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8" r:id="rId3"/>
    <p:sldId id="259" r:id="rId4"/>
    <p:sldId id="260" r:id="rId5"/>
    <p:sldId id="323" r:id="rId6"/>
    <p:sldId id="324" r:id="rId7"/>
    <p:sldId id="325" r:id="rId8"/>
    <p:sldId id="262" r:id="rId9"/>
    <p:sldId id="263" r:id="rId10"/>
    <p:sldId id="264" r:id="rId11"/>
    <p:sldId id="268" r:id="rId12"/>
    <p:sldId id="270" r:id="rId13"/>
    <p:sldId id="272" r:id="rId14"/>
    <p:sldId id="274" r:id="rId15"/>
    <p:sldId id="276" r:id="rId16"/>
    <p:sldId id="278" r:id="rId17"/>
    <p:sldId id="280" r:id="rId18"/>
    <p:sldId id="302" r:id="rId19"/>
    <p:sldId id="282" r:id="rId20"/>
    <p:sldId id="285" r:id="rId21"/>
    <p:sldId id="303" r:id="rId22"/>
    <p:sldId id="287" r:id="rId23"/>
    <p:sldId id="304" r:id="rId24"/>
    <p:sldId id="266" r:id="rId25"/>
    <p:sldId id="269" r:id="rId26"/>
    <p:sldId id="271" r:id="rId27"/>
    <p:sldId id="305" r:id="rId28"/>
    <p:sldId id="273" r:id="rId29"/>
    <p:sldId id="275" r:id="rId30"/>
    <p:sldId id="277" r:id="rId31"/>
    <p:sldId id="279" r:id="rId32"/>
    <p:sldId id="281" r:id="rId33"/>
    <p:sldId id="283" r:id="rId34"/>
    <p:sldId id="286" r:id="rId35"/>
    <p:sldId id="288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12ACFF"/>
    <a:srgbClr val="FFA5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4" autoAdjust="0"/>
    <p:restoredTop sz="94660"/>
  </p:normalViewPr>
  <p:slideViewPr>
    <p:cSldViewPr snapToGrid="0" snapToObjects="1">
      <p:cViewPr>
        <p:scale>
          <a:sx n="76" d="100"/>
          <a:sy n="76" d="100"/>
        </p:scale>
        <p:origin x="-1120" y="-5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1D257-8EE3-B44A-9C81-B31E62C5E77E}" type="datetimeFigureOut">
              <a:rPr lang="en-US" smtClean="0"/>
              <a:t>2/17/12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A4B56-A0F4-1B45-83E0-A3EDA7874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14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7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91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539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767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06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82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289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2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7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522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23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31C28-22FF-7345-84D7-FFD277357F99}" type="datetimeFigureOut">
              <a:rPr lang="en-US" smtClean="0"/>
              <a:t>2/17/12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2FBAD-5059-CC4B-B79B-71482AA5A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438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63.jpeg"/><Relationship Id="rId8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65.jpeg"/><Relationship Id="rId8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70.jpeg"/><Relationship Id="rId8" Type="http://schemas.openxmlformats.org/officeDocument/2006/relationships/image" Target="../media/image71.png"/><Relationship Id="rId9" Type="http://schemas.openxmlformats.org/officeDocument/2006/relationships/image" Target="../media/image72.png"/><Relationship Id="rId10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Relationship Id="rId7" Type="http://schemas.openxmlformats.org/officeDocument/2006/relationships/image" Target="../media/image86.png"/><Relationship Id="rId8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9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92.png"/><Relationship Id="rId8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95.png"/><Relationship Id="rId8" Type="http://schemas.openxmlformats.org/officeDocument/2006/relationships/image" Target="../media/image96.png"/><Relationship Id="rId9" Type="http://schemas.openxmlformats.org/officeDocument/2006/relationships/image" Target="../media/image97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98.jpeg"/><Relationship Id="rId8" Type="http://schemas.openxmlformats.org/officeDocument/2006/relationships/image" Target="../media/image99.jpeg"/><Relationship Id="rId9" Type="http://schemas.openxmlformats.org/officeDocument/2006/relationships/hyperlink" Target="http://teachpol.tcnj.edu/Amer_pol_hist/thumbnail494.html" TargetMode="External"/><Relationship Id="rId10" Type="http://schemas.openxmlformats.org/officeDocument/2006/relationships/image" Target="../media/image100.jpeg"/><Relationship Id="rId11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1.png"/><Relationship Id="rId1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Relationship Id="rId9" Type="http://schemas.openxmlformats.org/officeDocument/2006/relationships/image" Target="../media/image39.png"/><Relationship Id="rId10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793" cy="1343546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4"/>
          <a:srcRect b="19911"/>
          <a:stretch/>
        </p:blipFill>
        <p:spPr>
          <a:xfrm>
            <a:off x="-4903" y="1716451"/>
            <a:ext cx="1370520" cy="13435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50018"/>
            <a:ext cx="1370793" cy="37557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900" dirty="0" smtClean="0"/>
              <a:t>Washington</a:t>
            </a:r>
            <a:endParaRPr lang="en-US" sz="19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059997"/>
            <a:ext cx="1370519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Adams</a:t>
            </a:r>
            <a:endParaRPr lang="en-US" dirty="0"/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329"/>
            <a:ext cx="1367964" cy="13393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0042"/>
            <a:ext cx="1367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Jefferson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l="3653" t="10708" r="4841" b="17011"/>
          <a:stretch/>
        </p:blipFill>
        <p:spPr>
          <a:xfrm>
            <a:off x="0" y="5129374"/>
            <a:ext cx="1365617" cy="13381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67527"/>
            <a:ext cx="1365617" cy="37847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Madison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65617" y="0"/>
            <a:ext cx="5176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369524" y="1046592"/>
            <a:ext cx="77744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Advanced Placement</a:t>
            </a:r>
            <a:r>
              <a:rPr lang="en-US" sz="4000" b="1" i="1" dirty="0">
                <a:solidFill>
                  <a:srgbClr val="FF00FF"/>
                </a:solidFill>
              </a:rPr>
              <a:t>®</a:t>
            </a:r>
          </a:p>
          <a:p>
            <a:pPr algn="ctr"/>
            <a:r>
              <a:rPr lang="en-US" sz="4000" b="1" dirty="0"/>
              <a:t> American Government and Politics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69524" y="3036585"/>
            <a:ext cx="77744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Unit </a:t>
            </a:r>
            <a:r>
              <a:rPr lang="en-US" sz="3600" b="1" dirty="0" smtClean="0"/>
              <a:t>VI </a:t>
            </a:r>
            <a:r>
              <a:rPr lang="en-US" sz="3600" b="1" dirty="0"/>
              <a:t>– </a:t>
            </a:r>
            <a:r>
              <a:rPr lang="en-US" sz="3600" b="1" dirty="0" smtClean="0"/>
              <a:t>The Presidency (13</a:t>
            </a:r>
            <a:r>
              <a:rPr lang="en-US" sz="3600" b="1" dirty="0"/>
              <a:t>) and </a:t>
            </a:r>
            <a:endParaRPr lang="en-US" sz="3600" b="1" dirty="0" smtClean="0"/>
          </a:p>
          <a:p>
            <a:pPr algn="ctr"/>
            <a:r>
              <a:rPr lang="en-US" sz="3600" b="1" dirty="0" smtClean="0"/>
              <a:t>The </a:t>
            </a:r>
            <a:r>
              <a:rPr lang="en-US" sz="3600" b="1" dirty="0"/>
              <a:t>Federal Bureaucracy (15</a:t>
            </a:r>
            <a:r>
              <a:rPr lang="en-US" sz="3600" b="1" dirty="0" smtClean="0"/>
              <a:t>)</a:t>
            </a:r>
          </a:p>
          <a:p>
            <a:pPr algn="ctr"/>
            <a:endParaRPr lang="en-US" sz="3600" b="1" dirty="0"/>
          </a:p>
          <a:p>
            <a:pPr algn="ctr"/>
            <a:r>
              <a:rPr lang="en-US" sz="3600" b="1" dirty="0">
                <a:solidFill>
                  <a:srgbClr val="FF0000"/>
                </a:solidFill>
              </a:rPr>
              <a:t>Part </a:t>
            </a:r>
            <a:r>
              <a:rPr lang="en-US" sz="3600" b="1" dirty="0" smtClean="0">
                <a:solidFill>
                  <a:srgbClr val="FF0000"/>
                </a:solidFill>
              </a:rPr>
              <a:t>1 – The Presidency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011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222" cy="1341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41949"/>
            <a:ext cx="13715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Eisenhower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1281"/>
            <a:ext cx="1367046" cy="1341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31261"/>
            <a:ext cx="1371163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Kennedy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00593"/>
            <a:ext cx="1368147" cy="1327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27965"/>
            <a:ext cx="13670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Johnson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097297"/>
            <a:ext cx="1368588" cy="13409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38203"/>
            <a:ext cx="1367046" cy="39676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Nixon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546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67046" y="646331"/>
            <a:ext cx="777695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 smtClean="0"/>
              <a:t>The </a:t>
            </a:r>
            <a:r>
              <a:rPr lang="en-US" sz="3000" b="1" dirty="0" err="1" smtClean="0"/>
              <a:t>Jacksonians</a:t>
            </a:r>
            <a:endParaRPr lang="en-US" sz="3000" b="1" dirty="0" smtClean="0"/>
          </a:p>
          <a:p>
            <a:r>
              <a:rPr lang="en-US" sz="2800" dirty="0"/>
              <a:t>	</a:t>
            </a:r>
            <a:r>
              <a:rPr lang="en-US" sz="2800" dirty="0" smtClean="0"/>
              <a:t>(</a:t>
            </a:r>
            <a:r>
              <a:rPr lang="en-US" sz="2800" b="1" dirty="0" smtClean="0">
                <a:solidFill>
                  <a:srgbClr val="008000"/>
                </a:solidFill>
              </a:rPr>
              <a:t>Jackson, Van                                                       	Buren and Polk</a:t>
            </a:r>
            <a:r>
              <a:rPr lang="en-US" sz="2800" dirty="0" smtClean="0"/>
              <a:t>)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Jackson </a:t>
            </a:r>
            <a:r>
              <a:rPr lang="en-US" sz="2800" dirty="0"/>
              <a:t>believed in a strong / independent president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Vigorous use of veto                                                 for constitutional and                                                policy reasons; 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0</a:t>
            </a:r>
            <a:r>
              <a:rPr lang="en-US" sz="2800" dirty="0" smtClean="0"/>
              <a:t> </a:t>
            </a:r>
            <a:r>
              <a:rPr lang="en-US" sz="2800" dirty="0"/>
              <a:t>vetoes </a:t>
            </a:r>
            <a:r>
              <a:rPr lang="en-US" sz="2800" dirty="0" smtClean="0"/>
              <a:t>                                                       overridden under                                           Jackson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Demonstrated </a:t>
            </a:r>
            <a:r>
              <a:rPr lang="en-US" sz="2800" dirty="0"/>
              <a:t>what </a:t>
            </a:r>
            <a:r>
              <a:rPr lang="en-US" sz="2800" dirty="0" smtClean="0"/>
              <a:t>                                                    could </a:t>
            </a:r>
            <a:r>
              <a:rPr lang="en-US" sz="2800" dirty="0"/>
              <a:t>be done by a </a:t>
            </a:r>
            <a:r>
              <a:rPr lang="en-US" sz="2800" dirty="0" smtClean="0"/>
              <a:t>                                                          popular president</a:t>
            </a:r>
            <a:endParaRPr lang="en-US" sz="2800" dirty="0"/>
          </a:p>
        </p:txBody>
      </p:sp>
      <p:sp>
        <p:nvSpPr>
          <p:cNvPr id="13" name="Rectangle 12"/>
          <p:cNvSpPr/>
          <p:nvPr/>
        </p:nvSpPr>
        <p:spPr>
          <a:xfrm>
            <a:off x="1371546" y="0"/>
            <a:ext cx="7772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evolution of the presidency</a:t>
            </a:r>
            <a:r>
              <a:rPr lang="en-US" sz="3600" dirty="0"/>
              <a:t> </a:t>
            </a: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/>
          <a:stretch>
            <a:fillRect/>
          </a:stretch>
        </p:blipFill>
        <p:spPr>
          <a:xfrm>
            <a:off x="4491579" y="646331"/>
            <a:ext cx="1369526" cy="1365834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/>
          <a:stretch>
            <a:fillRect/>
          </a:stretch>
        </p:blipFill>
        <p:spPr>
          <a:xfrm>
            <a:off x="6056171" y="646331"/>
            <a:ext cx="1368764" cy="1371600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/>
        </p:nvPicPr>
        <p:blipFill rotWithShape="1">
          <a:blip/>
          <a:srcRect l="9883" r="24748"/>
          <a:stretch/>
        </p:blipFill>
        <p:spPr>
          <a:xfrm>
            <a:off x="7589080" y="658247"/>
            <a:ext cx="1370437" cy="13674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5689" y="2447920"/>
            <a:ext cx="3833828" cy="432917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4491579" y="641543"/>
            <a:ext cx="1371964" cy="1370622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 rotWithShape="1">
          <a:blip r:embed="rId9"/>
          <a:srcRect l="17979" r="12787"/>
          <a:stretch/>
        </p:blipFill>
        <p:spPr>
          <a:xfrm>
            <a:off x="6056171" y="646331"/>
            <a:ext cx="1365401" cy="1369551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7589080" y="641543"/>
            <a:ext cx="1365124" cy="136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00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793" cy="1343546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4"/>
          <a:srcRect b="19911"/>
          <a:stretch/>
        </p:blipFill>
        <p:spPr>
          <a:xfrm>
            <a:off x="-4903" y="1716451"/>
            <a:ext cx="1370520" cy="13435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50018"/>
            <a:ext cx="1370793" cy="37557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900" dirty="0" smtClean="0"/>
              <a:t>Washington</a:t>
            </a:r>
            <a:endParaRPr lang="en-US" sz="19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059997"/>
            <a:ext cx="1370519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Adams</a:t>
            </a:r>
            <a:endParaRPr lang="en-US" dirty="0"/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329"/>
            <a:ext cx="1367964" cy="13393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0042"/>
            <a:ext cx="1367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Jefferson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l="3653" t="10708" r="4841" b="17011"/>
          <a:stretch/>
        </p:blipFill>
        <p:spPr>
          <a:xfrm>
            <a:off x="0" y="5129374"/>
            <a:ext cx="1365617" cy="13381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67527"/>
            <a:ext cx="1365617" cy="37847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Madison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65617" y="0"/>
            <a:ext cx="5176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71545" y="646331"/>
            <a:ext cx="777245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R</a:t>
            </a:r>
            <a:r>
              <a:rPr lang="en-US" sz="3200" b="1" dirty="0" smtClean="0"/>
              <a:t>eemergence </a:t>
            </a:r>
            <a:r>
              <a:rPr lang="en-US" sz="3200" b="1" dirty="0"/>
              <a:t>of Congress (1837-</a:t>
            </a:r>
            <a:r>
              <a:rPr lang="en-US" sz="3200" b="1" dirty="0" smtClean="0"/>
              <a:t>1933) 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Following </a:t>
            </a:r>
            <a:r>
              <a:rPr lang="en-US" sz="2800" dirty="0"/>
              <a:t>Lincoln, Congress again became </a:t>
            </a:r>
            <a:r>
              <a:rPr lang="en-US" sz="2800" dirty="0" smtClean="0"/>
              <a:t>the dominant </a:t>
            </a:r>
            <a:r>
              <a:rPr lang="en-US" sz="2800" dirty="0"/>
              <a:t>branch until the New Deal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exceptions </a:t>
            </a:r>
            <a:r>
              <a:rPr lang="en-US" sz="2800" dirty="0"/>
              <a:t>-- T. Roosevelt and Wilson 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today</a:t>
            </a:r>
            <a:r>
              <a:rPr lang="en-US" sz="2800" dirty="0"/>
              <a:t>, popular perception of the president as the </a:t>
            </a:r>
            <a:r>
              <a:rPr lang="en-US" sz="2800" dirty="0" smtClean="0"/>
              <a:t>center </a:t>
            </a:r>
            <a:r>
              <a:rPr lang="en-US" sz="2800" dirty="0"/>
              <a:t>of government contradicts the reality --  </a:t>
            </a:r>
            <a:r>
              <a:rPr lang="en-US" sz="2800" dirty="0" smtClean="0"/>
              <a:t>Congress </a:t>
            </a:r>
            <a:r>
              <a:rPr lang="en-US" sz="2800" dirty="0"/>
              <a:t>is often policy leader</a:t>
            </a:r>
          </a:p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71546" y="0"/>
            <a:ext cx="7772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evolution of the presidency</a:t>
            </a:r>
            <a:r>
              <a:rPr lang="en-US" sz="3600" dirty="0"/>
              <a:t>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6132" y="4387643"/>
            <a:ext cx="7346474" cy="2260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0134" y="3308885"/>
            <a:ext cx="912207" cy="91220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9637" y="3308885"/>
            <a:ext cx="908085" cy="90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24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/>
          </p:cNvPicPr>
          <p:nvPr/>
        </p:nvPicPr>
        <p:blipFill rotWithShape="1">
          <a:blip r:embed="rId3"/>
          <a:srcRect l="10196" t="9370" r="13496" b="20580"/>
          <a:stretch/>
        </p:blipFill>
        <p:spPr>
          <a:xfrm>
            <a:off x="0" y="0"/>
            <a:ext cx="1369297" cy="134055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1340557"/>
            <a:ext cx="136929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Monroe</a:t>
            </a:r>
            <a:endParaRPr lang="en-US" dirty="0"/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09889"/>
            <a:ext cx="1371793" cy="13414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-1" y="3051311"/>
            <a:ext cx="136929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J. Q. Adams</a:t>
            </a:r>
            <a:endParaRPr lang="en-US" dirty="0"/>
          </a:p>
        </p:txBody>
      </p:sp>
      <p:pic>
        <p:nvPicPr>
          <p:cNvPr id="15" name="Picture 14"/>
          <p:cNvPicPr>
            <a:picLocks/>
          </p:cNvPicPr>
          <p:nvPr/>
        </p:nvPicPr>
        <p:blipFill rotWithShape="1">
          <a:blip r:embed="rId5"/>
          <a:srcRect l="8199" t="6916" r="2992" b="15449"/>
          <a:stretch/>
        </p:blipFill>
        <p:spPr>
          <a:xfrm>
            <a:off x="0" y="3420643"/>
            <a:ext cx="1371526" cy="133864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759283"/>
            <a:ext cx="136929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Jackson</a:t>
            </a:r>
            <a:endParaRPr lang="en-US" dirty="0"/>
          </a:p>
        </p:txBody>
      </p:sp>
      <p:pic>
        <p:nvPicPr>
          <p:cNvPr id="17" name="Picture 16"/>
          <p:cNvPicPr>
            <a:picLocks/>
          </p:cNvPicPr>
          <p:nvPr/>
        </p:nvPicPr>
        <p:blipFill rotWithShape="1">
          <a:blip r:embed="rId6"/>
          <a:srcRect l="5131" t="3123" r="6563" b="6078"/>
          <a:stretch/>
        </p:blipFill>
        <p:spPr>
          <a:xfrm>
            <a:off x="0" y="5128615"/>
            <a:ext cx="1364373" cy="134336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0" y="6471982"/>
            <a:ext cx="1364373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Van Buren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371793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64372" y="16495"/>
            <a:ext cx="777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 Presidents</a:t>
            </a:r>
            <a:endParaRPr lang="en-US" sz="3600" b="1" dirty="0"/>
          </a:p>
        </p:txBody>
      </p:sp>
      <p:sp>
        <p:nvSpPr>
          <p:cNvPr id="4" name="Rectangle 3"/>
          <p:cNvSpPr/>
          <p:nvPr/>
        </p:nvSpPr>
        <p:spPr>
          <a:xfrm>
            <a:off x="1371793" y="662826"/>
            <a:ext cx="777220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Who They Are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</a:rPr>
              <a:t>Formal Requirements</a:t>
            </a:r>
            <a:r>
              <a:rPr lang="en-US" sz="2800" dirty="0" smtClean="0"/>
              <a:t>:                                             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/>
              <a:t>Must be 35 years </a:t>
            </a:r>
            <a:r>
              <a:rPr lang="en-US" sz="2800" dirty="0" smtClean="0"/>
              <a:t>                                                old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/>
              <a:t>Must be a natural</a:t>
            </a:r>
            <a:r>
              <a:rPr lang="en-US" sz="2800" dirty="0" smtClean="0"/>
              <a:t>-                                                   born </a:t>
            </a:r>
            <a:r>
              <a:rPr lang="en-US" sz="2800" dirty="0"/>
              <a:t>citizen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/>
              <a:t>Must have resided </a:t>
            </a:r>
            <a:r>
              <a:rPr lang="en-US" sz="2800" dirty="0" smtClean="0"/>
              <a:t>                                                         in </a:t>
            </a:r>
            <a:r>
              <a:rPr lang="en-US" sz="2800" dirty="0"/>
              <a:t>U.S. for 14 years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Informal “Requirements”</a:t>
            </a:r>
            <a:r>
              <a:rPr lang="en-US" sz="2800" dirty="0"/>
              <a:t>: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/>
              <a:t>White, Male, Protestant (except one) </a:t>
            </a:r>
            <a:endParaRPr lang="en-US" sz="2800" dirty="0" smtClean="0"/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Change soon????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All manner of professions, but mostly political ones (former state governors, for example)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3462" y="662826"/>
            <a:ext cx="3703228" cy="349403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32743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6557" r="7358" b="9425"/>
          <a:stretch/>
        </p:blipFill>
        <p:spPr>
          <a:xfrm>
            <a:off x="0" y="0"/>
            <a:ext cx="1367362" cy="13382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8250"/>
            <a:ext cx="1367374" cy="37512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W. H. Harrison</a:t>
            </a:r>
            <a:endParaRPr lang="en-US" sz="1600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r="23397" b="13887"/>
          <a:stretch/>
        </p:blipFill>
        <p:spPr>
          <a:xfrm>
            <a:off x="0" y="1713378"/>
            <a:ext cx="1368956" cy="13382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0" y="3051629"/>
            <a:ext cx="136376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Tyler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6457" t="5900" r="4224" b="11836"/>
          <a:stretch/>
        </p:blipFill>
        <p:spPr>
          <a:xfrm>
            <a:off x="0" y="3420961"/>
            <a:ext cx="1368815" cy="13399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0939"/>
            <a:ext cx="136376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Polk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t="4461" b="15896"/>
          <a:stretch/>
        </p:blipFill>
        <p:spPr>
          <a:xfrm>
            <a:off x="0" y="5130271"/>
            <a:ext cx="1371935" cy="1341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1721"/>
            <a:ext cx="1363762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Taylor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935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64372" y="16495"/>
            <a:ext cx="777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 Presidents</a:t>
            </a:r>
            <a:endParaRPr lang="en-US" sz="3600" b="1" dirty="0"/>
          </a:p>
        </p:txBody>
      </p:sp>
      <p:sp>
        <p:nvSpPr>
          <p:cNvPr id="10" name="Rectangle 9"/>
          <p:cNvSpPr/>
          <p:nvPr/>
        </p:nvSpPr>
        <p:spPr>
          <a:xfrm>
            <a:off x="1371934" y="662826"/>
            <a:ext cx="7772065" cy="6617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How They Got There</a:t>
            </a:r>
          </a:p>
          <a:p>
            <a:pPr>
              <a:buClr>
                <a:srgbClr val="3366FF"/>
              </a:buClr>
              <a:buSzPct val="110000"/>
            </a:pPr>
            <a:r>
              <a:rPr lang="en-US" sz="3000" b="1" dirty="0" smtClean="0">
                <a:solidFill>
                  <a:srgbClr val="FF0000"/>
                </a:solidFill>
              </a:rPr>
              <a:t>Elections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Normal Road to the White House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Once elected, president serves a term of four</a:t>
            </a:r>
          </a:p>
          <a:p>
            <a:pPr>
              <a:buClr>
                <a:srgbClr val="3366FF"/>
              </a:buClr>
              <a:buSzPct val="110000"/>
            </a:pPr>
            <a:r>
              <a:rPr lang="en-US" sz="2800" dirty="0" smtClean="0"/>
              <a:t>                                         years</a:t>
            </a:r>
          </a:p>
          <a:p>
            <a:pPr marL="4114800" lvl="8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Washington set precedent of two terms</a:t>
            </a:r>
          </a:p>
          <a:p>
            <a:pPr marL="4114800" lvl="8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FDR blew the custom--elected to 4 terms, served 3 ½</a:t>
            </a:r>
          </a:p>
          <a:p>
            <a:pPr marL="4114800" lvl="8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22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nd</a:t>
            </a:r>
            <a:r>
              <a:rPr lang="en-US" sz="2800" b="1" dirty="0" smtClean="0">
                <a:solidFill>
                  <a:srgbClr val="FF0000"/>
                </a:solidFill>
              </a:rPr>
              <a:t> Amendment </a:t>
            </a:r>
            <a:r>
              <a:rPr lang="en-US" sz="2800" dirty="0"/>
              <a:t>limited </a:t>
            </a:r>
            <a:r>
              <a:rPr lang="en-US" sz="2800" dirty="0" smtClean="0"/>
              <a:t>number </a:t>
            </a:r>
            <a:r>
              <a:rPr lang="en-US" sz="2800" dirty="0"/>
              <a:t>of terms to </a:t>
            </a:r>
            <a:r>
              <a:rPr lang="en-US" sz="2800" dirty="0" smtClean="0"/>
              <a:t>two or 10 years</a:t>
            </a:r>
            <a:endParaRPr lang="en-US" sz="2800" dirty="0"/>
          </a:p>
          <a:p>
            <a:pPr marL="457200" indent="-457200">
              <a:buFont typeface="Arial"/>
              <a:buChar char="•"/>
            </a:pPr>
            <a:endParaRPr lang="en-US" sz="2800" dirty="0"/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0" y="2523445"/>
            <a:ext cx="3048000" cy="425860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45333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b="1617"/>
          <a:stretch/>
        </p:blipFill>
        <p:spPr>
          <a:xfrm>
            <a:off x="0" y="0"/>
            <a:ext cx="1365012" cy="13381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8104"/>
            <a:ext cx="136501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Fillmore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l="9819" t="8031" r="11396"/>
          <a:stretch/>
        </p:blipFill>
        <p:spPr>
          <a:xfrm>
            <a:off x="0" y="1707436"/>
            <a:ext cx="1368089" cy="13384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5897"/>
            <a:ext cx="136501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Pierce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15229"/>
            <a:ext cx="1363477" cy="1342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4757535"/>
            <a:ext cx="136347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Buchanan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471291"/>
            <a:ext cx="1363476" cy="38427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Lincoln </a:t>
            </a:r>
            <a:r>
              <a:rPr lang="en-US" sz="1600" b="1" dirty="0" smtClean="0">
                <a:solidFill>
                  <a:srgbClr val="008000"/>
                </a:solidFill>
              </a:rPr>
              <a:t>(Best)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6"/>
          <a:srcRect l="3148" t="3793" r="2998" b="4071"/>
          <a:stretch/>
        </p:blipFill>
        <p:spPr>
          <a:xfrm>
            <a:off x="-4431" y="5126867"/>
            <a:ext cx="1367907" cy="134001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1368089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4372" y="16495"/>
            <a:ext cx="777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 Presidents</a:t>
            </a:r>
            <a:endParaRPr lang="en-US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1368089" y="662826"/>
            <a:ext cx="7775910" cy="6647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How They Got There</a:t>
            </a:r>
          </a:p>
          <a:p>
            <a:r>
              <a:rPr lang="en-US" sz="3000" b="1" dirty="0">
                <a:solidFill>
                  <a:srgbClr val="FF0000"/>
                </a:solidFill>
              </a:rPr>
              <a:t>Succession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Vice </a:t>
            </a:r>
            <a:r>
              <a:rPr lang="en-US" sz="2800" dirty="0"/>
              <a:t>president succeeds </a:t>
            </a:r>
            <a:r>
              <a:rPr lang="en-US" sz="2800" dirty="0" smtClean="0"/>
              <a:t>if </a:t>
            </a:r>
            <a:r>
              <a:rPr lang="en-US" sz="2800" dirty="0"/>
              <a:t>president </a:t>
            </a:r>
            <a:r>
              <a:rPr lang="en-US" sz="2800" dirty="0" smtClean="0"/>
              <a:t>             leaves </a:t>
            </a:r>
            <a:r>
              <a:rPr lang="en-US" sz="2800" dirty="0"/>
              <a:t>office due to death, resignation, or </a:t>
            </a:r>
            <a:r>
              <a:rPr lang="en-US" sz="2800" dirty="0" smtClean="0"/>
              <a:t>removal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25th Amendment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vice </a:t>
            </a:r>
            <a:r>
              <a:rPr lang="en-US" sz="2800" dirty="0"/>
              <a:t>president </a:t>
            </a:r>
            <a:r>
              <a:rPr lang="en-US" sz="2800" dirty="0" smtClean="0"/>
              <a:t>becomes                                   acting president if the vice                                                           president and president’s                                cabinet determine that </a:t>
            </a:r>
            <a:r>
              <a:rPr lang="en-US" sz="2800" dirty="0"/>
              <a:t>the </a:t>
            </a:r>
            <a:r>
              <a:rPr lang="en-US" sz="2800" dirty="0" smtClean="0"/>
              <a:t>president </a:t>
            </a:r>
            <a:r>
              <a:rPr lang="en-US" sz="2800" dirty="0"/>
              <a:t>is </a:t>
            </a:r>
            <a:r>
              <a:rPr lang="en-US" sz="2800" dirty="0" smtClean="0"/>
              <a:t>disabled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“A rather empty job”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/>
              <a:t>Vice president presides over Senate and votes in </a:t>
            </a:r>
            <a:r>
              <a:rPr lang="en-US" sz="2800" dirty="0" smtClean="0"/>
              <a:t>case </a:t>
            </a:r>
            <a:r>
              <a:rPr lang="en-US" sz="2800" dirty="0"/>
              <a:t>of tie</a:t>
            </a:r>
          </a:p>
          <a:p>
            <a:pPr lvl="1">
              <a:buClr>
                <a:srgbClr val="660066"/>
              </a:buClr>
            </a:pPr>
            <a:endParaRPr lang="en-US" sz="28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5999" y="2488358"/>
            <a:ext cx="2505547" cy="209365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8161" y="143190"/>
            <a:ext cx="1680849" cy="204602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7038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147" cy="13365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1336516"/>
            <a:ext cx="136814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Johnson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t="8863" r="9066" b="22811"/>
          <a:stretch/>
        </p:blipFill>
        <p:spPr>
          <a:xfrm>
            <a:off x="0" y="1705848"/>
            <a:ext cx="1371497" cy="13379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3774"/>
            <a:ext cx="13681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Grant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5011" b="19242"/>
          <a:stretch/>
        </p:blipFill>
        <p:spPr>
          <a:xfrm>
            <a:off x="0" y="3413106"/>
            <a:ext cx="1368998" cy="13440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57169"/>
            <a:ext cx="13681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Hayes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26501"/>
            <a:ext cx="1365236" cy="13440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0578"/>
            <a:ext cx="136523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Garfield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371497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64372" y="16495"/>
            <a:ext cx="777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 Presidents</a:t>
            </a:r>
            <a:endParaRPr lang="en-US" sz="3600" b="1" dirty="0"/>
          </a:p>
        </p:txBody>
      </p:sp>
      <p:sp>
        <p:nvSpPr>
          <p:cNvPr id="10" name="Rectangle 9"/>
          <p:cNvSpPr/>
          <p:nvPr/>
        </p:nvSpPr>
        <p:spPr>
          <a:xfrm>
            <a:off x="1371497" y="662826"/>
            <a:ext cx="777250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How They Got There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Electoral College</a:t>
            </a:r>
            <a:endParaRPr lang="en-US" sz="2800" b="1" dirty="0">
              <a:solidFill>
                <a:srgbClr val="FF0000"/>
              </a:solidFill>
            </a:endParaRPr>
          </a:p>
          <a:p>
            <a:pPr marL="342900" indent="-342900">
              <a:buClr>
                <a:srgbClr val="3366FF"/>
              </a:buClr>
              <a:buSzPct val="121000"/>
              <a:buFont typeface="Arial"/>
              <a:buChar char="•"/>
            </a:pPr>
            <a:r>
              <a:rPr lang="en-US" sz="2400" dirty="0" smtClean="0"/>
              <a:t>each </a:t>
            </a:r>
            <a:r>
              <a:rPr lang="en-US" sz="2400" dirty="0"/>
              <a:t>state chooses its own electors and method of selecting ‘</a:t>
            </a:r>
            <a:r>
              <a:rPr lang="en-US" sz="2400" dirty="0" err="1"/>
              <a:t>em</a:t>
            </a:r>
            <a:endParaRPr lang="en-US" sz="2400" dirty="0"/>
          </a:p>
          <a:p>
            <a:pPr marL="342900" indent="-342900">
              <a:buClr>
                <a:srgbClr val="3366FF"/>
              </a:buClr>
              <a:buSzPct val="121000"/>
              <a:buFont typeface="Arial"/>
              <a:buChar char="•"/>
            </a:pPr>
            <a:r>
              <a:rPr lang="en-US" sz="2400" dirty="0"/>
              <a:t>electors meet in their own capital to vote for Pres., </a:t>
            </a:r>
            <a:r>
              <a:rPr lang="en-US" sz="2400" dirty="0" smtClean="0"/>
              <a:t>VP</a:t>
            </a:r>
          </a:p>
          <a:p>
            <a:pPr marL="800100" lvl="1" indent="-342900">
              <a:buClr>
                <a:srgbClr val="660066"/>
              </a:buClr>
              <a:buSzPct val="121000"/>
              <a:buFont typeface="Arial"/>
              <a:buChar char="•"/>
            </a:pPr>
            <a:r>
              <a:rPr lang="en-US" sz="2400" dirty="0"/>
              <a:t>expectation: no candidate will win majority,  so House decides</a:t>
            </a:r>
          </a:p>
          <a:p>
            <a:pPr marL="800100" lvl="1" indent="-342900">
              <a:buClr>
                <a:srgbClr val="660066"/>
              </a:buClr>
              <a:buSzPct val="121000"/>
              <a:buFont typeface="Arial"/>
              <a:buChar char="•"/>
            </a:pPr>
            <a:r>
              <a:rPr lang="en-US" sz="2400" dirty="0"/>
              <a:t>didn’t work out; Founders didn’t anticipate the role of political parties</a:t>
            </a:r>
          </a:p>
          <a:p>
            <a:pPr marL="342900" indent="-342900">
              <a:buClr>
                <a:srgbClr val="3366FF"/>
              </a:buClr>
              <a:buSzPct val="121000"/>
              <a:buFont typeface="Arial"/>
              <a:buChar char="•"/>
            </a:pPr>
            <a:endParaRPr lang="en-US" sz="2400" dirty="0"/>
          </a:p>
        </p:txBody>
      </p:sp>
      <p:pic>
        <p:nvPicPr>
          <p:cNvPr id="15" name="Picture 14" descr="http://mrferrissocstud.wikispaces.com/file/view/800px-Electoral_map_svg.png/45988207/800px-Electoral_map_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92" y="4325367"/>
            <a:ext cx="7133660" cy="237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0418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15572" r="8533"/>
          <a:stretch/>
        </p:blipFill>
        <p:spPr>
          <a:xfrm>
            <a:off x="0" y="0"/>
            <a:ext cx="1371690" cy="13366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36686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Arthur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4"/>
          <a:srcRect l="19539" r="14951"/>
          <a:stretch/>
        </p:blipFill>
        <p:spPr>
          <a:xfrm>
            <a:off x="0" y="1706018"/>
            <a:ext cx="1365101" cy="13448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3050886"/>
            <a:ext cx="1365101" cy="3385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Cleveland (2x)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5"/>
          <a:srcRect l="3958" t="2900" r="4915" b="13441"/>
          <a:stretch/>
        </p:blipFill>
        <p:spPr>
          <a:xfrm>
            <a:off x="0" y="3420218"/>
            <a:ext cx="1369985" cy="13368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757019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B. Harrison</a:t>
            </a:r>
            <a:endParaRPr lang="en-US" dirty="0"/>
          </a:p>
        </p:txBody>
      </p:sp>
      <p:pic>
        <p:nvPicPr>
          <p:cNvPr id="14" name="Picture 13"/>
          <p:cNvPicPr>
            <a:picLocks/>
          </p:cNvPicPr>
          <p:nvPr/>
        </p:nvPicPr>
        <p:blipFill rotWithShape="1">
          <a:blip r:embed="rId6"/>
          <a:srcRect l="18069" r="19434" b="3883"/>
          <a:stretch/>
        </p:blipFill>
        <p:spPr>
          <a:xfrm>
            <a:off x="0" y="5126351"/>
            <a:ext cx="1371076" cy="13401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6466542"/>
            <a:ext cx="1365100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McKinley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371690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64372" y="16495"/>
            <a:ext cx="777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 Presidents</a:t>
            </a:r>
            <a:endParaRPr lang="en-US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1371690" y="514511"/>
            <a:ext cx="777231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How They Got There</a:t>
            </a:r>
          </a:p>
          <a:p>
            <a:r>
              <a:rPr lang="en-US" sz="3000" b="1" dirty="0" smtClean="0">
                <a:solidFill>
                  <a:srgbClr val="FF0000"/>
                </a:solidFill>
              </a:rPr>
              <a:t>Impeachment</a:t>
            </a:r>
          </a:p>
          <a:p>
            <a:pPr marL="457200" indent="-4572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/>
              <a:t>Judges, not presidents, are the most frequent subjects </a:t>
            </a:r>
            <a:r>
              <a:rPr lang="en-US" sz="2400" dirty="0" smtClean="0"/>
              <a:t>of </a:t>
            </a:r>
            <a:r>
              <a:rPr lang="en-US" sz="2400" dirty="0"/>
              <a:t>impeachment </a:t>
            </a:r>
            <a:endParaRPr lang="en-US" sz="2400" dirty="0" smtClean="0"/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 smtClean="0"/>
              <a:t>(</a:t>
            </a:r>
            <a:r>
              <a:rPr lang="en-US" sz="2400" dirty="0"/>
              <a:t>1989 -- Nixon no relation)</a:t>
            </a:r>
          </a:p>
          <a:p>
            <a:pPr marL="457200" indent="-4572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 smtClean="0"/>
              <a:t>Indictment </a:t>
            </a:r>
            <a:r>
              <a:rPr lang="en-US" sz="2400" dirty="0"/>
              <a:t>by the House, conviction by the </a:t>
            </a:r>
            <a:r>
              <a:rPr lang="en-US" sz="2400" dirty="0" smtClean="0"/>
              <a:t>Senate (2/3 vote)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House of Representatives can impeach for “high crimes and misdemeanors” (whatever that is)</a:t>
            </a:r>
          </a:p>
          <a:p>
            <a:pPr marL="457200" indent="-4572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 smtClean="0"/>
              <a:t>Presidential </a:t>
            </a:r>
            <a:r>
              <a:rPr lang="en-US" sz="2400" dirty="0"/>
              <a:t>examples: Andrew Johnson, </a:t>
            </a:r>
            <a:r>
              <a:rPr lang="en-US" sz="2400" dirty="0" smtClean="0"/>
              <a:t>Richard </a:t>
            </a:r>
            <a:r>
              <a:rPr lang="en-US" sz="2400" dirty="0"/>
              <a:t>Nixon (pre-empted by resignation), Bill </a:t>
            </a:r>
            <a:r>
              <a:rPr lang="en-US" sz="2400" dirty="0" smtClean="0"/>
              <a:t>Clinton</a:t>
            </a:r>
            <a:endParaRPr lang="en-US" sz="2400" dirty="0"/>
          </a:p>
          <a:p>
            <a:endParaRPr lang="en-US" dirty="0"/>
          </a:p>
        </p:txBody>
      </p:sp>
      <p:pic>
        <p:nvPicPr>
          <p:cNvPr id="13" name="Picture 12" descr="http://www.csmonitor.com/var/ezflow_site/storage/images/media/images/101810-clinton-mtv/8825732-1-eng-US/101810-clinton-mtv_full_6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482" y="4958111"/>
            <a:ext cx="2322349" cy="18419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Left-Right Arrow 15"/>
          <p:cNvSpPr/>
          <p:nvPr/>
        </p:nvSpPr>
        <p:spPr>
          <a:xfrm>
            <a:off x="3959831" y="4958111"/>
            <a:ext cx="2824024" cy="1676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100" b="1" kern="1200" dirty="0">
                <a:solidFill>
                  <a:srgbClr val="FF6600"/>
                </a:solidFill>
              </a:rPr>
              <a:t>Together Forever</a:t>
            </a:r>
          </a:p>
        </p:txBody>
      </p:sp>
      <p:pic>
        <p:nvPicPr>
          <p:cNvPr id="18" name="Picture 17" descr="http://images.stanzapub.com/readers/2008/11/26/491pxandrewjohnson3a53290u_1.png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856" y="4958111"/>
            <a:ext cx="2302768" cy="18419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905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886" cy="1343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43724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T. Roosevelt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3056"/>
            <a:ext cx="1369280" cy="13418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54904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Taft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10135" r="4499" b="14490"/>
          <a:stretch/>
        </p:blipFill>
        <p:spPr>
          <a:xfrm>
            <a:off x="0" y="3424236"/>
            <a:ext cx="1370895" cy="13371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1422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Wilson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0754"/>
            <a:ext cx="1367959" cy="13440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4844"/>
            <a:ext cx="1363568" cy="38092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400" dirty="0" smtClean="0"/>
              <a:t>Harding </a:t>
            </a:r>
            <a:r>
              <a:rPr lang="en-US" sz="1400" dirty="0" smtClean="0">
                <a:solidFill>
                  <a:srgbClr val="FF0000"/>
                </a:solidFill>
              </a:rPr>
              <a:t>(WORST)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370895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370894" y="1879"/>
            <a:ext cx="77731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cs typeface="+mn-cs"/>
              </a:rPr>
              <a:t>Impeachment </a:t>
            </a:r>
            <a:r>
              <a:rPr lang="en-US" sz="4800" b="1" kern="12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cs typeface="+mn-cs"/>
              </a:rPr>
              <a:t>ain</a:t>
            </a:r>
            <a:r>
              <a:rPr lang="ja-JP" altLang="en-US" sz="48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cs typeface="+mn-cs"/>
              </a:rPr>
              <a:t>’</a:t>
            </a:r>
            <a:r>
              <a:rPr lang="en-US" sz="48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cs typeface="+mn-cs"/>
              </a:rPr>
              <a:t>t what it used to be…</a:t>
            </a:r>
          </a:p>
        </p:txBody>
      </p:sp>
      <p:pic>
        <p:nvPicPr>
          <p:cNvPr id="13" name="Picture 12" descr="http://www.ropercenter.uconn.edu/presidential_approval_ratings/images/ClintonGraphDat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894" y="1530721"/>
            <a:ext cx="7773105" cy="30483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4"/>
          <p:cNvSpPr>
            <a:spLocks noGrp="1"/>
          </p:cNvSpPr>
          <p:nvPr/>
        </p:nvSpPr>
        <p:spPr bwMode="auto">
          <a:xfrm>
            <a:off x="4823020" y="5561522"/>
            <a:ext cx="3398427" cy="990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100" b="1" dirty="0">
                <a:solidFill>
                  <a:srgbClr val="FF0000"/>
                </a:solidFill>
                <a:latin typeface="Calibri" charset="0"/>
              </a:rPr>
              <a:t>Impeachment in Dec. 1998; trial/acquittal in February 1999</a:t>
            </a:r>
          </a:p>
          <a:p>
            <a:pPr algn="ctr">
              <a:buFont typeface="Arial" charset="0"/>
              <a:buNone/>
            </a:pPr>
            <a:endParaRPr lang="en-US" sz="2100" b="1" kern="1200" dirty="0">
              <a:solidFill>
                <a:srgbClr val="FF0000"/>
              </a:solidFill>
              <a:latin typeface="Calibri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661430" y="3283504"/>
            <a:ext cx="0" cy="227801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Left Brace 15"/>
          <p:cNvSpPr/>
          <p:nvPr/>
        </p:nvSpPr>
        <p:spPr>
          <a:xfrm rot="16200000">
            <a:off x="6430944" y="2254804"/>
            <a:ext cx="457200" cy="16002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kern="1200"/>
          </a:p>
        </p:txBody>
      </p:sp>
      <p:pic>
        <p:nvPicPr>
          <p:cNvPr id="18" name="Picture 17" descr="untitle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507" y="4379874"/>
            <a:ext cx="2231290" cy="241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660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8211"/>
            <a:ext cx="91440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Incomplete Presidential Terms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54542"/>
            <a:ext cx="9144000" cy="627864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u="sng" dirty="0" smtClean="0"/>
              <a:t>PRESIDENT					TERM					SUCCEEDED BY     </a:t>
            </a:r>
          </a:p>
          <a:p>
            <a:endParaRPr lang="en-US" sz="2100" dirty="0" smtClean="0"/>
          </a:p>
          <a:p>
            <a:r>
              <a:rPr lang="en-US" sz="2100" dirty="0" smtClean="0"/>
              <a:t>William Henry Harrison		03/04/1841 – 04/04/1841	John Tyler</a:t>
            </a:r>
          </a:p>
          <a:p>
            <a:endParaRPr lang="en-US" sz="2100" dirty="0"/>
          </a:p>
          <a:p>
            <a:r>
              <a:rPr lang="en-US" sz="2100" dirty="0" smtClean="0"/>
              <a:t>Zachary Taylor				03/04/1849 – 07/09/1850	Millard Fillmore</a:t>
            </a:r>
          </a:p>
          <a:p>
            <a:endParaRPr lang="en-US" sz="2100" dirty="0"/>
          </a:p>
          <a:p>
            <a:r>
              <a:rPr lang="en-US" sz="2100" dirty="0" smtClean="0"/>
              <a:t>Abraham Lincoln				03/04/1865 – 04/15-1865*	Andrew Johnson</a:t>
            </a:r>
          </a:p>
          <a:p>
            <a:endParaRPr lang="en-US" sz="2100" dirty="0"/>
          </a:p>
          <a:p>
            <a:r>
              <a:rPr lang="en-US" sz="2100" dirty="0" smtClean="0"/>
              <a:t>James A. Garfield			03/04/1881 – 09/19/1881	Chester A. Arthur</a:t>
            </a:r>
          </a:p>
          <a:p>
            <a:endParaRPr lang="en-US" sz="2100" dirty="0"/>
          </a:p>
          <a:p>
            <a:r>
              <a:rPr lang="en-US" sz="2100" dirty="0" smtClean="0"/>
              <a:t>William McKinley			03/04/1901 – 09/14/1901*	Theodore Roosevelt</a:t>
            </a:r>
          </a:p>
          <a:p>
            <a:endParaRPr lang="en-US" sz="2100" dirty="0"/>
          </a:p>
          <a:p>
            <a:r>
              <a:rPr lang="en-US" sz="2100" dirty="0" smtClean="0"/>
              <a:t>Warren G. Harding			03/04/1921 – 08/02/1923	Calvin Coolidge</a:t>
            </a:r>
          </a:p>
          <a:p>
            <a:endParaRPr lang="en-US" sz="2100" dirty="0"/>
          </a:p>
          <a:p>
            <a:r>
              <a:rPr lang="en-US" sz="2100" dirty="0" smtClean="0"/>
              <a:t>Franklin D. Roosevelt			01/20/1945 – 04/12/1945**	Harry S. Truman</a:t>
            </a:r>
          </a:p>
          <a:p>
            <a:endParaRPr lang="en-US" sz="2100" dirty="0"/>
          </a:p>
          <a:p>
            <a:r>
              <a:rPr lang="en-US" sz="2100" dirty="0" smtClean="0"/>
              <a:t>John F. Kennedy				01/20/1961 – 11/22/1963	Lyndon B. Johnson</a:t>
            </a:r>
          </a:p>
          <a:p>
            <a:endParaRPr lang="en-US" sz="2100" dirty="0"/>
          </a:p>
          <a:p>
            <a:pPr>
              <a:lnSpc>
                <a:spcPct val="80000"/>
              </a:lnSpc>
            </a:pPr>
            <a:r>
              <a:rPr lang="en-US" sz="2100" dirty="0" smtClean="0"/>
              <a:t>Richard M. Nixon			01/20/1973 – 09/09/1974*	Gerald R. Ford	</a:t>
            </a:r>
            <a:endParaRPr lang="en-US" sz="2100" dirty="0"/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2"/>
          <a:srcRect l="15893" t="29445" r="56071" b="37611"/>
          <a:stretch/>
        </p:blipFill>
        <p:spPr>
          <a:xfrm>
            <a:off x="2173431" y="2586305"/>
            <a:ext cx="540661" cy="549086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 rotWithShape="1">
          <a:blip r:embed="rId2"/>
          <a:srcRect l="15893" t="29445" r="56071" b="37611"/>
          <a:stretch/>
        </p:blipFill>
        <p:spPr>
          <a:xfrm>
            <a:off x="2214125" y="3287791"/>
            <a:ext cx="540661" cy="549086"/>
          </a:xfrm>
          <a:prstGeom prst="rect">
            <a:avLst/>
          </a:prstGeom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2"/>
          <a:srcRect l="15893" t="29445" r="56071" b="37611"/>
          <a:stretch/>
        </p:blipFill>
        <p:spPr>
          <a:xfrm>
            <a:off x="2443762" y="3957006"/>
            <a:ext cx="540661" cy="466789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 rotWithShape="1">
          <a:blip r:embed="rId2"/>
          <a:srcRect l="15893" t="29445" r="56071" b="37611"/>
          <a:stretch/>
        </p:blipFill>
        <p:spPr>
          <a:xfrm>
            <a:off x="2082137" y="5594217"/>
            <a:ext cx="540661" cy="5490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786" y="1255976"/>
            <a:ext cx="544063" cy="5440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685" y="1800039"/>
            <a:ext cx="544063" cy="544063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352468" y="4506092"/>
            <a:ext cx="544063" cy="480053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2482754" y="5050154"/>
            <a:ext cx="544063" cy="489198"/>
          </a:xfrm>
          <a:prstGeom prst="rect">
            <a:avLst/>
          </a:prstGeom>
        </p:spPr>
      </p:pic>
      <p:pic>
        <p:nvPicPr>
          <p:cNvPr id="2" name="Picture 1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354960" y="6268615"/>
            <a:ext cx="541571" cy="58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57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7683" cy="13384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1338461"/>
            <a:ext cx="1367683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Coolidge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l="6104" r="8586"/>
          <a:stretch/>
        </p:blipFill>
        <p:spPr>
          <a:xfrm>
            <a:off x="0" y="1707793"/>
            <a:ext cx="1368634" cy="13403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8166"/>
            <a:ext cx="136768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Hoover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21843" r="21802"/>
          <a:stretch/>
        </p:blipFill>
        <p:spPr>
          <a:xfrm>
            <a:off x="0" y="3417498"/>
            <a:ext cx="1369317" cy="13441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1666"/>
            <a:ext cx="137172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F. Roosevelt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b="14584"/>
          <a:stretch/>
        </p:blipFill>
        <p:spPr>
          <a:xfrm>
            <a:off x="0" y="5130998"/>
            <a:ext cx="1368584" cy="13439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4946"/>
            <a:ext cx="1367682" cy="3830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Truman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371724" y="52371"/>
            <a:ext cx="7772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powers of the president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1371724" y="698702"/>
            <a:ext cx="77722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  <a:buSzPct val="110000"/>
            </a:pPr>
            <a:r>
              <a:rPr lang="en-US" sz="2800" b="1" dirty="0"/>
              <a:t>Formal powers found in Article II</a:t>
            </a:r>
          </a:p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Some </a:t>
            </a:r>
            <a:r>
              <a:rPr lang="en-US" sz="2800" dirty="0"/>
              <a:t>powers can be </a:t>
            </a:r>
            <a:r>
              <a:rPr lang="en-US" sz="2800" dirty="0" smtClean="0"/>
              <a:t>                                                  unilaterally exercised by </a:t>
            </a:r>
            <a:r>
              <a:rPr lang="en-US" sz="2800" dirty="0"/>
              <a:t>the </a:t>
            </a:r>
            <a:r>
              <a:rPr lang="en-US" sz="2800" dirty="0" smtClean="0"/>
              <a:t>                                       president</a:t>
            </a:r>
            <a:r>
              <a:rPr lang="en-US" sz="2800" dirty="0"/>
              <a:t>, while others require </a:t>
            </a:r>
            <a:r>
              <a:rPr lang="en-US" sz="2800" dirty="0" smtClean="0"/>
              <a:t>                                                                              formal </a:t>
            </a:r>
            <a:r>
              <a:rPr lang="en-US" sz="2800" dirty="0"/>
              <a:t>legislative </a:t>
            </a:r>
            <a:r>
              <a:rPr lang="en-US" sz="2800" dirty="0" smtClean="0"/>
              <a:t>approval </a:t>
            </a:r>
          </a:p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Potential </a:t>
            </a:r>
            <a:r>
              <a:rPr lang="en-US" sz="2800" dirty="0"/>
              <a:t>for power found in </a:t>
            </a:r>
            <a:r>
              <a:rPr lang="en-US" sz="2800" dirty="0" smtClean="0"/>
              <a:t>                                ambiguous clauses </a:t>
            </a:r>
            <a:r>
              <a:rPr lang="en-US" sz="2800" dirty="0"/>
              <a:t>of </a:t>
            </a:r>
            <a:r>
              <a:rPr lang="en-US" sz="2800" dirty="0" smtClean="0"/>
              <a:t>the </a:t>
            </a:r>
            <a:r>
              <a:rPr lang="en-US" sz="2800" dirty="0"/>
              <a:t>Constitution</a:t>
            </a:r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power </a:t>
            </a:r>
            <a:r>
              <a:rPr lang="en-US" sz="2800" dirty="0"/>
              <a:t>as commander in chief</a:t>
            </a:r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duty </a:t>
            </a:r>
            <a:r>
              <a:rPr lang="en-US" sz="2800" dirty="0"/>
              <a:t>to “take care that laws be faithfully </a:t>
            </a:r>
            <a:r>
              <a:rPr lang="en-US" sz="2800" dirty="0" smtClean="0"/>
              <a:t>executed</a:t>
            </a:r>
            <a:r>
              <a:rPr lang="en-US" sz="2800" dirty="0"/>
              <a:t>” (executive power)</a:t>
            </a:r>
          </a:p>
        </p:txBody>
      </p:sp>
      <p:pic>
        <p:nvPicPr>
          <p:cNvPr id="14" name="Picture 13" descr="http://wevegotideas.files.wordpress.com/2009/01/presidential_sea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824" y="1203230"/>
            <a:ext cx="2167377" cy="213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451162" y="5130998"/>
            <a:ext cx="2559819" cy="136609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3647712" y="5128048"/>
            <a:ext cx="2739112" cy="13690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1510412" y="5130998"/>
            <a:ext cx="2008161" cy="13697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74566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6557" r="7358" b="9425"/>
          <a:stretch/>
        </p:blipFill>
        <p:spPr>
          <a:xfrm>
            <a:off x="0" y="0"/>
            <a:ext cx="1367362" cy="13382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8250"/>
            <a:ext cx="1367374" cy="37512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W. H. Harrison</a:t>
            </a:r>
            <a:endParaRPr lang="en-US" sz="1600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r="23397" b="13887"/>
          <a:stretch/>
        </p:blipFill>
        <p:spPr>
          <a:xfrm>
            <a:off x="0" y="1713378"/>
            <a:ext cx="1368956" cy="13382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0" y="3051629"/>
            <a:ext cx="136376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Tyler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6457" t="5900" r="4224" b="11836"/>
          <a:stretch/>
        </p:blipFill>
        <p:spPr>
          <a:xfrm>
            <a:off x="0" y="3420961"/>
            <a:ext cx="1368815" cy="13399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0939"/>
            <a:ext cx="136376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Polk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t="4461" b="15896"/>
          <a:stretch/>
        </p:blipFill>
        <p:spPr>
          <a:xfrm>
            <a:off x="0" y="5130271"/>
            <a:ext cx="1371935" cy="1341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1721"/>
            <a:ext cx="1363762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Taylor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935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71935" y="-1"/>
            <a:ext cx="7772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Presidents and prime ministers </a:t>
            </a:r>
            <a:endParaRPr lang="en-US" sz="3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0166" y="3498086"/>
            <a:ext cx="7223830" cy="299885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536272" y="678043"/>
            <a:ext cx="7484769" cy="2814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 smtClean="0">
                <a:solidFill>
                  <a:srgbClr val="000000"/>
                </a:solidFill>
              </a:rPr>
              <a:t>Characteristics</a:t>
            </a:r>
          </a:p>
          <a:p>
            <a:pPr marL="457200" indent="-457200">
              <a:lnSpc>
                <a:spcPct val="90000"/>
              </a:lnSpc>
              <a:buClr>
                <a:srgbClr val="3366FF"/>
              </a:buClr>
              <a:buSzPct val="110000"/>
              <a:buFont typeface="Arial"/>
              <a:buChar char="•"/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Under </a:t>
            </a:r>
            <a:r>
              <a:rPr lang="en-US" sz="2800" dirty="0">
                <a:solidFill>
                  <a:srgbClr val="000000"/>
                </a:solidFill>
              </a:rPr>
              <a:t>parliamentary system, PM is chosen by legislature as chief executive</a:t>
            </a:r>
          </a:p>
          <a:p>
            <a:pPr marL="457200" indent="-457200">
              <a:lnSpc>
                <a:spcPct val="90000"/>
              </a:lnSpc>
              <a:buClr>
                <a:srgbClr val="3366FF"/>
              </a:buClr>
              <a:buSzPct val="110000"/>
              <a:buFont typeface="Arial"/>
              <a:buChar char="•"/>
              <a:defRPr/>
            </a:pPr>
            <a:r>
              <a:rPr lang="en-US" sz="2800" dirty="0">
                <a:solidFill>
                  <a:srgbClr val="000000"/>
                </a:solidFill>
              </a:rPr>
              <a:t>PM selects cabinet ministers from members of Parliament</a:t>
            </a:r>
          </a:p>
          <a:p>
            <a:pPr marL="457200" indent="-457200">
              <a:lnSpc>
                <a:spcPct val="90000"/>
              </a:lnSpc>
              <a:buClr>
                <a:srgbClr val="3366FF"/>
              </a:buClr>
              <a:buSzPct val="110000"/>
              <a:buFont typeface="Arial"/>
              <a:buChar char="•"/>
              <a:defRPr/>
            </a:pPr>
            <a:r>
              <a:rPr lang="en-US" sz="2800" dirty="0">
                <a:solidFill>
                  <a:srgbClr val="000000"/>
                </a:solidFill>
              </a:rPr>
              <a:t>PM is in power as long as his party/coalition has majority 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4307713" y="5320325"/>
            <a:ext cx="381303" cy="38010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kern="1200"/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7337831" y="5320325"/>
            <a:ext cx="381303" cy="38010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kern="1200"/>
          </a:p>
        </p:txBody>
      </p:sp>
      <p:sp>
        <p:nvSpPr>
          <p:cNvPr id="20" name="TextBox 19"/>
          <p:cNvSpPr txBox="1"/>
          <p:nvPr/>
        </p:nvSpPr>
        <p:spPr>
          <a:xfrm>
            <a:off x="4307713" y="6102389"/>
            <a:ext cx="1523111" cy="369332"/>
          </a:xfrm>
          <a:prstGeom prst="rect">
            <a:avLst/>
          </a:prstGeom>
          <a:solidFill>
            <a:srgbClr val="C0504D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</a:rPr>
              <a:t>Blair and Bush </a:t>
            </a:r>
            <a:endParaRPr lang="en-US" dirty="0">
              <a:ln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525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222" cy="1341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41949"/>
            <a:ext cx="13715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Eisenhower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1281"/>
            <a:ext cx="1367046" cy="1341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31261"/>
            <a:ext cx="1371163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Kennedy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00593"/>
            <a:ext cx="1368147" cy="1327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27965"/>
            <a:ext cx="13670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Johnson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097297"/>
            <a:ext cx="1368588" cy="13409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38203"/>
            <a:ext cx="1367046" cy="39676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Nixon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546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371724" y="52371"/>
            <a:ext cx="7772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powers of the president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1371724" y="698702"/>
            <a:ext cx="77722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/>
              <a:t>Greatest source of power lies in politics and public </a:t>
            </a:r>
            <a:r>
              <a:rPr lang="en-US" sz="2400" dirty="0" smtClean="0"/>
              <a:t>opinion</a:t>
            </a:r>
            <a:endParaRPr lang="en-US" sz="2400" dirty="0"/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 smtClean="0"/>
              <a:t>Increase </a:t>
            </a:r>
            <a:r>
              <a:rPr lang="en-US" sz="2400" dirty="0"/>
              <a:t>in congressional grants of broad statutory </a:t>
            </a:r>
            <a:r>
              <a:rPr lang="en-US" sz="2400" dirty="0" smtClean="0"/>
              <a:t>authority</a:t>
            </a:r>
            <a:r>
              <a:rPr lang="en-US" sz="2400" dirty="0"/>
              <a:t>, especially since the 1930s</a:t>
            </a:r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 smtClean="0"/>
              <a:t>Expectation </a:t>
            </a:r>
            <a:r>
              <a:rPr lang="en-US" sz="2400" dirty="0"/>
              <a:t>of presidential leadership from the public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6569" y="2268362"/>
            <a:ext cx="4648060" cy="373801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78" y="2577751"/>
            <a:ext cx="2490943" cy="19532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1496569" y="6068871"/>
            <a:ext cx="4648060" cy="738664"/>
          </a:xfrm>
          <a:prstGeom prst="rect">
            <a:avLst/>
          </a:prstGeom>
          <a:ln/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100" b="1" kern="1200" dirty="0">
                <a:ln w="12700" cmpd="sng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We don</a:t>
            </a:r>
            <a:r>
              <a:rPr lang="ja-JP" altLang="en-US" sz="2100" b="1" kern="1200" dirty="0">
                <a:ln w="12700" cmpd="sng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’</a:t>
            </a:r>
            <a:r>
              <a:rPr lang="en-US" altLang="ja-JP" sz="2100" b="1" kern="1200" dirty="0">
                <a:ln w="12700" cmpd="sng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t know our representatives in Congress…but we know what THIS is…</a:t>
            </a:r>
            <a:endParaRPr lang="en-US" sz="2100" b="1" kern="1200" dirty="0">
              <a:ln w="12700" cmpd="sng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6399578" y="4727965"/>
            <a:ext cx="2490943" cy="1015663"/>
          </a:xfrm>
          <a:prstGeom prst="rect">
            <a:avLst/>
          </a:prstGeom>
          <a:ln/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kern="1200" dirty="0">
                <a:ln w="12700" cmpd="sng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The President</a:t>
            </a:r>
            <a:r>
              <a:rPr lang="ja-JP" altLang="en-US" sz="2000" b="1" kern="1200" dirty="0">
                <a:ln w="12700" cmpd="sng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’</a:t>
            </a:r>
            <a:r>
              <a:rPr lang="en-US" altLang="ja-JP" sz="2000" b="1" kern="1200" dirty="0">
                <a:ln w="12700" cmpd="sng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s OTHER sweet ride…</a:t>
            </a:r>
            <a:r>
              <a:rPr lang="en-US" altLang="ja-JP" sz="2000" b="1" i="1" kern="1200" dirty="0">
                <a:ln w="12700" cmpd="sng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Marine One</a:t>
            </a:r>
            <a:endParaRPr lang="en-US" sz="2000" b="1" i="1" kern="1200" dirty="0">
              <a:ln w="12700" cmpd="sng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5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322797"/>
              </p:ext>
            </p:extLst>
          </p:nvPr>
        </p:nvGraphicFramePr>
        <p:xfrm>
          <a:off x="-1" y="646331"/>
          <a:ext cx="9144000" cy="6419087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  <a:gridCol w="2286000"/>
              </a:tblGrid>
              <a:tr h="62752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National Security Powers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CINC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Make treaties with other nations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(with 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Senate approval)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Nominate ambassadors (with Senate approval)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Receive ambassadors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Legislative Powers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State of the Union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Recommend legislation (</a:t>
                      </a:r>
                      <a:r>
                        <a:rPr kumimoji="0" lang="ja-JP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“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the President proposes, the Congress disposes</a:t>
                      </a:r>
                      <a:r>
                        <a:rPr kumimoji="0" lang="ja-JP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”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Convene/adjourn Congress for special sessions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Veto legislation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50000"/>
                          </a:schemeClr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Administrative Powers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ja-JP" alt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“</a:t>
                      </a: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take care that the laws be faithfully executed</a:t>
                      </a:r>
                      <a:r>
                        <a:rPr kumimoji="0" lang="ja-JP" alt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”</a:t>
                      </a:r>
                      <a:endParaRPr kumimoji="0" lang="en-US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Appoint officials (with Senate approval)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Request written opinions of administrative officials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Fill recess appointments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3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Judicial Power</a:t>
                      </a: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Grant reprieves and pardons for federal offenses (except impeachment)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Pct val="125000"/>
                        <a:buFont typeface="Arial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alibri" charset="0"/>
                          <a:ea typeface="ＭＳ Ｐゴシック" charset="0"/>
                        </a:rPr>
                        <a:t>Appoint federal judges (with Senate approval)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alibri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7375E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9143999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can the President do, exactly?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55949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4557" t="15069" r="7004" b="758"/>
          <a:stretch/>
        </p:blipFill>
        <p:spPr>
          <a:xfrm>
            <a:off x="0" y="0"/>
            <a:ext cx="1367178" cy="13369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6931"/>
            <a:ext cx="1367178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Ford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06263"/>
            <a:ext cx="1370835" cy="13369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" y="3041788"/>
            <a:ext cx="1367178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Carter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11120"/>
            <a:ext cx="1365122" cy="13435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54651"/>
            <a:ext cx="136512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Reagan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23983"/>
            <a:ext cx="1370189" cy="13421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66152"/>
            <a:ext cx="1372225" cy="38427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G. H. W. Bush</a:t>
            </a:r>
            <a:endParaRPr lang="en-US" sz="16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2225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371724" y="52371"/>
            <a:ext cx="7772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powers of the president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1372224" y="691115"/>
            <a:ext cx="777177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National Security</a:t>
            </a:r>
          </a:p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President </a:t>
            </a:r>
            <a:r>
              <a:rPr lang="en-US" sz="2800" dirty="0"/>
              <a:t>is </a:t>
            </a:r>
            <a:r>
              <a:rPr lang="en-US" sz="2800" dirty="0" smtClean="0"/>
              <a:t>                                                         Commander</a:t>
            </a:r>
            <a:r>
              <a:rPr lang="en-US" sz="2800" dirty="0"/>
              <a:t>-in-Chief </a:t>
            </a:r>
            <a:r>
              <a:rPr lang="en-US" sz="2800" dirty="0" smtClean="0"/>
              <a:t>                                                 of </a:t>
            </a:r>
            <a:r>
              <a:rPr lang="en-US" sz="2800" dirty="0"/>
              <a:t>U.S. </a:t>
            </a:r>
            <a:r>
              <a:rPr lang="en-US" sz="2800" dirty="0" smtClean="0"/>
              <a:t>military                                                             </a:t>
            </a:r>
            <a:r>
              <a:rPr lang="en-US" sz="2800" dirty="0"/>
              <a:t>(</a:t>
            </a:r>
            <a:r>
              <a:rPr lang="en-US" sz="2800" u="sng" dirty="0"/>
              <a:t>b/c Founders insisted</a:t>
            </a:r>
            <a:r>
              <a:rPr lang="en-US" sz="2800" dirty="0"/>
              <a:t> </a:t>
            </a:r>
            <a:r>
              <a:rPr lang="en-US" sz="2800" dirty="0" smtClean="0"/>
              <a:t>                                               </a:t>
            </a:r>
            <a:r>
              <a:rPr lang="en-US" sz="2800" u="sng" dirty="0" smtClean="0"/>
              <a:t>on </a:t>
            </a:r>
            <a:r>
              <a:rPr lang="en-US" sz="2800" u="sng" dirty="0"/>
              <a:t>civilian control</a:t>
            </a:r>
            <a:r>
              <a:rPr lang="en-US" sz="2800" dirty="0"/>
              <a:t>)</a:t>
            </a:r>
          </a:p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War powers</a:t>
            </a:r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/>
              <a:t>Only Congress is </a:t>
            </a:r>
            <a:r>
              <a:rPr lang="en-US" sz="2800" dirty="0" smtClean="0"/>
              <a:t>                                                   supposed </a:t>
            </a:r>
            <a:r>
              <a:rPr lang="en-US" sz="2800" dirty="0"/>
              <a:t>to declare war; but presidents have been making military commitments w/o Congressional approval</a:t>
            </a:r>
          </a:p>
          <a:p>
            <a:pPr marL="1200150" lvl="2" indent="-285750">
              <a:buClr>
                <a:srgbClr val="FF6600"/>
              </a:buClr>
              <a:buSzPct val="110000"/>
              <a:buFont typeface="Arial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War Powers Resolution 1973</a:t>
            </a:r>
          </a:p>
        </p:txBody>
      </p:sp>
      <p:pic>
        <p:nvPicPr>
          <p:cNvPr id="13" name="Picture 12" descr="http://www.ptsdsupport.net/images/wp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149" y="691116"/>
            <a:ext cx="3924240" cy="3461868"/>
          </a:xfrm>
          <a:prstGeom prst="rect">
            <a:avLst/>
          </a:prstGeom>
          <a:noFill/>
          <a:ln w="38100" cmpd="sng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0344" y="5065317"/>
            <a:ext cx="1561903" cy="16484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6179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15440"/>
            <a:ext cx="9144000" cy="132343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000" b="1" kern="1200" dirty="0">
                <a:solidFill>
                  <a:srgbClr val="0070C0"/>
                </a:solidFill>
                <a:latin typeface="Gloucester MT Extra Condensed" charset="0"/>
              </a:rPr>
              <a:t>You make the call: War Powers Resolution</a:t>
            </a:r>
            <a:r>
              <a:rPr lang="en-US" sz="4000" b="1" kern="1200" dirty="0" smtClean="0">
                <a:solidFill>
                  <a:srgbClr val="0070C0"/>
                </a:solidFill>
                <a:latin typeface="Gloucester MT Extra Condensed" charset="0"/>
              </a:rPr>
              <a:t>—</a:t>
            </a:r>
          </a:p>
          <a:p>
            <a:pPr algn="ctr"/>
            <a:r>
              <a:rPr lang="en-US" sz="4000" b="1" kern="1200" dirty="0" smtClean="0">
                <a:solidFill>
                  <a:srgbClr val="0070C0"/>
                </a:solidFill>
                <a:latin typeface="Gloucester MT Extra Condensed" charset="0"/>
              </a:rPr>
              <a:t>Constitutional </a:t>
            </a:r>
            <a:r>
              <a:rPr lang="en-US" sz="4000" b="1" kern="1200" dirty="0">
                <a:solidFill>
                  <a:srgbClr val="0070C0"/>
                </a:solidFill>
                <a:latin typeface="Gloucester MT Extra Condensed" charset="0"/>
              </a:rPr>
              <a:t>or Not?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4158984"/>
            <a:ext cx="9144000" cy="276383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400" kern="1200" dirty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Does the President have the right to send troops into action without Congressional approval? Why</a:t>
            </a:r>
            <a:r>
              <a:rPr lang="en-US" sz="2400" kern="1200" dirty="0" smtClean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?</a:t>
            </a:r>
          </a:p>
          <a:p>
            <a:pPr>
              <a:lnSpc>
                <a:spcPct val="80000"/>
              </a:lnSpc>
              <a:defRPr/>
            </a:pPr>
            <a:endParaRPr lang="en-US" sz="2400" kern="1200" dirty="0">
              <a:solidFill>
                <a:srgbClr val="FFFF00"/>
              </a:solidFill>
              <a:latin typeface="Eras Bold ITC" pitchFamily="34" charset="0"/>
              <a:ea typeface="+mn-ea"/>
              <a:cs typeface="+mn-cs"/>
            </a:endParaRPr>
          </a:p>
          <a:p>
            <a:pPr>
              <a:lnSpc>
                <a:spcPct val="80000"/>
              </a:lnSpc>
              <a:defRPr/>
            </a:pPr>
            <a:r>
              <a:rPr lang="en-US" sz="2400" kern="1200" dirty="0" smtClean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Does </a:t>
            </a:r>
            <a:r>
              <a:rPr lang="en-US" sz="2400" kern="1200" dirty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Congress have the final say on armed conflict? Why or why not</a:t>
            </a:r>
            <a:r>
              <a:rPr lang="en-US" sz="2400" kern="1200" dirty="0" smtClean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?</a:t>
            </a:r>
          </a:p>
          <a:p>
            <a:pPr>
              <a:lnSpc>
                <a:spcPct val="80000"/>
              </a:lnSpc>
              <a:defRPr/>
            </a:pPr>
            <a:endParaRPr lang="en-US" sz="2400" kern="1200" dirty="0">
              <a:solidFill>
                <a:srgbClr val="FFFF00"/>
              </a:solidFill>
              <a:latin typeface="Eras Bold ITC" pitchFamily="34" charset="0"/>
              <a:ea typeface="+mn-ea"/>
              <a:cs typeface="+mn-cs"/>
            </a:endParaRPr>
          </a:p>
          <a:p>
            <a:pPr>
              <a:lnSpc>
                <a:spcPct val="80000"/>
              </a:lnSpc>
              <a:defRPr/>
            </a:pPr>
            <a:r>
              <a:rPr lang="en-US" sz="2400" kern="1200" dirty="0" smtClean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Some </a:t>
            </a:r>
            <a:r>
              <a:rPr lang="en-US" sz="2400" kern="1200" dirty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have claimed the War Powers Resolution is a </a:t>
            </a:r>
            <a:r>
              <a:rPr lang="en-US" sz="2400" i="1" kern="1200" dirty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legislative veto</a:t>
            </a:r>
            <a:r>
              <a:rPr lang="en-US" sz="2400" kern="1200" dirty="0">
                <a:solidFill>
                  <a:srgbClr val="FFFF00"/>
                </a:solidFill>
                <a:latin typeface="Eras Bold ITC" pitchFamily="34" charset="0"/>
                <a:ea typeface="+mn-ea"/>
                <a:cs typeface="+mn-cs"/>
              </a:rPr>
              <a:t>, an attempt by Congress to take away a constitutional power from the President by law.  Is it? Why or why not?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338879"/>
            <a:ext cx="9144000" cy="280076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War Powers Resolution 1973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Presidents must consult w/Congress, whenever possible, prior to using military force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Mandates withdrawal of forces after 60 days, unless Congress declares war or grants extension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Presidents say this is unconstitutional; ignored the law, no one’s challenged it</a:t>
            </a:r>
          </a:p>
        </p:txBody>
      </p:sp>
    </p:spTree>
    <p:extLst>
      <p:ext uri="{BB962C8B-B14F-4D97-AF65-F5344CB8AC3E}">
        <p14:creationId xmlns:p14="http://schemas.microsoft.com/office/powerpoint/2010/main" val="1032372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371586" cy="13390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9089"/>
            <a:ext cx="137158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Clinton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08421"/>
            <a:ext cx="1365377" cy="134241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50840"/>
            <a:ext cx="136537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G. W. Bush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0172"/>
            <a:ext cx="1369441" cy="13392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4759387"/>
            <a:ext cx="136537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Obama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28719"/>
            <a:ext cx="1370076" cy="13434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80" y="6472189"/>
            <a:ext cx="1367308" cy="3813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2012 or 2016</a:t>
            </a:r>
            <a:endParaRPr lang="en-US" sz="17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4088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74088" y="52372"/>
            <a:ext cx="7769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office of the </a:t>
            </a:r>
            <a:r>
              <a:rPr lang="en-US" sz="3600" b="1" dirty="0" smtClean="0"/>
              <a:t>president</a:t>
            </a:r>
          </a:p>
          <a:p>
            <a:r>
              <a:rPr lang="en-US" sz="3600" b="1" dirty="0" smtClean="0"/>
              <a:t>             (</a:t>
            </a:r>
            <a:r>
              <a:rPr lang="en-US" sz="3600" b="1" dirty="0"/>
              <a:t>the WEST WING)</a:t>
            </a:r>
            <a:r>
              <a:rPr lang="en-US" sz="3600" dirty="0"/>
              <a:t>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/>
          <a:srcRect l="6007" r="4082" b="12918"/>
          <a:stretch/>
        </p:blipFill>
        <p:spPr>
          <a:xfrm>
            <a:off x="6230450" y="654894"/>
            <a:ext cx="2780531" cy="239594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374088" y="1252701"/>
            <a:ext cx="7769912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President no real staff until </a:t>
            </a:r>
            <a:r>
              <a:rPr lang="en-US" sz="2800" dirty="0" smtClean="0"/>
              <a:t>                                    1857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White </a:t>
            </a:r>
            <a:r>
              <a:rPr lang="en-US" sz="2800" dirty="0"/>
              <a:t>House staff has grown </a:t>
            </a:r>
            <a:r>
              <a:rPr lang="en-US" sz="2800" dirty="0" smtClean="0"/>
              <a:t>                                     enormously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President </a:t>
            </a:r>
            <a:r>
              <a:rPr lang="en-US" sz="2800" dirty="0"/>
              <a:t>now has large bureaucracy of assistants </a:t>
            </a:r>
            <a:r>
              <a:rPr lang="en-US" sz="2800" dirty="0" smtClean="0"/>
              <a:t>he</a:t>
            </a:r>
            <a:r>
              <a:rPr lang="en-US" sz="2800" dirty="0"/>
              <a:t>/she has difficulty controlling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Rule </a:t>
            </a:r>
            <a:r>
              <a:rPr lang="en-US" sz="2800" b="1" dirty="0">
                <a:solidFill>
                  <a:srgbClr val="FF0000"/>
                </a:solidFill>
              </a:rPr>
              <a:t>of propinquity </a:t>
            </a:r>
            <a:r>
              <a:rPr lang="en-US" sz="2800" dirty="0" smtClean="0"/>
              <a:t>–</a:t>
            </a:r>
            <a:endParaRPr lang="en-US" sz="2800" dirty="0"/>
          </a:p>
          <a:p>
            <a:pPr marL="1371600" lvl="2" indent="-457200">
              <a:buClr>
                <a:srgbClr val="FF6600"/>
              </a:buClr>
              <a:buSzPct val="110000"/>
              <a:buFont typeface="Arial"/>
              <a:buChar char="•"/>
            </a:pPr>
            <a:r>
              <a:rPr lang="en-US" sz="2800" dirty="0" smtClean="0"/>
              <a:t>power </a:t>
            </a:r>
            <a:r>
              <a:rPr lang="en-US" sz="2800" dirty="0"/>
              <a:t>is wielded by </a:t>
            </a:r>
            <a:r>
              <a:rPr lang="en-US" sz="2800" dirty="0" smtClean="0"/>
              <a:t>                               people </a:t>
            </a:r>
            <a:r>
              <a:rPr lang="en-US" sz="2800" dirty="0"/>
              <a:t>who are in </a:t>
            </a:r>
            <a:r>
              <a:rPr lang="en-US" sz="2800" dirty="0" smtClean="0"/>
              <a:t>                                         the </a:t>
            </a:r>
            <a:r>
              <a:rPr lang="en-US" sz="2800" dirty="0"/>
              <a:t>room </a:t>
            </a:r>
            <a:r>
              <a:rPr lang="en-US" sz="2800" dirty="0" smtClean="0"/>
              <a:t>when </a:t>
            </a:r>
            <a:r>
              <a:rPr lang="en-US" sz="2800" dirty="0"/>
              <a:t>a </a:t>
            </a:r>
            <a:r>
              <a:rPr lang="en-US" sz="2800" dirty="0" smtClean="0"/>
              <a:t>                                           decision </a:t>
            </a:r>
            <a:r>
              <a:rPr lang="en-US" sz="2800" dirty="0"/>
              <a:t>is made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/>
          <a:srcRect l="18297" t="22609" r="24040" b="26944"/>
          <a:stretch/>
        </p:blipFill>
        <p:spPr>
          <a:xfrm>
            <a:off x="5818518" y="3929888"/>
            <a:ext cx="2677549" cy="234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48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793" cy="1343546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4"/>
          <a:srcRect b="19911"/>
          <a:stretch/>
        </p:blipFill>
        <p:spPr>
          <a:xfrm>
            <a:off x="-4903" y="1716451"/>
            <a:ext cx="1370520" cy="13435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50018"/>
            <a:ext cx="1370793" cy="37557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900" dirty="0" smtClean="0"/>
              <a:t>Washington</a:t>
            </a:r>
            <a:endParaRPr lang="en-US" sz="19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059997"/>
            <a:ext cx="1370519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Adams</a:t>
            </a:r>
            <a:endParaRPr lang="en-US" dirty="0"/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329"/>
            <a:ext cx="1367964" cy="13393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0042"/>
            <a:ext cx="1367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Jefferson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l="3653" t="10708" r="4841" b="17011"/>
          <a:stretch/>
        </p:blipFill>
        <p:spPr>
          <a:xfrm>
            <a:off x="0" y="5129374"/>
            <a:ext cx="1365617" cy="13381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67527"/>
            <a:ext cx="1365617" cy="37847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Madison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65617" y="0"/>
            <a:ext cx="5176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70794" y="16839"/>
            <a:ext cx="777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Executive Office of the </a:t>
            </a:r>
            <a:r>
              <a:rPr lang="en-US" sz="3600" b="1" dirty="0" smtClean="0"/>
              <a:t>President</a:t>
            </a:r>
            <a:endParaRPr lang="en-US" sz="36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0794" y="663171"/>
            <a:ext cx="7773206" cy="501715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370794" y="5719227"/>
            <a:ext cx="7773206" cy="113877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/>
              <a:t>Eisenhower Executive Office Building (EEOB</a:t>
            </a:r>
            <a:r>
              <a:rPr lang="en-US" sz="2800" b="1" dirty="0" smtClean="0"/>
              <a:t>)</a:t>
            </a:r>
          </a:p>
          <a:p>
            <a:pPr algn="ctr"/>
            <a:r>
              <a:rPr lang="en-US" sz="2000" b="1" dirty="0"/>
              <a:t>Mark Twain </a:t>
            </a:r>
            <a:r>
              <a:rPr lang="en-US" sz="2000" b="1" dirty="0" err="1" smtClean="0"/>
              <a:t>reffered</a:t>
            </a:r>
            <a:r>
              <a:rPr lang="en-US" sz="2000" b="1" dirty="0" smtClean="0"/>
              <a:t> to it as "the ugliest building </a:t>
            </a:r>
            <a:r>
              <a:rPr lang="en-US" sz="2000" b="1" dirty="0"/>
              <a:t>in America</a:t>
            </a:r>
            <a:r>
              <a:rPr lang="en-US" sz="2000" b="1" dirty="0" smtClean="0"/>
              <a:t>.” </a:t>
            </a:r>
            <a:r>
              <a:rPr lang="en-US" sz="2000" b="1" dirty="0"/>
              <a:t>Harry Truman called it "the greatest monstrosity in America."</a:t>
            </a:r>
          </a:p>
        </p:txBody>
      </p:sp>
    </p:spTree>
    <p:extLst>
      <p:ext uri="{BB962C8B-B14F-4D97-AF65-F5344CB8AC3E}">
        <p14:creationId xmlns:p14="http://schemas.microsoft.com/office/powerpoint/2010/main" val="4167919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/>
          </p:cNvPicPr>
          <p:nvPr/>
        </p:nvPicPr>
        <p:blipFill rotWithShape="1">
          <a:blip r:embed="rId3"/>
          <a:srcRect l="10196" t="9370" r="13496" b="20580"/>
          <a:stretch/>
        </p:blipFill>
        <p:spPr>
          <a:xfrm>
            <a:off x="0" y="0"/>
            <a:ext cx="1369297" cy="134055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1340557"/>
            <a:ext cx="136929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Monroe</a:t>
            </a:r>
            <a:endParaRPr lang="en-US" dirty="0"/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09889"/>
            <a:ext cx="1371793" cy="13414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-1" y="3051311"/>
            <a:ext cx="136929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J. Q. Adams</a:t>
            </a:r>
            <a:endParaRPr lang="en-US" dirty="0"/>
          </a:p>
        </p:txBody>
      </p:sp>
      <p:pic>
        <p:nvPicPr>
          <p:cNvPr id="15" name="Picture 14"/>
          <p:cNvPicPr>
            <a:picLocks/>
          </p:cNvPicPr>
          <p:nvPr/>
        </p:nvPicPr>
        <p:blipFill rotWithShape="1">
          <a:blip r:embed="rId5"/>
          <a:srcRect l="8199" t="6916" r="2992" b="15449"/>
          <a:stretch/>
        </p:blipFill>
        <p:spPr>
          <a:xfrm>
            <a:off x="0" y="3420643"/>
            <a:ext cx="1371526" cy="133864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4759283"/>
            <a:ext cx="136929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Jackson</a:t>
            </a:r>
            <a:endParaRPr lang="en-US" dirty="0"/>
          </a:p>
        </p:txBody>
      </p:sp>
      <p:pic>
        <p:nvPicPr>
          <p:cNvPr id="17" name="Picture 16"/>
          <p:cNvPicPr>
            <a:picLocks/>
          </p:cNvPicPr>
          <p:nvPr/>
        </p:nvPicPr>
        <p:blipFill rotWithShape="1">
          <a:blip r:embed="rId6"/>
          <a:srcRect l="5131" t="3123" r="6563" b="6078"/>
          <a:stretch/>
        </p:blipFill>
        <p:spPr>
          <a:xfrm>
            <a:off x="0" y="5128615"/>
            <a:ext cx="1364373" cy="134336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0" y="6471982"/>
            <a:ext cx="1364373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Van Buren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371793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371792" y="604487"/>
            <a:ext cx="7772207" cy="6555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  <a:buSzPct val="110000"/>
            </a:pPr>
            <a:r>
              <a:rPr lang="en-US" sz="3000" b="1" dirty="0">
                <a:solidFill>
                  <a:srgbClr val="FF0000"/>
                </a:solidFill>
              </a:rPr>
              <a:t>Executive Office of the President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700" dirty="0" smtClean="0"/>
              <a:t>Composed </a:t>
            </a:r>
            <a:r>
              <a:rPr lang="en-US" sz="2700" dirty="0"/>
              <a:t>of agencies that report directly to </a:t>
            </a:r>
            <a:r>
              <a:rPr lang="en-US" sz="2700" dirty="0" smtClean="0"/>
              <a:t>president </a:t>
            </a:r>
            <a:endParaRPr lang="en-US" sz="2700" dirty="0"/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700" dirty="0" smtClean="0"/>
              <a:t>National </a:t>
            </a:r>
            <a:r>
              <a:rPr lang="en-US" sz="2700" dirty="0"/>
              <a:t>Security Council (NSC</a:t>
            </a:r>
            <a:r>
              <a:rPr lang="en-US" sz="2700" dirty="0" smtClean="0"/>
              <a:t>)</a:t>
            </a:r>
          </a:p>
          <a:p>
            <a:pPr marL="1371600" lvl="2" indent="-457200">
              <a:buClr>
                <a:srgbClr val="FF6600"/>
              </a:buClr>
              <a:buSzPct val="110000"/>
              <a:buFont typeface="Arial"/>
              <a:buChar char="•"/>
            </a:pPr>
            <a:r>
              <a:rPr lang="en-US" sz="2700" dirty="0"/>
              <a:t>Links president’s foreign and military policy advisors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700" dirty="0" smtClean="0"/>
              <a:t>Council </a:t>
            </a:r>
            <a:r>
              <a:rPr lang="en-US" sz="2700" dirty="0"/>
              <a:t>of Economic Advisors (CEA)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700" dirty="0" smtClean="0"/>
              <a:t>many </a:t>
            </a:r>
            <a:r>
              <a:rPr lang="en-US" sz="2700" dirty="0"/>
              <a:t>others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700" dirty="0" smtClean="0"/>
              <a:t>Appointments </a:t>
            </a:r>
            <a:r>
              <a:rPr lang="en-US" sz="2700" dirty="0"/>
              <a:t>must receive Senate confirmation, </a:t>
            </a:r>
            <a:r>
              <a:rPr lang="en-US" sz="2700" dirty="0" smtClean="0"/>
              <a:t>unlike White </a:t>
            </a:r>
            <a:r>
              <a:rPr lang="en-US" sz="2700" dirty="0"/>
              <a:t>House staff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700" dirty="0" smtClean="0"/>
              <a:t>Office </a:t>
            </a:r>
            <a:r>
              <a:rPr lang="en-US" sz="2700" dirty="0"/>
              <a:t>of Management and Budget, perhaps </a:t>
            </a:r>
            <a:r>
              <a:rPr lang="en-US" sz="2700" dirty="0" smtClean="0"/>
              <a:t>most important </a:t>
            </a:r>
            <a:r>
              <a:rPr lang="en-US" sz="2700" dirty="0"/>
              <a:t>agency </a:t>
            </a:r>
            <a:endParaRPr lang="en-US" sz="2700" dirty="0" smtClean="0"/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700" dirty="0" smtClean="0"/>
              <a:t>Assembles </a:t>
            </a:r>
            <a:r>
              <a:rPr lang="en-US" sz="2700" dirty="0"/>
              <a:t>the budget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700" dirty="0" smtClean="0"/>
              <a:t>Reviews </a:t>
            </a:r>
            <a:r>
              <a:rPr lang="en-US" sz="2700" dirty="0"/>
              <a:t>legislative proposals of agencies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700" dirty="0" smtClean="0"/>
              <a:t>Recently more </a:t>
            </a:r>
            <a:r>
              <a:rPr lang="en-US" sz="2700" dirty="0"/>
              <a:t>of a policy advocate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70794" y="16839"/>
            <a:ext cx="777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Executive Office of the </a:t>
            </a:r>
            <a:r>
              <a:rPr lang="en-US" sz="3600" b="1" dirty="0" smtClean="0"/>
              <a:t>President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714048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36376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6557" r="7358" b="9425"/>
          <a:stretch/>
        </p:blipFill>
        <p:spPr>
          <a:xfrm>
            <a:off x="0" y="0"/>
            <a:ext cx="1367362" cy="13382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8250"/>
            <a:ext cx="1367374" cy="37512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W. H. Harrison</a:t>
            </a:r>
            <a:endParaRPr lang="en-US" sz="1600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r="23397" b="13887"/>
          <a:stretch/>
        </p:blipFill>
        <p:spPr>
          <a:xfrm>
            <a:off x="0" y="1713378"/>
            <a:ext cx="1368956" cy="13382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0" y="3051629"/>
            <a:ext cx="136376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Tyler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6457" t="5900" r="4224" b="11836"/>
          <a:stretch/>
        </p:blipFill>
        <p:spPr>
          <a:xfrm>
            <a:off x="0" y="3420961"/>
            <a:ext cx="1368815" cy="13399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0939"/>
            <a:ext cx="136376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Polk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t="4461" b="15896"/>
          <a:stretch/>
        </p:blipFill>
        <p:spPr>
          <a:xfrm>
            <a:off x="0" y="5130271"/>
            <a:ext cx="1371935" cy="1341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1721"/>
            <a:ext cx="1363762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Taylor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935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71934" y="680653"/>
            <a:ext cx="7772065" cy="6093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600" dirty="0"/>
              <a:t>The cabinet: chief exec’s</a:t>
            </a:r>
            <a:r>
              <a:rPr lang="en-US" sz="2600" dirty="0" smtClean="0"/>
              <a:t>/                                    secretaries </a:t>
            </a:r>
            <a:r>
              <a:rPr lang="en-US" sz="2600" dirty="0"/>
              <a:t>of executive branch </a:t>
            </a:r>
            <a:r>
              <a:rPr lang="en-US" sz="2600" dirty="0" smtClean="0"/>
              <a:t>                                 depts.</a:t>
            </a:r>
            <a:endParaRPr lang="en-US" sz="2600" dirty="0"/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600" b="1" u="sng" dirty="0"/>
              <a:t>not</a:t>
            </a:r>
            <a:r>
              <a:rPr lang="en-US" sz="2600" dirty="0"/>
              <a:t> explicitly mentioned in </a:t>
            </a:r>
            <a:r>
              <a:rPr lang="en-US" sz="2600" dirty="0" smtClean="0"/>
              <a:t>                           Constitution</a:t>
            </a:r>
            <a:endParaRPr lang="en-US" sz="2600" dirty="0"/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600" dirty="0"/>
              <a:t>Presidential control of </a:t>
            </a:r>
            <a:r>
              <a:rPr lang="en-US" sz="2600" dirty="0" err="1" smtClean="0"/>
              <a:t>dept’s</a:t>
            </a:r>
            <a:r>
              <a:rPr lang="en-US" sz="2600" dirty="0" smtClean="0"/>
              <a:t>                                       is </a:t>
            </a:r>
            <a:r>
              <a:rPr lang="en-US" sz="2600" dirty="0"/>
              <a:t>uncertain (</a:t>
            </a:r>
            <a:r>
              <a:rPr lang="en-US" sz="2600" dirty="0" err="1"/>
              <a:t>Sec’s</a:t>
            </a:r>
            <a:r>
              <a:rPr lang="en-US" sz="2600" dirty="0"/>
              <a:t> often </a:t>
            </a:r>
            <a:r>
              <a:rPr lang="en-US" sz="2600" dirty="0" smtClean="0"/>
              <a:t>are                          advocates </a:t>
            </a:r>
            <a:r>
              <a:rPr lang="en-US" sz="2600" dirty="0"/>
              <a:t>for their dept.)</a:t>
            </a:r>
          </a:p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600" dirty="0"/>
              <a:t>Who gets appointed?</a:t>
            </a:r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600" dirty="0"/>
              <a:t>Pres. rarely knows appointees personally</a:t>
            </a:r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600" dirty="0"/>
              <a:t>most have had federal </a:t>
            </a:r>
            <a:r>
              <a:rPr lang="en-US" sz="2600" dirty="0" smtClean="0"/>
              <a:t>experience</a:t>
            </a:r>
          </a:p>
          <a:p>
            <a:pPr marL="742950" lvl="1" indent="-28575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600" dirty="0"/>
              <a:t>“</a:t>
            </a:r>
            <a:r>
              <a:rPr lang="en-US" sz="2600" u="sng" dirty="0"/>
              <a:t>In-and-outers</a:t>
            </a:r>
            <a:r>
              <a:rPr lang="en-US" sz="2600" dirty="0"/>
              <a:t>” alternate federal government and 	</a:t>
            </a:r>
            <a:r>
              <a:rPr lang="en-US" sz="2600" dirty="0" smtClean="0"/>
              <a:t>private </a:t>
            </a:r>
            <a:r>
              <a:rPr lang="en-US" sz="2600" dirty="0"/>
              <a:t>sector jobs</a:t>
            </a:r>
          </a:p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600" dirty="0"/>
              <a:t>rivalries develop b/w dept. heads (expert knowledge) &amp; WH staffers (extensions of presidential priorities)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935" y="0"/>
            <a:ext cx="7772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Presidential Cabinet</a:t>
            </a:r>
            <a:endParaRPr lang="en-US" sz="3600" b="1" dirty="0"/>
          </a:p>
        </p:txBody>
      </p:sp>
      <p:pic>
        <p:nvPicPr>
          <p:cNvPr id="13" name="Picture 12" descr="Smithfield Cabinet with Wrap Around Doors"/>
          <p:cNvPicPr>
            <a:picLocks noGrp="1"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330" y="680653"/>
            <a:ext cx="2706301" cy="35975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1317399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b="1617"/>
          <a:stretch/>
        </p:blipFill>
        <p:spPr>
          <a:xfrm>
            <a:off x="0" y="0"/>
            <a:ext cx="1365012" cy="13381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8104"/>
            <a:ext cx="136501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Fillmore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l="9819" t="8031" r="11396"/>
          <a:stretch/>
        </p:blipFill>
        <p:spPr>
          <a:xfrm>
            <a:off x="0" y="1707436"/>
            <a:ext cx="1368089" cy="13384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5897"/>
            <a:ext cx="136501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Pierce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15229"/>
            <a:ext cx="1363477" cy="1342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4757535"/>
            <a:ext cx="136347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Buchanan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471291"/>
            <a:ext cx="1363476" cy="38427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Lincoln </a:t>
            </a:r>
            <a:r>
              <a:rPr lang="en-US" sz="1600" b="1" dirty="0" smtClean="0">
                <a:solidFill>
                  <a:srgbClr val="008000"/>
                </a:solidFill>
              </a:rPr>
              <a:t>(Best)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6"/>
          <a:srcRect l="3148" t="3793" r="2998" b="4071"/>
          <a:stretch/>
        </p:blipFill>
        <p:spPr>
          <a:xfrm>
            <a:off x="-4431" y="5126867"/>
            <a:ext cx="1367907" cy="134001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1368089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b="3712"/>
          <a:stretch/>
        </p:blipFill>
        <p:spPr>
          <a:xfrm>
            <a:off x="1418280" y="-1"/>
            <a:ext cx="7604580" cy="685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544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b="1617"/>
          <a:stretch/>
        </p:blipFill>
        <p:spPr>
          <a:xfrm>
            <a:off x="0" y="0"/>
            <a:ext cx="1365012" cy="13381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8104"/>
            <a:ext cx="136501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Fillmore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l="9819" t="8031" r="11396"/>
          <a:stretch/>
        </p:blipFill>
        <p:spPr>
          <a:xfrm>
            <a:off x="0" y="1707436"/>
            <a:ext cx="1368089" cy="13384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5897"/>
            <a:ext cx="136501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Pierce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15229"/>
            <a:ext cx="1363477" cy="13423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4757535"/>
            <a:ext cx="136347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Buchanan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471291"/>
            <a:ext cx="1363476" cy="38427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Lincoln </a:t>
            </a:r>
            <a:r>
              <a:rPr lang="en-US" sz="1600" b="1" dirty="0" smtClean="0">
                <a:solidFill>
                  <a:srgbClr val="008000"/>
                </a:solidFill>
              </a:rPr>
              <a:t>(Best)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6"/>
          <a:srcRect l="3148" t="3793" r="2998" b="4071"/>
          <a:stretch/>
        </p:blipFill>
        <p:spPr>
          <a:xfrm>
            <a:off x="-4431" y="5126867"/>
            <a:ext cx="1367907" cy="134001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1368089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368089" y="743261"/>
            <a:ext cx="7775911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Differences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Presidents </a:t>
            </a:r>
            <a:r>
              <a:rPr lang="en-US" sz="2800" dirty="0"/>
              <a:t>may be “outsiders</a:t>
            </a:r>
            <a:r>
              <a:rPr lang="en-US" sz="2800" dirty="0" smtClean="0"/>
              <a:t>”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PM’s </a:t>
            </a:r>
            <a:r>
              <a:rPr lang="en-US" sz="2800" dirty="0"/>
              <a:t>are always </a:t>
            </a:r>
            <a:r>
              <a:rPr lang="en-US" sz="2800" dirty="0" smtClean="0"/>
              <a:t>insiders</a:t>
            </a:r>
            <a:r>
              <a:rPr lang="en-US" sz="2800" dirty="0"/>
              <a:t>, chosen by party members in Parliament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Sitting members of Congress can’t sit in </a:t>
            </a:r>
            <a:r>
              <a:rPr lang="en-US" sz="2800" dirty="0" smtClean="0"/>
              <a:t>cabinet</a:t>
            </a:r>
          </a:p>
          <a:p>
            <a:pPr marL="914400" lvl="1" indent="-457200">
              <a:buClr>
                <a:srgbClr val="660066"/>
              </a:buClr>
              <a:buSzPct val="110000"/>
              <a:buFont typeface="Arial"/>
              <a:buChar char="•"/>
            </a:pPr>
            <a:r>
              <a:rPr lang="en-US" sz="2800" dirty="0" smtClean="0"/>
              <a:t>members </a:t>
            </a:r>
            <a:r>
              <a:rPr lang="en-US" sz="2800" dirty="0"/>
              <a:t>of </a:t>
            </a:r>
            <a:r>
              <a:rPr lang="en-US" sz="2800" dirty="0" smtClean="0"/>
              <a:t>Parliament </a:t>
            </a:r>
            <a:r>
              <a:rPr lang="en-US" sz="2800" dirty="0"/>
              <a:t>(from PM’s party) are  always in the </a:t>
            </a:r>
            <a:r>
              <a:rPr lang="en-US" sz="2800" dirty="0" smtClean="0"/>
              <a:t>cabinet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1368089" y="839"/>
            <a:ext cx="7775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Presidents and prime ministers </a:t>
            </a:r>
            <a:endParaRPr lang="en-US" sz="36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5194" y="3851805"/>
            <a:ext cx="7552140" cy="289527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5044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147" cy="13365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1336516"/>
            <a:ext cx="136814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Johnson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t="8863" r="9066" b="22811"/>
          <a:stretch/>
        </p:blipFill>
        <p:spPr>
          <a:xfrm>
            <a:off x="0" y="1705848"/>
            <a:ext cx="1371497" cy="13379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3774"/>
            <a:ext cx="13681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Grant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5011" b="19242"/>
          <a:stretch/>
        </p:blipFill>
        <p:spPr>
          <a:xfrm>
            <a:off x="0" y="3413106"/>
            <a:ext cx="1368998" cy="13440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57169"/>
            <a:ext cx="13681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Hayes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26501"/>
            <a:ext cx="1365236" cy="13440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0578"/>
            <a:ext cx="136523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Garfield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371497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>
            <a:spLocks noGrp="1" noChangeArrowheads="1"/>
          </p:cNvSpPr>
          <p:nvPr/>
        </p:nvSpPr>
        <p:spPr bwMode="auto">
          <a:xfrm>
            <a:off x="1371497" y="703128"/>
            <a:ext cx="7848600" cy="6154871"/>
          </a:xfrm>
          <a:prstGeom prst="rect">
            <a:avLst/>
          </a:prstGeo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10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.	Bill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Clinton and Monica Lewinsky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9.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Ronald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Reagan and the Iran-Contra Affair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8.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John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F. Kennedy allowing the Bay of Pigs Invasion.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7.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Thomas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Jefferson's Embargo Act of 1807.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6.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James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Madison's failure to keep the United States out of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the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War of 1812 with Britain.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5.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Richard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Nixon's involvement in the Watergate cover-up.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4.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Woodrow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Wilson's refusal to compromise on the Treaty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of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Versailles after World War I.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3.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Lyndon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Johnson, allowing the Vietnam War to intensify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2.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Andrew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Johnson's decision to side with Southern whites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and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oppose improvements in justice for Southern blacks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beyond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abolishing slavery.</a:t>
            </a:r>
          </a:p>
          <a:p>
            <a:pPr eaLnBrk="1" hangingPunct="1">
              <a:buFont typeface="Wingdings" charset="0"/>
              <a:buNone/>
            </a:pP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1.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	President </a:t>
            </a:r>
            <a:r>
              <a:rPr lang="en-US" sz="2400" kern="1200" dirty="0">
                <a:solidFill>
                  <a:srgbClr val="FF0000"/>
                </a:solidFill>
                <a:latin typeface="Calibri" charset="0"/>
              </a:rPr>
              <a:t>James Buchanan for failing to avert the Civil </a:t>
            </a:r>
            <a:r>
              <a:rPr lang="en-US" sz="2400" kern="1200" dirty="0" smtClean="0">
                <a:solidFill>
                  <a:srgbClr val="FF0000"/>
                </a:solidFill>
                <a:latin typeface="Calibri" charset="0"/>
              </a:rPr>
              <a:t>	War</a:t>
            </a:r>
            <a:endParaRPr lang="en-US" sz="2400" kern="1200" dirty="0">
              <a:solidFill>
                <a:srgbClr val="FF0000"/>
              </a:solidFill>
              <a:latin typeface="Calibri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65236" y="35717"/>
            <a:ext cx="777876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Great Presidential Blunders</a:t>
            </a:r>
          </a:p>
        </p:txBody>
      </p:sp>
    </p:spTree>
    <p:extLst>
      <p:ext uri="{BB962C8B-B14F-4D97-AF65-F5344CB8AC3E}">
        <p14:creationId xmlns:p14="http://schemas.microsoft.com/office/powerpoint/2010/main" val="2482608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15572" r="8533"/>
          <a:stretch/>
        </p:blipFill>
        <p:spPr>
          <a:xfrm>
            <a:off x="0" y="0"/>
            <a:ext cx="1371690" cy="13366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36686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Arthur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4"/>
          <a:srcRect l="19539" r="14951"/>
          <a:stretch/>
        </p:blipFill>
        <p:spPr>
          <a:xfrm>
            <a:off x="0" y="1706018"/>
            <a:ext cx="1365101" cy="13448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3050886"/>
            <a:ext cx="1365101" cy="3385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Cleveland (2x)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5"/>
          <a:srcRect l="3958" t="2900" r="4915" b="13441"/>
          <a:stretch/>
        </p:blipFill>
        <p:spPr>
          <a:xfrm>
            <a:off x="0" y="3420218"/>
            <a:ext cx="1369985" cy="13368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757019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B. Harrison</a:t>
            </a:r>
            <a:endParaRPr lang="en-US" dirty="0"/>
          </a:p>
        </p:txBody>
      </p:sp>
      <p:pic>
        <p:nvPicPr>
          <p:cNvPr id="14" name="Picture 13"/>
          <p:cNvPicPr>
            <a:picLocks/>
          </p:cNvPicPr>
          <p:nvPr/>
        </p:nvPicPr>
        <p:blipFill rotWithShape="1">
          <a:blip r:embed="rId6"/>
          <a:srcRect l="18069" r="19434" b="3883"/>
          <a:stretch/>
        </p:blipFill>
        <p:spPr>
          <a:xfrm>
            <a:off x="0" y="5126351"/>
            <a:ext cx="1371076" cy="13401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6466542"/>
            <a:ext cx="1365100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McKinley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371690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371690" y="35717"/>
            <a:ext cx="7772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power to persuade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1371689" y="682048"/>
            <a:ext cx="777230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/>
              <a:t>Pres. uses popularity to push through legislative agenda</a:t>
            </a:r>
          </a:p>
          <a:p>
            <a:pPr marL="342900" indent="-3429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/>
              <a:t>“</a:t>
            </a:r>
            <a:r>
              <a:rPr lang="en-US" sz="2400" b="1" dirty="0">
                <a:solidFill>
                  <a:srgbClr val="FF0000"/>
                </a:solidFill>
              </a:rPr>
              <a:t>Coattails</a:t>
            </a:r>
            <a:r>
              <a:rPr lang="en-US" sz="2400" dirty="0"/>
              <a:t>”: using pres. popularity to get party candidates elected </a:t>
            </a:r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 smtClean="0"/>
              <a:t>Cong</a:t>
            </a:r>
            <a:r>
              <a:rPr lang="en-US" sz="2400" dirty="0"/>
              <a:t>. elections insulated from Pres. elections</a:t>
            </a:r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weakened party loyalty/organization</a:t>
            </a:r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Congress’ strong relations with their own constituents</a:t>
            </a:r>
          </a:p>
          <a:p>
            <a:pPr marL="342900" indent="-3429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/>
              <a:t>Popularity strongest right after election, declining to midterms </a:t>
            </a:r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(</a:t>
            </a:r>
            <a:r>
              <a:rPr lang="en-US" sz="2400" dirty="0" smtClean="0"/>
              <a:t>GW Bush </a:t>
            </a:r>
            <a:r>
              <a:rPr lang="en-US" sz="2400" dirty="0"/>
              <a:t>disproves this, 2002, re-proves it 2006, Obama really proves it 2010)</a:t>
            </a:r>
          </a:p>
        </p:txBody>
      </p:sp>
      <p:pic>
        <p:nvPicPr>
          <p:cNvPr id="16" name="Picture 15" descr="cartoon19990701"/>
          <p:cNvPicPr>
            <a:picLocks noGrp="1"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784" y="4467699"/>
            <a:ext cx="3319536" cy="23773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pic>
        <p:nvPicPr>
          <p:cNvPr id="18" name="Picture 17" descr="http://lexingtonblog.files.wordpress.com/2010/05/obamacoattails.jpg?w=410&amp;h=3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764" y="4467699"/>
            <a:ext cx="3884387" cy="23773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3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886" cy="1343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43724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T. Roosevelt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3056"/>
            <a:ext cx="1369280" cy="13418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54904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Taft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10135" r="4499" b="14490"/>
          <a:stretch/>
        </p:blipFill>
        <p:spPr>
          <a:xfrm>
            <a:off x="0" y="3424236"/>
            <a:ext cx="1370895" cy="13371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1422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Wilson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0754"/>
            <a:ext cx="1367959" cy="13440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4844"/>
            <a:ext cx="1363568" cy="38092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400" dirty="0" smtClean="0"/>
              <a:t>Harding </a:t>
            </a:r>
            <a:r>
              <a:rPr lang="en-US" sz="1400" dirty="0" smtClean="0">
                <a:solidFill>
                  <a:srgbClr val="FF0000"/>
                </a:solidFill>
              </a:rPr>
              <a:t>(WORST)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370895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70895" y="0"/>
            <a:ext cx="7773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 powers of the president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3960033" y="646331"/>
            <a:ext cx="5183966" cy="6186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Legislative Power</a:t>
            </a:r>
          </a:p>
          <a:p>
            <a:pPr marL="457200" indent="-457200">
              <a:buClr>
                <a:srgbClr val="3366FF"/>
              </a:buClr>
              <a:buSzPct val="115000"/>
              <a:buFont typeface="Arial"/>
              <a:buChar char="•"/>
            </a:pPr>
            <a:r>
              <a:rPr lang="en-US" sz="2600" dirty="0" smtClean="0"/>
              <a:t>President </a:t>
            </a:r>
            <a:r>
              <a:rPr lang="en-US" sz="2600" dirty="0"/>
              <a:t>is the “chief </a:t>
            </a:r>
            <a:r>
              <a:rPr lang="en-US" sz="2600" dirty="0" smtClean="0"/>
              <a:t>                                     legislator</a:t>
            </a:r>
            <a:r>
              <a:rPr lang="en-US" sz="2600" dirty="0"/>
              <a:t>,” the shaper of the </a:t>
            </a:r>
            <a:r>
              <a:rPr lang="en-US" sz="2600" dirty="0" smtClean="0"/>
              <a:t>                                   Congressional </a:t>
            </a:r>
            <a:r>
              <a:rPr lang="en-US" sz="2600" dirty="0"/>
              <a:t>agenda</a:t>
            </a:r>
          </a:p>
          <a:p>
            <a:pPr marL="914400" lvl="1" indent="-457200">
              <a:buClr>
                <a:srgbClr val="660066"/>
              </a:buClr>
              <a:buSzPct val="115000"/>
              <a:buFont typeface="Arial"/>
              <a:buChar char="•"/>
            </a:pPr>
            <a:r>
              <a:rPr lang="en-US" sz="2600" dirty="0"/>
              <a:t>Veto: refusal to sign a bill </a:t>
            </a:r>
            <a:r>
              <a:rPr lang="en-US" sz="2600" dirty="0" smtClean="0"/>
              <a:t>                                        into </a:t>
            </a:r>
            <a:r>
              <a:rPr lang="en-US" sz="2600" dirty="0"/>
              <a:t>law</a:t>
            </a:r>
          </a:p>
          <a:p>
            <a:pPr marL="914400" lvl="1" indent="-457200">
              <a:buClr>
                <a:srgbClr val="660066"/>
              </a:buClr>
              <a:buSzPct val="115000"/>
              <a:buFont typeface="Arial"/>
              <a:buChar char="•"/>
            </a:pPr>
            <a:r>
              <a:rPr lang="en-US" sz="2600" dirty="0"/>
              <a:t>veto message sent w/</a:t>
            </a:r>
            <a:r>
              <a:rPr lang="en-US" sz="2600" dirty="0" smtClean="0"/>
              <a:t>in </a:t>
            </a:r>
            <a:r>
              <a:rPr lang="en-US" sz="2600" dirty="0"/>
              <a:t>10 </a:t>
            </a:r>
            <a:r>
              <a:rPr lang="en-US" sz="2600" dirty="0" smtClean="0"/>
              <a:t>                                  days </a:t>
            </a:r>
            <a:r>
              <a:rPr lang="en-US" sz="2600" dirty="0"/>
              <a:t>of bill’s passage</a:t>
            </a:r>
          </a:p>
          <a:p>
            <a:pPr marL="914400" lvl="1" indent="-457200">
              <a:buClr>
                <a:srgbClr val="660066"/>
              </a:buClr>
              <a:buSzPct val="115000"/>
              <a:buFont typeface="Arial"/>
              <a:buChar char="•"/>
            </a:pPr>
            <a:r>
              <a:rPr lang="en-US" sz="2600" dirty="0"/>
              <a:t>pocket veto (only before </a:t>
            </a:r>
            <a:r>
              <a:rPr lang="en-US" sz="2600" dirty="0" smtClean="0"/>
              <a:t>                                          Congress </a:t>
            </a:r>
            <a:r>
              <a:rPr lang="en-US" sz="2600" dirty="0"/>
              <a:t>adjourns at end </a:t>
            </a:r>
            <a:r>
              <a:rPr lang="en-US" sz="2600" dirty="0" smtClean="0"/>
              <a:t>                                                 of </a:t>
            </a:r>
            <a:r>
              <a:rPr lang="en-US" sz="2600" dirty="0"/>
              <a:t>session)</a:t>
            </a:r>
          </a:p>
          <a:p>
            <a:pPr marL="914400" lvl="1" indent="-457200">
              <a:buClr>
                <a:srgbClr val="660066"/>
              </a:buClr>
              <a:buSzPct val="115000"/>
              <a:buFont typeface="Arial"/>
              <a:buChar char="•"/>
            </a:pPr>
            <a:r>
              <a:rPr lang="en-US" sz="2600" dirty="0"/>
              <a:t>Congress rarely overrides </a:t>
            </a:r>
            <a:r>
              <a:rPr lang="en-US" sz="2600" dirty="0" smtClean="0"/>
              <a:t>                                  vetoes</a:t>
            </a:r>
            <a:endParaRPr lang="en-US" sz="2600" dirty="0"/>
          </a:p>
          <a:p>
            <a:pPr marL="914400" lvl="1" indent="-457200">
              <a:buClr>
                <a:srgbClr val="660066"/>
              </a:buClr>
              <a:buSzPct val="115000"/>
              <a:buFont typeface="Arial"/>
              <a:buChar char="•"/>
            </a:pPr>
            <a:r>
              <a:rPr lang="en-US" sz="2600" dirty="0" smtClean="0"/>
              <a:t>no </a:t>
            </a:r>
            <a:r>
              <a:rPr lang="en-US" sz="2600" b="1" dirty="0">
                <a:solidFill>
                  <a:srgbClr val="FF0000"/>
                </a:solidFill>
              </a:rPr>
              <a:t>line-item veto </a:t>
            </a:r>
            <a:r>
              <a:rPr lang="en-US" sz="2600" dirty="0"/>
              <a:t>(overruled </a:t>
            </a:r>
            <a:r>
              <a:rPr lang="en-US" sz="2600" dirty="0" smtClean="0"/>
              <a:t>                                                  in </a:t>
            </a:r>
            <a:r>
              <a:rPr lang="en-US" sz="2600" dirty="0"/>
              <a:t>1996 by Supreme Court)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l="4700" t="12694" r="8431" b="25409"/>
          <a:stretch/>
        </p:blipFill>
        <p:spPr>
          <a:xfrm rot="16200000">
            <a:off x="-238644" y="2619615"/>
            <a:ext cx="5915886" cy="2247542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38313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7683" cy="13384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1338461"/>
            <a:ext cx="1367683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Coolidge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l="6104" r="8586"/>
          <a:stretch/>
        </p:blipFill>
        <p:spPr>
          <a:xfrm>
            <a:off x="0" y="1707793"/>
            <a:ext cx="1368634" cy="13403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8166"/>
            <a:ext cx="136768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Hoover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21843" r="21802"/>
          <a:stretch/>
        </p:blipFill>
        <p:spPr>
          <a:xfrm>
            <a:off x="0" y="3417498"/>
            <a:ext cx="1369317" cy="13441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1666"/>
            <a:ext cx="137172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F. Roosevelt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b="14584"/>
          <a:stretch/>
        </p:blipFill>
        <p:spPr>
          <a:xfrm>
            <a:off x="0" y="5130998"/>
            <a:ext cx="1368584" cy="13439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4946"/>
            <a:ext cx="1367682" cy="3830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Truman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367682" y="-71672"/>
            <a:ext cx="7773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 powers of the president</a:t>
            </a:r>
            <a:endParaRPr lang="en-US" sz="3600" dirty="0"/>
          </a:p>
        </p:txBody>
      </p:sp>
      <p:sp>
        <p:nvSpPr>
          <p:cNvPr id="11" name="Rectangle 10"/>
          <p:cNvSpPr/>
          <p:nvPr/>
        </p:nvSpPr>
        <p:spPr>
          <a:xfrm>
            <a:off x="1371724" y="655496"/>
            <a:ext cx="77722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Legislative Power</a:t>
            </a:r>
          </a:p>
          <a:p>
            <a:pPr marL="342900" indent="-3429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 smtClean="0"/>
              <a:t>“</a:t>
            </a:r>
            <a:r>
              <a:rPr lang="en-US" sz="2400" b="1" dirty="0">
                <a:solidFill>
                  <a:srgbClr val="FF0000"/>
                </a:solidFill>
              </a:rPr>
              <a:t>executive privilege</a:t>
            </a:r>
            <a:r>
              <a:rPr lang="en-US" sz="2400" dirty="0"/>
              <a:t>”: confidential communications b/w Pres. and advisors needn’t be disclosed</a:t>
            </a:r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Why? need for candid advice (Cheney &amp; energy task force, 2001) national security (Nixon, 1973)</a:t>
            </a:r>
          </a:p>
          <a:p>
            <a:pPr marL="800100" lvl="1" indent="-3429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Supreme Court rejects absolute E.P. (</a:t>
            </a:r>
            <a:r>
              <a:rPr lang="en-US" sz="2400" i="1" dirty="0"/>
              <a:t>U.S. v. Nixon</a:t>
            </a:r>
            <a:r>
              <a:rPr lang="en-US" sz="2400" dirty="0"/>
              <a:t>, 1973)</a:t>
            </a:r>
          </a:p>
          <a:p>
            <a:pPr marL="342900" indent="-3429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Impoundment</a:t>
            </a:r>
            <a:r>
              <a:rPr lang="en-US" sz="2400" dirty="0"/>
              <a:t> of funds (pres. refusal to spend funds appropriated by Congress)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l="3524" r="4642" b="25145"/>
          <a:stretch/>
        </p:blipFill>
        <p:spPr>
          <a:xfrm>
            <a:off x="1488687" y="4133371"/>
            <a:ext cx="5831441" cy="2376625"/>
          </a:xfrm>
          <a:prstGeom prst="rect">
            <a:avLst/>
          </a:prstGeom>
          <a:ln w="28575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4705" y="4182382"/>
            <a:ext cx="2006270" cy="1466120"/>
          </a:xfrm>
          <a:prstGeom prst="rect">
            <a:avLst/>
          </a:prstGeom>
        </p:spPr>
      </p:pic>
      <p:pic>
        <p:nvPicPr>
          <p:cNvPr id="14" name="Picture 13" descr="image1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392" y="574659"/>
            <a:ext cx="2452626" cy="6285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00424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222" cy="1341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41949"/>
            <a:ext cx="13715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Eisenhower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1281"/>
            <a:ext cx="1367046" cy="1341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31261"/>
            <a:ext cx="1371163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Kennedy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00593"/>
            <a:ext cx="1368147" cy="1327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27965"/>
            <a:ext cx="13670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Johnson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097297"/>
            <a:ext cx="1368588" cy="13409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38203"/>
            <a:ext cx="1367046" cy="39676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Nixon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546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67046" y="42815"/>
            <a:ext cx="7776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president’s program </a:t>
            </a:r>
            <a:endParaRPr lang="en-US" sz="3600" b="1" dirty="0" smtClean="0"/>
          </a:p>
          <a:p>
            <a:pPr algn="ctr"/>
            <a:r>
              <a:rPr lang="en-US" sz="3600" b="1" dirty="0" smtClean="0"/>
              <a:t>(</a:t>
            </a:r>
            <a:r>
              <a:rPr lang="en-US" sz="3600" b="1" dirty="0"/>
              <a:t>what the president wants </a:t>
            </a:r>
            <a:r>
              <a:rPr lang="en-US" sz="3600" b="1" dirty="0" smtClean="0"/>
              <a:t>to do</a:t>
            </a:r>
            <a:r>
              <a:rPr lang="en-US" sz="3600" b="1" dirty="0"/>
              <a:t>)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1371546" y="1243144"/>
            <a:ext cx="777245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500" dirty="0"/>
              <a:t>2 approaches: </a:t>
            </a:r>
            <a:endParaRPr lang="en-US" sz="2500" dirty="0" smtClean="0"/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500" dirty="0" smtClean="0"/>
              <a:t>Carter</a:t>
            </a:r>
            <a:r>
              <a:rPr lang="en-US" sz="2500" dirty="0"/>
              <a:t>: have a program on </a:t>
            </a:r>
            <a:r>
              <a:rPr lang="en-US" sz="2500" dirty="0" smtClean="0"/>
              <a:t>everything 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500" dirty="0" smtClean="0"/>
              <a:t>Reagan</a:t>
            </a:r>
            <a:r>
              <a:rPr lang="en-US" sz="2500" dirty="0"/>
              <a:t>: focus on a few initiatives</a:t>
            </a:r>
          </a:p>
          <a:p>
            <a:pPr marL="457200" indent="-4572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500" dirty="0"/>
              <a:t>Constraints: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500" dirty="0"/>
              <a:t>public/Congress’ reactions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500" dirty="0"/>
              <a:t>limited time, attention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500" dirty="0"/>
              <a:t>span of </a:t>
            </a:r>
            <a:r>
              <a:rPr lang="en-US" sz="2500" dirty="0" err="1"/>
              <a:t>Pres</a:t>
            </a:r>
            <a:r>
              <a:rPr lang="en-US" sz="2500" dirty="0"/>
              <a:t>; unexpected crises (9/11)</a:t>
            </a:r>
          </a:p>
        </p:txBody>
      </p:sp>
      <p:pic>
        <p:nvPicPr>
          <p:cNvPr id="13" name="Picture 12" descr="http://www.visitingdc.com/images/jimmy-carter-picture.jpg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647" y="4053719"/>
            <a:ext cx="1730170" cy="136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http://farm1.static.flickr.com/170/364834363_df6ee9a141_z.jpg?zz=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533" y="4053719"/>
            <a:ext cx="2011755" cy="13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Ronald Reagan.">
            <a:hlinkClick r:id="rId9"/>
          </p:cNvPr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748" y="5246284"/>
            <a:ext cx="1734607" cy="137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http://0.tqn.com/d/politicalhumor/1/0/W/6/reagan_bonzo.jpg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883" y="4431189"/>
            <a:ext cx="1371657" cy="2006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 rot="5400000">
            <a:off x="4562942" y="5860526"/>
            <a:ext cx="1052831" cy="461665"/>
          </a:xfrm>
          <a:prstGeom prst="rect">
            <a:avLst/>
          </a:prstGeom>
          <a:ln w="76200" cmpd="sng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Versus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43940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4557" t="15069" r="7004" b="758"/>
          <a:stretch/>
        </p:blipFill>
        <p:spPr>
          <a:xfrm>
            <a:off x="0" y="0"/>
            <a:ext cx="1367178" cy="13369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6931"/>
            <a:ext cx="1367178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Ford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06263"/>
            <a:ext cx="1370835" cy="13369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" y="3041788"/>
            <a:ext cx="1367178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Carter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11120"/>
            <a:ext cx="1365122" cy="13435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54651"/>
            <a:ext cx="136512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Reagan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23983"/>
            <a:ext cx="1370189" cy="13421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66152"/>
            <a:ext cx="1372225" cy="38427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G. H. W. Bush</a:t>
            </a:r>
            <a:endParaRPr lang="en-US" sz="16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2225" y="0"/>
            <a:ext cx="0" cy="6858000"/>
          </a:xfrm>
          <a:prstGeom prst="line">
            <a:avLst/>
          </a:prstGeom>
          <a:ln w="38100" cmpd="sng"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72225" y="0"/>
            <a:ext cx="7771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How powerful is the </a:t>
            </a:r>
            <a:r>
              <a:rPr lang="en-US" sz="3600" b="1" dirty="0"/>
              <a:t>P</a:t>
            </a:r>
            <a:r>
              <a:rPr lang="en-US" sz="3600" b="1" dirty="0" smtClean="0"/>
              <a:t>resident today?</a:t>
            </a:r>
            <a:endParaRPr lang="en-US" sz="3600" b="1" dirty="0"/>
          </a:p>
        </p:txBody>
      </p:sp>
      <p:sp>
        <p:nvSpPr>
          <p:cNvPr id="12" name="Rectangle 11"/>
          <p:cNvSpPr/>
          <p:nvPr/>
        </p:nvSpPr>
        <p:spPr>
          <a:xfrm>
            <a:off x="1372224" y="646331"/>
            <a:ext cx="7771775" cy="6370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Both </a:t>
            </a:r>
            <a:r>
              <a:rPr lang="en-US" sz="2800" b="1" dirty="0" smtClean="0"/>
              <a:t>President </a:t>
            </a:r>
            <a:r>
              <a:rPr lang="en-US" sz="2800" b="1" dirty="0"/>
              <a:t>and </a:t>
            </a:r>
            <a:r>
              <a:rPr lang="en-US" sz="2800" b="1" dirty="0" smtClean="0"/>
              <a:t>Congress </a:t>
            </a:r>
            <a:r>
              <a:rPr lang="en-US" sz="2800" b="1" dirty="0"/>
              <a:t>are more constrained </a:t>
            </a:r>
            <a:r>
              <a:rPr lang="en-US" sz="2800" b="1" dirty="0" smtClean="0"/>
              <a:t>today</a:t>
            </a:r>
            <a:endParaRPr lang="en-US" sz="2800" b="1" dirty="0"/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600" dirty="0" smtClean="0"/>
              <a:t>Reasons </a:t>
            </a:r>
            <a:r>
              <a:rPr lang="en-US" sz="2600" dirty="0"/>
              <a:t>for constraint: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600" dirty="0" smtClean="0"/>
              <a:t>Complexity </a:t>
            </a:r>
            <a:r>
              <a:rPr lang="en-US" sz="2600" dirty="0"/>
              <a:t>of issues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600" dirty="0" smtClean="0"/>
              <a:t>Scrutiny of                                                           media (internet)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600" dirty="0" smtClean="0"/>
              <a:t>Greater </a:t>
            </a:r>
            <a:r>
              <a:rPr lang="en-US" sz="2600" dirty="0"/>
              <a:t>number and </a:t>
            </a:r>
            <a:r>
              <a:rPr lang="en-US" sz="2600" dirty="0" smtClean="0"/>
              <a:t>                                                       power </a:t>
            </a:r>
            <a:r>
              <a:rPr lang="en-US" sz="2600" dirty="0"/>
              <a:t>of interest </a:t>
            </a:r>
            <a:r>
              <a:rPr lang="en-US" sz="2600" dirty="0" smtClean="0"/>
              <a:t>                                                    groups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600" dirty="0"/>
              <a:t>Presidential responses </a:t>
            </a:r>
            <a:r>
              <a:rPr lang="en-US" sz="2600" dirty="0" smtClean="0"/>
              <a:t>                                                       to </a:t>
            </a:r>
            <a:r>
              <a:rPr lang="en-US" sz="2600" dirty="0"/>
              <a:t>constraints include: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600" dirty="0" smtClean="0"/>
              <a:t>Acting early in first term (honeymoon period)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600" dirty="0" smtClean="0"/>
              <a:t>Establishing a few top priorities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600" dirty="0" smtClean="0"/>
              <a:t>Giving power to White House staff and supervising carefully</a:t>
            </a: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6880" y="1336931"/>
            <a:ext cx="3675979" cy="3519171"/>
          </a:xfrm>
          <a:prstGeom prst="rect">
            <a:avLst/>
          </a:prstGeom>
          <a:ln w="28575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0893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147" cy="13365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1336516"/>
            <a:ext cx="1368147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Johnson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t="8863" r="9066" b="22811"/>
          <a:stretch/>
        </p:blipFill>
        <p:spPr>
          <a:xfrm>
            <a:off x="0" y="1705848"/>
            <a:ext cx="1371497" cy="13379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3774"/>
            <a:ext cx="13681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Grant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5011" b="19242"/>
          <a:stretch/>
        </p:blipFill>
        <p:spPr>
          <a:xfrm>
            <a:off x="0" y="3413106"/>
            <a:ext cx="1368998" cy="13440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57169"/>
            <a:ext cx="136814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Hayes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26501"/>
            <a:ext cx="1365236" cy="134407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0578"/>
            <a:ext cx="1365236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Garfield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371497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71496" y="647171"/>
            <a:ext cx="777250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Differences</a:t>
            </a:r>
          </a:p>
          <a:p>
            <a:pPr marL="457200" indent="-4572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 smtClean="0"/>
              <a:t>Presidents </a:t>
            </a:r>
            <a:r>
              <a:rPr lang="en-US" sz="2400" dirty="0"/>
              <a:t>have no guaranteed majority in  </a:t>
            </a:r>
            <a:r>
              <a:rPr lang="en-US" sz="2400" dirty="0" smtClean="0"/>
              <a:t>legislature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 smtClean="0"/>
              <a:t>PM’s </a:t>
            </a:r>
            <a:r>
              <a:rPr lang="en-US" sz="2400" dirty="0"/>
              <a:t>always do</a:t>
            </a:r>
          </a:p>
          <a:p>
            <a:pPr marL="457200" indent="-457200">
              <a:buClr>
                <a:srgbClr val="3366FF"/>
              </a:buClr>
              <a:buSzPct val="120000"/>
              <a:buFont typeface="Arial"/>
              <a:buChar char="•"/>
            </a:pPr>
            <a:r>
              <a:rPr lang="en-US" sz="2400" dirty="0"/>
              <a:t>Presidents and Congress often in opposition, even when party-unified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comes from separation of powers (creates conflict b/w branches)</a:t>
            </a:r>
          </a:p>
          <a:p>
            <a:pPr marL="914400" lvl="1" indent="-457200">
              <a:buClr>
                <a:srgbClr val="660066"/>
              </a:buClr>
              <a:buSzPct val="120000"/>
              <a:buFont typeface="Arial"/>
              <a:buChar char="•"/>
            </a:pPr>
            <a:r>
              <a:rPr lang="en-US" sz="2400" dirty="0"/>
              <a:t>FDR, LBJ (briefly</a:t>
            </a:r>
            <a:r>
              <a:rPr lang="en-US" sz="2400" dirty="0" smtClean="0"/>
              <a:t>), Bush (post 9/11) </a:t>
            </a:r>
            <a:r>
              <a:rPr lang="en-US" sz="2400" dirty="0"/>
              <a:t>had constructive relationship </a:t>
            </a:r>
            <a:r>
              <a:rPr lang="en-US" sz="2400" dirty="0" smtClean="0"/>
              <a:t>with </a:t>
            </a:r>
            <a:r>
              <a:rPr lang="en-US" sz="2400" dirty="0"/>
              <a:t>Congress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1497" y="840"/>
            <a:ext cx="7772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Presidents and prime ministers </a:t>
            </a:r>
            <a:endParaRPr lang="en-US" sz="3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5236" y="4073924"/>
            <a:ext cx="7721600" cy="27659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12570" y="6251427"/>
            <a:ext cx="1402566" cy="438302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0395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15572" r="8533"/>
          <a:stretch/>
        </p:blipFill>
        <p:spPr>
          <a:xfrm>
            <a:off x="0" y="0"/>
            <a:ext cx="1371690" cy="13366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36686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Arthur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4"/>
          <a:srcRect l="19539" r="14951"/>
          <a:stretch/>
        </p:blipFill>
        <p:spPr>
          <a:xfrm>
            <a:off x="0" y="1706018"/>
            <a:ext cx="1365101" cy="13448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3050886"/>
            <a:ext cx="1365101" cy="3385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Cleveland (2x)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5"/>
          <a:srcRect l="3958" t="2900" r="4915" b="13441"/>
          <a:stretch/>
        </p:blipFill>
        <p:spPr>
          <a:xfrm>
            <a:off x="0" y="3420218"/>
            <a:ext cx="1369985" cy="13368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757019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B. Harrison</a:t>
            </a:r>
            <a:endParaRPr lang="en-US" dirty="0"/>
          </a:p>
        </p:txBody>
      </p:sp>
      <p:pic>
        <p:nvPicPr>
          <p:cNvPr id="14" name="Picture 13"/>
          <p:cNvPicPr>
            <a:picLocks/>
          </p:cNvPicPr>
          <p:nvPr/>
        </p:nvPicPr>
        <p:blipFill rotWithShape="1">
          <a:blip r:embed="rId6"/>
          <a:srcRect l="18069" r="19434" b="3883"/>
          <a:stretch/>
        </p:blipFill>
        <p:spPr>
          <a:xfrm>
            <a:off x="0" y="5126351"/>
            <a:ext cx="1371076" cy="13401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6466542"/>
            <a:ext cx="1365100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McKinley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371690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371690" y="0"/>
            <a:ext cx="6951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Divided government </a:t>
            </a:r>
          </a:p>
        </p:txBody>
      </p:sp>
      <p:pic>
        <p:nvPicPr>
          <p:cNvPr id="18" name="Picture 17" descr="http://1.bp.blogspot.com/_L8v2eAr-BL0/TNyQiDW2PTI/AAAAAAAAAAU/M3IJeSktvrU/s1600/ss-101104-weekly-01_ss_ful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73" y="718418"/>
            <a:ext cx="3980918" cy="4629275"/>
          </a:xfrm>
          <a:prstGeom prst="rect">
            <a:avLst/>
          </a:prstGeom>
          <a:noFill/>
          <a:ln w="12700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71690" y="646331"/>
            <a:ext cx="7772310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Divided </a:t>
            </a:r>
            <a:r>
              <a:rPr lang="en-US" sz="2800" dirty="0" smtClean="0"/>
              <a:t>government                                                       </a:t>
            </a:r>
            <a:r>
              <a:rPr lang="en-US" sz="2800" dirty="0"/>
              <a:t>occurs </a:t>
            </a:r>
            <a:r>
              <a:rPr lang="en-US" sz="2800" dirty="0" smtClean="0"/>
              <a:t>when                                                    presidency /                                                          Congress </a:t>
            </a:r>
            <a:r>
              <a:rPr lang="en-US" sz="2800" dirty="0"/>
              <a:t>are </a:t>
            </a:r>
            <a:r>
              <a:rPr lang="en-US" sz="2800" dirty="0" smtClean="0"/>
              <a:t>                                                   controlled </a:t>
            </a:r>
            <a:r>
              <a:rPr lang="en-US" sz="2800" dirty="0"/>
              <a:t>by </a:t>
            </a:r>
            <a:r>
              <a:rPr lang="en-US" sz="2800" dirty="0" smtClean="0"/>
              <a:t>                                                          different </a:t>
            </a:r>
            <a:r>
              <a:rPr lang="en-US" sz="2800" dirty="0"/>
              <a:t>parties </a:t>
            </a:r>
            <a:endParaRPr lang="en-US" sz="2800" dirty="0" smtClean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Occurs </a:t>
            </a:r>
            <a:r>
              <a:rPr lang="en-US" sz="2800" dirty="0"/>
              <a:t>when </a:t>
            </a:r>
            <a:r>
              <a:rPr lang="en-US" sz="2800" dirty="0" smtClean="0"/>
              <a:t>                                               chambers </a:t>
            </a:r>
            <a:r>
              <a:rPr lang="en-US" sz="2800" dirty="0"/>
              <a:t>of </a:t>
            </a:r>
            <a:r>
              <a:rPr lang="en-US" sz="2800" dirty="0" smtClean="0"/>
              <a:t>                                                    Congress                                                        controlled by                                                 </a:t>
            </a:r>
            <a:r>
              <a:rPr lang="en-US" sz="2800" dirty="0"/>
              <a:t>different parties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Divided </a:t>
            </a:r>
            <a:r>
              <a:rPr lang="en-US" sz="2800" dirty="0"/>
              <a:t>government has been a frequent result of elections over the past half century</a:t>
            </a:r>
          </a:p>
        </p:txBody>
      </p:sp>
    </p:spTree>
    <p:extLst>
      <p:ext uri="{BB962C8B-B14F-4D97-AF65-F5344CB8AC3E}">
        <p14:creationId xmlns:p14="http://schemas.microsoft.com/office/powerpoint/2010/main" val="3102295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15572" r="8533"/>
          <a:stretch/>
        </p:blipFill>
        <p:spPr>
          <a:xfrm>
            <a:off x="0" y="0"/>
            <a:ext cx="1371690" cy="13366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36686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Arthur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4"/>
          <a:srcRect l="19539" r="14951"/>
          <a:stretch/>
        </p:blipFill>
        <p:spPr>
          <a:xfrm>
            <a:off x="0" y="1706018"/>
            <a:ext cx="1365101" cy="13448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3050886"/>
            <a:ext cx="1365101" cy="3385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Cleveland (2x)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5"/>
          <a:srcRect l="3958" t="2900" r="4915" b="13441"/>
          <a:stretch/>
        </p:blipFill>
        <p:spPr>
          <a:xfrm>
            <a:off x="0" y="3420218"/>
            <a:ext cx="1369985" cy="13368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757019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B. Harrison</a:t>
            </a:r>
            <a:endParaRPr lang="en-US" dirty="0"/>
          </a:p>
        </p:txBody>
      </p:sp>
      <p:pic>
        <p:nvPicPr>
          <p:cNvPr id="14" name="Picture 13"/>
          <p:cNvPicPr>
            <a:picLocks/>
          </p:cNvPicPr>
          <p:nvPr/>
        </p:nvPicPr>
        <p:blipFill rotWithShape="1">
          <a:blip r:embed="rId6"/>
          <a:srcRect l="18069" r="19434" b="3883"/>
          <a:stretch/>
        </p:blipFill>
        <p:spPr>
          <a:xfrm>
            <a:off x="0" y="5126351"/>
            <a:ext cx="1371076" cy="13401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6466542"/>
            <a:ext cx="1365100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McKinley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371690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371690" y="0"/>
            <a:ext cx="6951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Divided government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1690" y="646331"/>
            <a:ext cx="777231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Pattern of divided government </a:t>
            </a:r>
            <a:r>
              <a:rPr lang="en-US" sz="2600" dirty="0" smtClean="0"/>
              <a:t>important </a:t>
            </a:r>
            <a:r>
              <a:rPr lang="en-US" sz="2600" dirty="0"/>
              <a:t>consequences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/>
              <a:t>Heightened </a:t>
            </a:r>
            <a:r>
              <a:rPr lang="en-US" sz="2600" dirty="0" smtClean="0"/>
              <a:t>partisanship / made </a:t>
            </a:r>
            <a:r>
              <a:rPr lang="en-US" sz="2600" dirty="0"/>
              <a:t>it more difficult for moderates to negotiate compromises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/>
              <a:t>Slowed </a:t>
            </a:r>
            <a:r>
              <a:rPr lang="en-US" sz="2600" dirty="0" smtClean="0"/>
              <a:t>legislative </a:t>
            </a:r>
            <a:r>
              <a:rPr lang="en-US" sz="2600" dirty="0"/>
              <a:t>process </a:t>
            </a:r>
            <a:r>
              <a:rPr lang="en-US" sz="2600" dirty="0" smtClean="0"/>
              <a:t>thus </a:t>
            </a:r>
            <a:r>
              <a:rPr lang="en-US" sz="2600" dirty="0"/>
              <a:t>created gridlock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/>
              <a:t>Contributed to </a:t>
            </a:r>
            <a:r>
              <a:rPr lang="en-US" sz="2600" dirty="0" smtClean="0"/>
              <a:t>decline </a:t>
            </a:r>
            <a:r>
              <a:rPr lang="en-US" sz="2600" dirty="0"/>
              <a:t>of </a:t>
            </a:r>
            <a:r>
              <a:rPr lang="en-US" sz="2600" dirty="0" smtClean="0"/>
              <a:t>public </a:t>
            </a:r>
            <a:r>
              <a:rPr lang="en-US" sz="2600" dirty="0"/>
              <a:t>trust in government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0646" y="3539430"/>
            <a:ext cx="7418796" cy="317861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10207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 rotWithShape="1">
          <a:blip r:embed="rId3"/>
          <a:srcRect l="15572" r="8533"/>
          <a:stretch/>
        </p:blipFill>
        <p:spPr>
          <a:xfrm>
            <a:off x="0" y="0"/>
            <a:ext cx="1371690" cy="13366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36686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Arthur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4"/>
          <a:srcRect l="19539" r="14951"/>
          <a:stretch/>
        </p:blipFill>
        <p:spPr>
          <a:xfrm>
            <a:off x="0" y="1706018"/>
            <a:ext cx="1365101" cy="13448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3050886"/>
            <a:ext cx="1365101" cy="3385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Cleveland (2x)</a:t>
            </a:r>
            <a:endParaRPr lang="en-US" sz="1600" dirty="0"/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5"/>
          <a:srcRect l="3958" t="2900" r="4915" b="13441"/>
          <a:stretch/>
        </p:blipFill>
        <p:spPr>
          <a:xfrm>
            <a:off x="0" y="3420218"/>
            <a:ext cx="1369985" cy="13368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757019"/>
            <a:ext cx="1371690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B. Harrison</a:t>
            </a:r>
            <a:endParaRPr lang="en-US" dirty="0"/>
          </a:p>
        </p:txBody>
      </p:sp>
      <p:pic>
        <p:nvPicPr>
          <p:cNvPr id="14" name="Picture 13"/>
          <p:cNvPicPr>
            <a:picLocks/>
          </p:cNvPicPr>
          <p:nvPr/>
        </p:nvPicPr>
        <p:blipFill rotWithShape="1">
          <a:blip r:embed="rId6"/>
          <a:srcRect l="18069" r="19434" b="3883"/>
          <a:stretch/>
        </p:blipFill>
        <p:spPr>
          <a:xfrm>
            <a:off x="0" y="5126351"/>
            <a:ext cx="1371076" cy="13401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6466542"/>
            <a:ext cx="1365100" cy="3784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McKinley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371690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371690" y="0"/>
            <a:ext cx="6951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Divided government 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90" y="655270"/>
            <a:ext cx="7772310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Divided government poses particular problems </a:t>
            </a:r>
            <a:r>
              <a:rPr lang="en-US" sz="2800" dirty="0" smtClean="0"/>
              <a:t>for </a:t>
            </a:r>
            <a:r>
              <a:rPr lang="en-US" sz="2800" dirty="0"/>
              <a:t>president in making federal appointments </a:t>
            </a:r>
            <a:endParaRPr lang="en-US" sz="2800" dirty="0" smtClean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Fosters </a:t>
            </a:r>
            <a:r>
              <a:rPr lang="en-US" sz="2800" dirty="0"/>
              <a:t>stricter committee scrutiny, narrows </a:t>
            </a:r>
            <a:r>
              <a:rPr lang="en-US" sz="2800" dirty="0" smtClean="0"/>
              <a:t>field </a:t>
            </a:r>
            <a:r>
              <a:rPr lang="en-US" sz="2800" dirty="0"/>
              <a:t>of potential candidates sometimes sparks character attacks on nominees</a:t>
            </a:r>
          </a:p>
          <a:p>
            <a:pPr marL="457200" indent="-457200"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Presidents attempt to overcome </a:t>
            </a:r>
            <a:r>
              <a:rPr lang="en-US" sz="2800" dirty="0" smtClean="0"/>
              <a:t>problem </a:t>
            </a:r>
            <a:r>
              <a:rPr lang="en-US" sz="2800" dirty="0"/>
              <a:t>of divided government by using </a:t>
            </a:r>
            <a:r>
              <a:rPr lang="en-US" sz="2800" dirty="0" smtClean="0"/>
              <a:t>following </a:t>
            </a:r>
            <a:r>
              <a:rPr lang="en-US" sz="2800" dirty="0"/>
              <a:t>techniques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Media </a:t>
            </a:r>
            <a:r>
              <a:rPr lang="en-US" sz="2800" dirty="0"/>
              <a:t>to generate public support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Threatening veto </a:t>
            </a:r>
            <a:r>
              <a:rPr lang="en-US" sz="2800" dirty="0" smtClean="0"/>
              <a:t>of objectionable </a:t>
            </a:r>
            <a:r>
              <a:rPr lang="en-US" sz="2800" dirty="0"/>
              <a:t>legislation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Make </a:t>
            </a:r>
            <a:r>
              <a:rPr lang="en-US" sz="2800" dirty="0"/>
              <a:t>deals with </a:t>
            </a:r>
            <a:r>
              <a:rPr lang="en-US" sz="2800" dirty="0" smtClean="0"/>
              <a:t>key </a:t>
            </a:r>
            <a:r>
              <a:rPr lang="en-US" sz="2800" dirty="0"/>
              <a:t>congressional leaders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Building coalitions with key interest </a:t>
            </a:r>
            <a:r>
              <a:rPr lang="en-US" sz="2800" dirty="0" smtClean="0"/>
              <a:t>groups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50363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886" cy="1343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43724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T. Roosevelt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13056"/>
            <a:ext cx="1369280" cy="13418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54904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Taft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10135" r="4499" b="14490"/>
          <a:stretch/>
        </p:blipFill>
        <p:spPr>
          <a:xfrm>
            <a:off x="0" y="3424236"/>
            <a:ext cx="1370895" cy="13371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1422"/>
            <a:ext cx="136751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Wilson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0754"/>
            <a:ext cx="1367959" cy="13440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4844"/>
            <a:ext cx="1363568" cy="38092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400" dirty="0" smtClean="0"/>
              <a:t>Harding </a:t>
            </a:r>
            <a:r>
              <a:rPr lang="en-US" sz="1400" dirty="0" smtClean="0">
                <a:solidFill>
                  <a:srgbClr val="FF0000"/>
                </a:solidFill>
              </a:rPr>
              <a:t>(WORST)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370895" y="0"/>
            <a:ext cx="0" cy="6858000"/>
          </a:xfrm>
          <a:prstGeom prst="line">
            <a:avLst/>
          </a:prstGeom>
          <a:ln w="38100" cmpd="sng"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363568" y="28261"/>
            <a:ext cx="7773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evolution of the presidency</a:t>
            </a:r>
            <a:r>
              <a:rPr lang="en-US" sz="3600" dirty="0"/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70896" y="674592"/>
            <a:ext cx="7773104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Founders’ fear of </a:t>
            </a:r>
            <a:r>
              <a:rPr lang="en-US" sz="2800" dirty="0" smtClean="0"/>
              <a:t>                                                         anarchy </a:t>
            </a:r>
            <a:r>
              <a:rPr lang="en-US" sz="2800" dirty="0"/>
              <a:t>and monarchy</a:t>
            </a:r>
          </a:p>
          <a:p>
            <a:pPr marL="45720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fear of </a:t>
            </a:r>
            <a:r>
              <a:rPr lang="en-US" sz="2800" dirty="0" smtClean="0"/>
              <a:t>Presidential --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800" dirty="0" smtClean="0"/>
              <a:t>military power</a:t>
            </a:r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800" dirty="0" smtClean="0"/>
              <a:t>corruption </a:t>
            </a:r>
            <a:r>
              <a:rPr lang="en-US" sz="2800" dirty="0"/>
              <a:t>by </a:t>
            </a:r>
            <a:r>
              <a:rPr lang="en-US" sz="2800" dirty="0" smtClean="0"/>
              <a:t>                                                        Senate </a:t>
            </a:r>
            <a:r>
              <a:rPr lang="en-US" sz="2800" dirty="0"/>
              <a:t>(since they </a:t>
            </a:r>
            <a:r>
              <a:rPr lang="en-US" sz="2800" dirty="0" smtClean="0"/>
              <a:t>                                                             share </a:t>
            </a:r>
            <a:r>
              <a:rPr lang="en-US" sz="2800" dirty="0"/>
              <a:t>treaty-making </a:t>
            </a:r>
            <a:r>
              <a:rPr lang="en-US" sz="2800" dirty="0" smtClean="0"/>
              <a:t>                                            power)</a:t>
            </a:r>
            <a:endParaRPr lang="en-US" sz="2800" dirty="0"/>
          </a:p>
          <a:p>
            <a:pPr marL="971550" lvl="1" indent="-514350">
              <a:buClr>
                <a:srgbClr val="660066"/>
              </a:buClr>
              <a:buSzPct val="110000"/>
              <a:buFont typeface="+mj-ea"/>
              <a:buAutoNum type="circleNumDbPlain"/>
            </a:pPr>
            <a:r>
              <a:rPr lang="en-US" sz="2800" dirty="0" smtClean="0"/>
              <a:t>bribery </a:t>
            </a:r>
            <a:r>
              <a:rPr lang="en-US" sz="2800" dirty="0"/>
              <a:t>to ensure </a:t>
            </a:r>
            <a:r>
              <a:rPr lang="en-US" sz="2800" dirty="0" smtClean="0"/>
              <a:t>                                         reelection</a:t>
            </a:r>
            <a:endParaRPr lang="en-US" sz="2800" dirty="0"/>
          </a:p>
          <a:p>
            <a:pPr marL="285750" indent="-28575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/>
              <a:t>Major concern: balance power b/w legislative &amp; executive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l="10770" t="2449" r="10920" b="3103"/>
          <a:stretch/>
        </p:blipFill>
        <p:spPr>
          <a:xfrm>
            <a:off x="5431700" y="674593"/>
            <a:ext cx="3382442" cy="432834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96305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7683" cy="13384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1338461"/>
            <a:ext cx="1367683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Coolidge</a:t>
            </a:r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4"/>
          <a:srcRect l="6104" r="8586"/>
          <a:stretch/>
        </p:blipFill>
        <p:spPr>
          <a:xfrm>
            <a:off x="0" y="1707793"/>
            <a:ext cx="1368634" cy="13403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048166"/>
            <a:ext cx="1367682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Hoover</a:t>
            </a:r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 rotWithShape="1">
          <a:blip r:embed="rId5"/>
          <a:srcRect l="21843" r="21802"/>
          <a:stretch/>
        </p:blipFill>
        <p:spPr>
          <a:xfrm>
            <a:off x="0" y="3417498"/>
            <a:ext cx="1369317" cy="13441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761666"/>
            <a:ext cx="1371724" cy="36933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F. Roosevelt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6"/>
          <a:srcRect b="14584"/>
          <a:stretch/>
        </p:blipFill>
        <p:spPr>
          <a:xfrm>
            <a:off x="0" y="5130998"/>
            <a:ext cx="1368584" cy="13439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6474946"/>
            <a:ext cx="1367682" cy="38305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Truman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371724" y="16139"/>
            <a:ext cx="7772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evolution of the presidency</a:t>
            </a:r>
            <a:r>
              <a:rPr lang="en-US" sz="3600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67682" y="630575"/>
            <a:ext cx="77722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Early Presidents (1789-1828</a:t>
            </a:r>
            <a:r>
              <a:rPr lang="en-US" sz="2800" b="1" dirty="0" smtClean="0">
                <a:solidFill>
                  <a:srgbClr val="000000"/>
                </a:solidFill>
              </a:rPr>
              <a:t>)</a:t>
            </a:r>
          </a:p>
          <a:p>
            <a:pPr marL="457200" indent="-457200">
              <a:buClr>
                <a:srgbClr val="3366FF"/>
              </a:buClr>
              <a:buSzPct val="123000"/>
              <a:buFont typeface="Arial"/>
              <a:buChar char="•"/>
            </a:pPr>
            <a:r>
              <a:rPr lang="en-US" sz="2300" dirty="0"/>
              <a:t>Office was legitimated by men active in </a:t>
            </a:r>
            <a:r>
              <a:rPr lang="en-US" sz="2300" dirty="0" smtClean="0"/>
              <a:t>independence </a:t>
            </a:r>
            <a:r>
              <a:rPr lang="en-US" sz="2300" dirty="0"/>
              <a:t>and Founding </a:t>
            </a:r>
            <a:r>
              <a:rPr lang="en-US" sz="2300" dirty="0" smtClean="0"/>
              <a:t>politics</a:t>
            </a:r>
          </a:p>
          <a:p>
            <a:pPr marL="457200" indent="-457200">
              <a:buClr>
                <a:srgbClr val="3366FF"/>
              </a:buClr>
              <a:buSzPct val="123000"/>
              <a:buFont typeface="Arial"/>
              <a:buChar char="•"/>
            </a:pPr>
            <a:r>
              <a:rPr lang="en-US" sz="2300" dirty="0"/>
              <a:t>little activism, few vetoes, reserved relations with Congress; helped to lessen fear of  “</a:t>
            </a:r>
            <a:r>
              <a:rPr lang="en-US" sz="2300" b="1" dirty="0">
                <a:solidFill>
                  <a:srgbClr val="FF0000"/>
                </a:solidFill>
              </a:rPr>
              <a:t>imperial presidency</a:t>
            </a:r>
            <a:r>
              <a:rPr lang="en-US" sz="2300" dirty="0"/>
              <a:t>”</a:t>
            </a:r>
          </a:p>
          <a:p>
            <a:endParaRPr lang="en-US" dirty="0"/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/>
          <a:stretch>
            <a:fillRect/>
          </a:stretch>
        </p:blipFill>
        <p:spPr>
          <a:xfrm>
            <a:off x="1929011" y="2576027"/>
            <a:ext cx="1826045" cy="2004589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539912" y="2577748"/>
            <a:ext cx="1829647" cy="2012111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/>
        </p:nvPicPr>
        <p:blipFill>
          <a:blip/>
          <a:stretch>
            <a:fillRect/>
          </a:stretch>
        </p:blipFill>
        <p:spPr>
          <a:xfrm>
            <a:off x="6950981" y="2577748"/>
            <a:ext cx="1822218" cy="2010390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 rotWithShape="1">
          <a:blip r:embed="rId8"/>
          <a:srcRect l="12696"/>
          <a:stretch/>
        </p:blipFill>
        <p:spPr>
          <a:xfrm>
            <a:off x="4542634" y="4762998"/>
            <a:ext cx="1826925" cy="2009804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 rotWithShape="1">
          <a:blip/>
          <a:srcRect l="8329" r="5707"/>
          <a:stretch/>
        </p:blipFill>
        <p:spPr>
          <a:xfrm>
            <a:off x="1937998" y="4694227"/>
            <a:ext cx="1824842" cy="2004187"/>
          </a:xfrm>
          <a:prstGeom prst="rect">
            <a:avLst/>
          </a:prstGeom>
        </p:spPr>
      </p:pic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4539911" y="4248902"/>
            <a:ext cx="1829647" cy="36933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kern="1200" dirty="0" err="1" smtClean="0">
                <a:solidFill>
                  <a:srgbClr val="FF0000"/>
                </a:solidFill>
              </a:rPr>
              <a:t>Pappa</a:t>
            </a:r>
            <a:r>
              <a:rPr lang="en-US" kern="1200" dirty="0" smtClean="0">
                <a:solidFill>
                  <a:srgbClr val="FF0000"/>
                </a:solidFill>
              </a:rPr>
              <a:t> </a:t>
            </a:r>
            <a:r>
              <a:rPr lang="en-US" kern="1200" dirty="0">
                <a:solidFill>
                  <a:srgbClr val="FF0000"/>
                </a:solidFill>
              </a:rPr>
              <a:t>Adams</a:t>
            </a: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4539911" y="6460898"/>
            <a:ext cx="1826924" cy="35394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700" kern="1200" dirty="0">
                <a:solidFill>
                  <a:srgbClr val="FF0000"/>
                </a:solidFill>
              </a:rPr>
              <a:t>Virginia Dynasty IV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9"/>
          <a:srcRect l="25469" r="28400"/>
          <a:stretch/>
        </p:blipFill>
        <p:spPr>
          <a:xfrm>
            <a:off x="1937998" y="2575661"/>
            <a:ext cx="1820950" cy="2004955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1934106" y="4211284"/>
            <a:ext cx="1824842" cy="36933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kern="1200" dirty="0">
                <a:solidFill>
                  <a:srgbClr val="FF0000"/>
                </a:solidFill>
              </a:rPr>
              <a:t>Virginia Dynasty I</a:t>
            </a:r>
          </a:p>
        </p:txBody>
      </p:sp>
      <p:pic>
        <p:nvPicPr>
          <p:cNvPr id="27" name="Picture 26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6943590" y="2583036"/>
            <a:ext cx="1829609" cy="2006823"/>
          </a:xfrm>
          <a:prstGeom prst="rect">
            <a:avLst/>
          </a:prstGeom>
        </p:spPr>
      </p:pic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6952283" y="4264291"/>
            <a:ext cx="1822218" cy="353943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700" kern="1200" dirty="0">
                <a:solidFill>
                  <a:srgbClr val="FF0000"/>
                </a:solidFill>
              </a:rPr>
              <a:t>Virginia Dynasty II</a:t>
            </a:r>
          </a:p>
        </p:txBody>
      </p:sp>
      <p:pic>
        <p:nvPicPr>
          <p:cNvPr id="29" name="Picture 28"/>
          <p:cNvPicPr>
            <a:picLocks/>
          </p:cNvPicPr>
          <p:nvPr/>
        </p:nvPicPr>
        <p:blipFill rotWithShape="1">
          <a:blip r:embed="rId11"/>
          <a:srcRect l="11754" t="9196" r="7540" b="21777"/>
          <a:stretch/>
        </p:blipFill>
        <p:spPr>
          <a:xfrm>
            <a:off x="1937998" y="4712591"/>
            <a:ext cx="1829506" cy="2008780"/>
          </a:xfrm>
          <a:prstGeom prst="rect">
            <a:avLst/>
          </a:prstGeom>
        </p:spPr>
      </p:pic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1942662" y="6461228"/>
            <a:ext cx="1824842" cy="35394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700" kern="1200" dirty="0">
                <a:solidFill>
                  <a:srgbClr val="FF0000"/>
                </a:solidFill>
              </a:rPr>
              <a:t>Virginia Dynasty </a:t>
            </a:r>
            <a:r>
              <a:rPr lang="en-US" sz="1700" kern="1200" dirty="0" smtClean="0">
                <a:solidFill>
                  <a:srgbClr val="FF0000"/>
                </a:solidFill>
              </a:rPr>
              <a:t>III</a:t>
            </a:r>
            <a:endParaRPr lang="en-US" sz="1700" kern="1200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/>
          </p:cNvPicPr>
          <p:nvPr/>
        </p:nvPicPr>
        <p:blipFill rotWithShape="1">
          <a:blip r:embed="rId12"/>
          <a:srcRect l="6410" t="6432" r="6230" b="17942"/>
          <a:stretch/>
        </p:blipFill>
        <p:spPr>
          <a:xfrm>
            <a:off x="6943590" y="4789863"/>
            <a:ext cx="1829103" cy="2010358"/>
          </a:xfrm>
          <a:prstGeom prst="rect">
            <a:avLst/>
          </a:prstGeom>
        </p:spPr>
      </p:pic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6952283" y="6430889"/>
            <a:ext cx="1822218" cy="36933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kern="1200" dirty="0">
                <a:solidFill>
                  <a:srgbClr val="FF0000"/>
                </a:solidFill>
              </a:rPr>
              <a:t>Baby Adams</a:t>
            </a:r>
          </a:p>
        </p:txBody>
      </p:sp>
    </p:spTree>
    <p:extLst>
      <p:ext uri="{BB962C8B-B14F-4D97-AF65-F5344CB8AC3E}">
        <p14:creationId xmlns:p14="http://schemas.microsoft.com/office/powerpoint/2010/main" val="1122967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4630</TotalTime>
  <Words>2006</Words>
  <Application>Microsoft Macintosh PowerPoint</Application>
  <PresentationFormat>On-screen Show (4:3)</PresentationFormat>
  <Paragraphs>393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Roseville Area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Mrb66</dc:creator>
  <cp:lastModifiedBy>Mrb66</cp:lastModifiedBy>
  <cp:revision>142</cp:revision>
  <dcterms:created xsi:type="dcterms:W3CDTF">2011-09-03T22:26:47Z</dcterms:created>
  <dcterms:modified xsi:type="dcterms:W3CDTF">2012-02-17T10:56:02Z</dcterms:modified>
</cp:coreProperties>
</file>