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9" r:id="rId2"/>
    <p:sldId id="256" r:id="rId3"/>
    <p:sldId id="257" r:id="rId4"/>
    <p:sldId id="260" r:id="rId5"/>
    <p:sldId id="281" r:id="rId6"/>
    <p:sldId id="261" r:id="rId7"/>
    <p:sldId id="271" r:id="rId8"/>
    <p:sldId id="269" r:id="rId9"/>
    <p:sldId id="284" r:id="rId10"/>
    <p:sldId id="268" r:id="rId11"/>
    <p:sldId id="270" r:id="rId12"/>
    <p:sldId id="292" r:id="rId13"/>
    <p:sldId id="295" r:id="rId14"/>
    <p:sldId id="262" r:id="rId15"/>
    <p:sldId id="291" r:id="rId16"/>
    <p:sldId id="290" r:id="rId17"/>
    <p:sldId id="275" r:id="rId18"/>
    <p:sldId id="289" r:id="rId19"/>
    <p:sldId id="263" r:id="rId20"/>
    <p:sldId id="276" r:id="rId21"/>
    <p:sldId id="288" r:id="rId22"/>
    <p:sldId id="264" r:id="rId23"/>
    <p:sldId id="293" r:id="rId24"/>
    <p:sldId id="279" r:id="rId25"/>
    <p:sldId id="267" r:id="rId26"/>
    <p:sldId id="280" r:id="rId27"/>
    <p:sldId id="265" r:id="rId28"/>
    <p:sldId id="273" r:id="rId29"/>
    <p:sldId id="285" r:id="rId30"/>
    <p:sldId id="266" r:id="rId31"/>
    <p:sldId id="294" r:id="rId32"/>
    <p:sldId id="272" r:id="rId33"/>
    <p:sldId id="287" r:id="rId3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996633"/>
    <a:srgbClr val="F611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1128" y="-5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printerSettings" Target="printerSettings/printerSettings1.bin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viewProps" Target="viewProps.xml"/><Relationship Id="rId38" Type="http://schemas.openxmlformats.org/officeDocument/2006/relationships/theme" Target="theme/theme1.xml"/><Relationship Id="rId3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CB366-038F-0B45-8CB5-422C9C32F9B5}" type="datetimeFigureOut">
              <a:rPr lang="en-US" smtClean="0"/>
              <a:t>2/17/12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1CF15-C520-9F40-9386-50331778ABE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1648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CB366-038F-0B45-8CB5-422C9C32F9B5}" type="datetimeFigureOut">
              <a:rPr lang="en-US" smtClean="0"/>
              <a:t>2/17/12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1CF15-C520-9F40-9386-50331778ABE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75739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CB366-038F-0B45-8CB5-422C9C32F9B5}" type="datetimeFigureOut">
              <a:rPr lang="en-US" smtClean="0"/>
              <a:t>2/17/12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1CF15-C520-9F40-9386-50331778ABE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1634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CB366-038F-0B45-8CB5-422C9C32F9B5}" type="datetimeFigureOut">
              <a:rPr lang="en-US" smtClean="0"/>
              <a:t>2/17/12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1CF15-C520-9F40-9386-50331778ABE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709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CB366-038F-0B45-8CB5-422C9C32F9B5}" type="datetimeFigureOut">
              <a:rPr lang="en-US" smtClean="0"/>
              <a:t>2/17/12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1CF15-C520-9F40-9386-50331778ABE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3344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CB366-038F-0B45-8CB5-422C9C32F9B5}" type="datetimeFigureOut">
              <a:rPr lang="en-US" smtClean="0"/>
              <a:t>2/17/12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1CF15-C520-9F40-9386-50331778ABE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5448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CB366-038F-0B45-8CB5-422C9C32F9B5}" type="datetimeFigureOut">
              <a:rPr lang="en-US" smtClean="0"/>
              <a:t>2/17/12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1CF15-C520-9F40-9386-50331778ABE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9449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CB366-038F-0B45-8CB5-422C9C32F9B5}" type="datetimeFigureOut">
              <a:rPr lang="en-US" smtClean="0"/>
              <a:t>2/17/12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1CF15-C520-9F40-9386-50331778ABE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9038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CB366-038F-0B45-8CB5-422C9C32F9B5}" type="datetimeFigureOut">
              <a:rPr lang="en-US" smtClean="0"/>
              <a:t>2/17/12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1CF15-C520-9F40-9386-50331778ABE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88081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CB366-038F-0B45-8CB5-422C9C32F9B5}" type="datetimeFigureOut">
              <a:rPr lang="en-US" smtClean="0"/>
              <a:t>2/17/12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1CF15-C520-9F40-9386-50331778ABE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04887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CB366-038F-0B45-8CB5-422C9C32F9B5}" type="datetimeFigureOut">
              <a:rPr lang="en-US" smtClean="0"/>
              <a:t>2/17/12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1CF15-C520-9F40-9386-50331778ABE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91040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6CB366-038F-0B45-8CB5-422C9C32F9B5}" type="datetimeFigureOut">
              <a:rPr lang="en-US" smtClean="0"/>
              <a:t>2/17/12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E1CF15-C520-9F40-9386-50331778ABE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6646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wmf"/><Relationship Id="rId3" Type="http://schemas.openxmlformats.org/officeDocument/2006/relationships/image" Target="../media/image30.w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7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34.png"/><Relationship Id="rId9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7" Type="http://schemas.openxmlformats.org/officeDocument/2006/relationships/image" Target="../media/image17.png"/><Relationship Id="rId8" Type="http://schemas.openxmlformats.org/officeDocument/2006/relationships/image" Target="../media/image36.png"/><Relationship Id="rId9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8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7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7" Type="http://schemas.openxmlformats.org/officeDocument/2006/relationships/image" Target="../media/image17.png"/><Relationship Id="rId8" Type="http://schemas.openxmlformats.org/officeDocument/2006/relationships/image" Target="../media/image41.png"/><Relationship Id="rId9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7" Type="http://schemas.openxmlformats.org/officeDocument/2006/relationships/image" Target="../media/image17.png"/><Relationship Id="rId8" Type="http://schemas.openxmlformats.org/officeDocument/2006/relationships/image" Target="../media/image18.jpeg"/><Relationship Id="rId9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7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7" Type="http://schemas.openxmlformats.org/officeDocument/2006/relationships/image" Target="../media/image17.png"/><Relationship Id="rId8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23.png"/><Relationship Id="rId9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7" Type="http://schemas.openxmlformats.org/officeDocument/2006/relationships/image" Target="../media/image17.png"/><Relationship Id="rId8" Type="http://schemas.openxmlformats.org/officeDocument/2006/relationships/image" Target="../media/image26.png"/><Relationship Id="rId9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1304" cy="137130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6" y="1371304"/>
            <a:ext cx="1364648" cy="136464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56" y="2735952"/>
            <a:ext cx="1367143" cy="136486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56" y="4103502"/>
            <a:ext cx="1367550" cy="136755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67" y="5492861"/>
            <a:ext cx="1365139" cy="1365139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1369524" y="1046592"/>
            <a:ext cx="77744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/>
              <a:t>Advanced Placement</a:t>
            </a:r>
            <a:r>
              <a:rPr lang="en-US" sz="4000" b="1" i="1" dirty="0">
                <a:solidFill>
                  <a:srgbClr val="F611A8"/>
                </a:solidFill>
              </a:rPr>
              <a:t>®</a:t>
            </a:r>
          </a:p>
          <a:p>
            <a:pPr algn="ctr"/>
            <a:r>
              <a:rPr lang="en-US" sz="4000" b="1" dirty="0"/>
              <a:t> American Government and Politics</a:t>
            </a:r>
          </a:p>
        </p:txBody>
      </p:sp>
      <p:sp>
        <p:nvSpPr>
          <p:cNvPr id="8" name="Rectangle 7"/>
          <p:cNvSpPr/>
          <p:nvPr/>
        </p:nvSpPr>
        <p:spPr>
          <a:xfrm>
            <a:off x="1369524" y="3036585"/>
            <a:ext cx="777447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Unit </a:t>
            </a:r>
            <a:r>
              <a:rPr lang="en-US" sz="3600" b="1" dirty="0" smtClean="0"/>
              <a:t>VI </a:t>
            </a:r>
            <a:r>
              <a:rPr lang="en-US" sz="3600" b="1" dirty="0"/>
              <a:t>– </a:t>
            </a:r>
            <a:r>
              <a:rPr lang="en-US" sz="3600" b="1" dirty="0" smtClean="0"/>
              <a:t>The Presidency (13) and </a:t>
            </a:r>
          </a:p>
          <a:p>
            <a:pPr algn="ctr"/>
            <a:r>
              <a:rPr lang="en-US" sz="3600" b="1" dirty="0" smtClean="0"/>
              <a:t>The Federal Bureaucracy (15)</a:t>
            </a:r>
          </a:p>
          <a:p>
            <a:pPr algn="ctr"/>
            <a:endParaRPr lang="en-US" b="1" dirty="0"/>
          </a:p>
          <a:p>
            <a:pPr algn="ctr"/>
            <a:r>
              <a:rPr lang="en-US" sz="3600" b="1" dirty="0" smtClean="0">
                <a:solidFill>
                  <a:srgbClr val="000090"/>
                </a:solidFill>
              </a:rPr>
              <a:t>Part 2 – The Federal Bureaucracy</a:t>
            </a:r>
            <a:endParaRPr lang="en-US" sz="3600" b="1" dirty="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227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1304" cy="137130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6" y="1371304"/>
            <a:ext cx="1364648" cy="136464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56" y="2735952"/>
            <a:ext cx="1367143" cy="136486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56" y="4103502"/>
            <a:ext cx="1367550" cy="136755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67" y="5492861"/>
            <a:ext cx="1365139" cy="1365139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1374348" y="29697"/>
            <a:ext cx="77696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600" b="1" dirty="0"/>
              <a:t>The Growth of The Federal Bureaucracy</a:t>
            </a:r>
          </a:p>
        </p:txBody>
      </p:sp>
      <p:sp>
        <p:nvSpPr>
          <p:cNvPr id="8" name="Rectangle 7"/>
          <p:cNvSpPr/>
          <p:nvPr/>
        </p:nvSpPr>
        <p:spPr>
          <a:xfrm>
            <a:off x="1374348" y="676028"/>
            <a:ext cx="7769652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 smtClean="0"/>
              <a:t>Constraints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500" dirty="0" smtClean="0"/>
              <a:t>Typical </a:t>
            </a:r>
            <a:r>
              <a:rPr lang="en-US" sz="2500" dirty="0"/>
              <a:t>govt. bureau can’t hire, fire, build, or sell w/o going through statutory procedures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500" u="sng" dirty="0"/>
              <a:t>Administrative Procedures Act (1946)</a:t>
            </a:r>
            <a:r>
              <a:rPr lang="en-US" sz="2500" dirty="0"/>
              <a:t>: agency must give notice, solicit feedback, hold hearing before adopting new rule/policy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500" u="sng" dirty="0"/>
              <a:t>Freedom of Information Act (1966)</a:t>
            </a:r>
            <a:r>
              <a:rPr lang="en-US" sz="2500" dirty="0"/>
              <a:t>: agency must allow all citizens to inspect their records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500" u="sng" dirty="0"/>
              <a:t>National Environmental Policy Act (1969)</a:t>
            </a:r>
            <a:r>
              <a:rPr lang="en-US" sz="2500" dirty="0"/>
              <a:t>: agencies must issue environ. impact statements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500" u="sng" dirty="0"/>
              <a:t>Privacy Act (1974)</a:t>
            </a:r>
            <a:r>
              <a:rPr lang="en-US" sz="2500" dirty="0"/>
              <a:t>: keeps citizens’ records confidential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500" u="sng" dirty="0"/>
              <a:t>Open Meeting Law (1976)</a:t>
            </a:r>
            <a:r>
              <a:rPr lang="en-US" sz="2500" dirty="0"/>
              <a:t>: all parts of all meetings must be open to public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500" b="1" dirty="0" smtClean="0">
                <a:solidFill>
                  <a:srgbClr val="FF0000"/>
                </a:solidFill>
              </a:rPr>
              <a:t>Biggest </a:t>
            </a:r>
            <a:r>
              <a:rPr lang="en-US" sz="2500" b="1" dirty="0">
                <a:solidFill>
                  <a:srgbClr val="FF0000"/>
                </a:solidFill>
              </a:rPr>
              <a:t>constraint</a:t>
            </a:r>
            <a:r>
              <a:rPr lang="en-US" sz="2500" dirty="0"/>
              <a:t>: Congress rarely gives any single job to any single agency</a:t>
            </a:r>
          </a:p>
        </p:txBody>
      </p:sp>
    </p:spTree>
    <p:extLst>
      <p:ext uri="{BB962C8B-B14F-4D97-AF65-F5344CB8AC3E}">
        <p14:creationId xmlns:p14="http://schemas.microsoft.com/office/powerpoint/2010/main" val="41344117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3505" cy="136350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3505"/>
            <a:ext cx="1369978" cy="136997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73" y="2733483"/>
            <a:ext cx="1363505" cy="136350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73" y="4096988"/>
            <a:ext cx="1363505" cy="136350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73" y="5490125"/>
            <a:ext cx="1367875" cy="136787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10" name="Rectangle 9"/>
          <p:cNvSpPr/>
          <p:nvPr/>
        </p:nvSpPr>
        <p:spPr>
          <a:xfrm>
            <a:off x="1374348" y="29697"/>
            <a:ext cx="77696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b="1" dirty="0"/>
              <a:t>Federal and State Employees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374348" y="792037"/>
            <a:ext cx="7769652" cy="569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The </a:t>
            </a:r>
            <a:r>
              <a:rPr lang="en-US" sz="2800" dirty="0"/>
              <a:t>federal bureaucracy includes all of the agencies, people, and procedures through which the federal government </a:t>
            </a:r>
            <a:r>
              <a:rPr lang="en-US" sz="2800" dirty="0" smtClean="0"/>
              <a:t>operates</a:t>
            </a:r>
            <a:endParaRPr lang="en-US" sz="2800" dirty="0"/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There </a:t>
            </a:r>
            <a:r>
              <a:rPr lang="en-US" sz="2800" dirty="0"/>
              <a:t>are </a:t>
            </a:r>
            <a:r>
              <a:rPr lang="en-US" sz="2800" dirty="0" smtClean="0"/>
              <a:t>                                                           approximately </a:t>
            </a:r>
            <a:r>
              <a:rPr lang="en-US" sz="2800" dirty="0"/>
              <a:t>2.7 </a:t>
            </a:r>
            <a:r>
              <a:rPr lang="en-US" sz="2800" dirty="0" smtClean="0"/>
              <a:t>                                                   million </a:t>
            </a:r>
            <a:r>
              <a:rPr lang="en-US" sz="2800" dirty="0"/>
              <a:t>civilian and </a:t>
            </a:r>
            <a:r>
              <a:rPr lang="en-US" sz="2800" dirty="0" smtClean="0"/>
              <a:t>                                                                    1.4 </a:t>
            </a:r>
            <a:r>
              <a:rPr lang="en-US" sz="2800" dirty="0"/>
              <a:t>million military </a:t>
            </a:r>
            <a:r>
              <a:rPr lang="en-US" sz="2800" dirty="0" smtClean="0"/>
              <a:t>                                                             federal employees</a:t>
            </a:r>
            <a:endParaRPr lang="en-US" sz="2800" dirty="0"/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Half </a:t>
            </a:r>
            <a:r>
              <a:rPr lang="en-US" sz="2800" dirty="0"/>
              <a:t>of all the </a:t>
            </a:r>
            <a:r>
              <a:rPr lang="en-US" sz="2800" dirty="0" smtClean="0"/>
              <a:t>                                                                           civilian </a:t>
            </a:r>
            <a:r>
              <a:rPr lang="en-US" sz="2800" dirty="0"/>
              <a:t>federal </a:t>
            </a:r>
            <a:r>
              <a:rPr lang="en-US" sz="2800" dirty="0" smtClean="0"/>
              <a:t>                                                             employees </a:t>
            </a:r>
            <a:r>
              <a:rPr lang="en-US" sz="2800" dirty="0"/>
              <a:t>work </a:t>
            </a:r>
            <a:r>
              <a:rPr lang="en-US" sz="2800" dirty="0" smtClean="0"/>
              <a:t>                                                       for </a:t>
            </a:r>
            <a:r>
              <a:rPr lang="en-US" sz="2800" dirty="0"/>
              <a:t>the department of defense and an additional 28 percent work for the postal </a:t>
            </a:r>
            <a:r>
              <a:rPr lang="en-US" sz="2800" dirty="0" smtClean="0"/>
              <a:t>service</a:t>
            </a:r>
            <a:endParaRPr lang="en-US" sz="2800" dirty="0"/>
          </a:p>
        </p:txBody>
      </p:sp>
      <p:pic>
        <p:nvPicPr>
          <p:cNvPr id="15" name="Picture 14" descr="http://thacant.com/wp-content/uploads/office_space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931" y="1814670"/>
            <a:ext cx="4133209" cy="3648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735931" y="5083975"/>
            <a:ext cx="4133210" cy="461665"/>
          </a:xfrm>
          <a:prstGeom prst="rect">
            <a:avLst/>
          </a:prstGeom>
          <a:solidFill>
            <a:schemeClr val="accent1"/>
          </a:solidFill>
          <a:ln/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1" hangingPunct="1"/>
            <a:r>
              <a:rPr lang="en-US" sz="2400" kern="1200" dirty="0">
                <a:latin typeface="Times New Roman" charset="0"/>
              </a:rPr>
              <a:t>I believe you have my stapler. </a:t>
            </a:r>
          </a:p>
        </p:txBody>
      </p:sp>
    </p:spTree>
    <p:extLst>
      <p:ext uri="{BB962C8B-B14F-4D97-AF65-F5344CB8AC3E}">
        <p14:creationId xmlns:p14="http://schemas.microsoft.com/office/powerpoint/2010/main" val="4791573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243"/>
          <a:stretch>
            <a:fillRect/>
          </a:stretch>
        </p:blipFill>
        <p:spPr bwMode="auto">
          <a:xfrm>
            <a:off x="4160838" y="11647"/>
            <a:ext cx="3429000" cy="4003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69" t="1888" r="3203"/>
          <a:stretch>
            <a:fillRect/>
          </a:stretch>
        </p:blipFill>
        <p:spPr bwMode="auto">
          <a:xfrm>
            <a:off x="2332038" y="0"/>
            <a:ext cx="18288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8" r="63240"/>
          <a:stretch>
            <a:fillRect/>
          </a:stretch>
        </p:blipFill>
        <p:spPr bwMode="auto">
          <a:xfrm>
            <a:off x="0" y="0"/>
            <a:ext cx="23320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98" r="12022"/>
          <a:stretch>
            <a:fillRect/>
          </a:stretch>
        </p:blipFill>
        <p:spPr bwMode="auto">
          <a:xfrm>
            <a:off x="7589838" y="11646"/>
            <a:ext cx="1554162" cy="4003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83621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20867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1304" cy="137130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6" y="1371304"/>
            <a:ext cx="1364648" cy="136464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56" y="2735952"/>
            <a:ext cx="1367143" cy="136486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56" y="4103502"/>
            <a:ext cx="1367550" cy="136755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67" y="5492861"/>
            <a:ext cx="1365139" cy="1365139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1374348" y="29697"/>
            <a:ext cx="77696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b="1" dirty="0"/>
              <a:t>Federal and State Employees</a:t>
            </a:r>
          </a:p>
        </p:txBody>
      </p:sp>
      <p:sp>
        <p:nvSpPr>
          <p:cNvPr id="8" name="Rectangle 7"/>
          <p:cNvSpPr/>
          <p:nvPr/>
        </p:nvSpPr>
        <p:spPr>
          <a:xfrm>
            <a:off x="1374348" y="612293"/>
            <a:ext cx="7769652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Federal </a:t>
            </a:r>
            <a:r>
              <a:rPr lang="en-US" sz="2800" dirty="0"/>
              <a:t>government employees currently account for 3 percent of all </a:t>
            </a:r>
            <a:r>
              <a:rPr lang="en-US" sz="2800" dirty="0" smtClean="0"/>
              <a:t>civilian jobs</a:t>
            </a:r>
            <a:endParaRPr lang="en-US" sz="2800" dirty="0"/>
          </a:p>
          <a:p>
            <a:pPr marL="285750" indent="-28575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Number </a:t>
            </a:r>
            <a:r>
              <a:rPr lang="en-US" sz="2800" dirty="0"/>
              <a:t>of federal government employees has remained constant since </a:t>
            </a:r>
            <a:r>
              <a:rPr lang="en-US" sz="2800" dirty="0" smtClean="0"/>
              <a:t>1950</a:t>
            </a:r>
            <a:endParaRPr lang="en-US" sz="2800" dirty="0"/>
          </a:p>
          <a:p>
            <a:pPr marL="285750" indent="-28575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The </a:t>
            </a:r>
            <a:r>
              <a:rPr lang="en-US" sz="2800" dirty="0"/>
              <a:t>number for state and local government employees has steadily increased since </a:t>
            </a:r>
            <a:r>
              <a:rPr lang="en-US" sz="2800" dirty="0" smtClean="0"/>
              <a:t>1950</a:t>
            </a:r>
            <a:endParaRPr lang="en-US" sz="2800" dirty="0"/>
          </a:p>
          <a:p>
            <a:pPr marL="742950" lvl="1" indent="-28575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Block </a:t>
            </a:r>
            <a:r>
              <a:rPr lang="en-US" sz="2800" dirty="0"/>
              <a:t>grants have contributed to the widening gap between the number of federal and state employees by shifting resources from the federal government to state and local </a:t>
            </a:r>
            <a:r>
              <a:rPr lang="en-US" sz="2800" dirty="0" smtClean="0"/>
              <a:t>government</a:t>
            </a:r>
            <a:endParaRPr lang="en-US" sz="2800" dirty="0"/>
          </a:p>
          <a:p>
            <a:pPr marL="742950" lvl="1" indent="-28575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Federal </a:t>
            </a:r>
            <a:r>
              <a:rPr lang="en-US" sz="2800" dirty="0"/>
              <a:t>mandates have also shifted more responsibility to states, causing an increase in the number of their public </a:t>
            </a:r>
            <a:r>
              <a:rPr lang="en-US" sz="2800" dirty="0" smtClean="0"/>
              <a:t>employees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8157853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Grp="1"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36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</p:pic>
    </p:spTree>
    <p:extLst>
      <p:ext uri="{BB962C8B-B14F-4D97-AF65-F5344CB8AC3E}">
        <p14:creationId xmlns:p14="http://schemas.microsoft.com/office/powerpoint/2010/main" val="41827239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7136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Not So Big by Comparison</a:t>
            </a:r>
          </a:p>
        </p:txBody>
      </p:sp>
      <p:pic>
        <p:nvPicPr>
          <p:cNvPr id="3" name="Picture 2" descr="C:\Documents and Settings\ayera\Desktop\Janda Artwork\ULA 13.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73466"/>
            <a:ext cx="9144000" cy="618453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52251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3505" cy="136350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3505"/>
            <a:ext cx="1369978" cy="136997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73" y="2733483"/>
            <a:ext cx="1363505" cy="136350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73" y="4096988"/>
            <a:ext cx="1363505" cy="136350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73" y="5490125"/>
            <a:ext cx="1367875" cy="136787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2" name="Rectangle 1"/>
          <p:cNvSpPr/>
          <p:nvPr/>
        </p:nvSpPr>
        <p:spPr>
          <a:xfrm>
            <a:off x="1374348" y="27191"/>
            <a:ext cx="77696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The Federal Bureaucracy: Organization and Key Functions </a:t>
            </a:r>
          </a:p>
        </p:txBody>
      </p:sp>
      <p:sp>
        <p:nvSpPr>
          <p:cNvPr id="3" name="Rectangle 2"/>
          <p:cNvSpPr/>
          <p:nvPr/>
        </p:nvSpPr>
        <p:spPr>
          <a:xfrm>
            <a:off x="1374348" y="1232056"/>
            <a:ext cx="7769652" cy="569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dirty="0" smtClean="0">
                <a:solidFill>
                  <a:srgbClr val="FF0000"/>
                </a:solidFill>
              </a:rPr>
              <a:t>Cabinet </a:t>
            </a:r>
            <a:r>
              <a:rPr lang="en-US" sz="2800" b="1" dirty="0">
                <a:solidFill>
                  <a:srgbClr val="FF0000"/>
                </a:solidFill>
              </a:rPr>
              <a:t>D</a:t>
            </a:r>
            <a:r>
              <a:rPr lang="en-US" sz="2800" b="1" dirty="0" smtClean="0">
                <a:solidFill>
                  <a:srgbClr val="FF0000"/>
                </a:solidFill>
              </a:rPr>
              <a:t>epartments</a:t>
            </a:r>
            <a:endParaRPr lang="en-US" sz="2800" b="1" dirty="0">
              <a:solidFill>
                <a:srgbClr val="FF0000"/>
              </a:solidFill>
            </a:endParaRPr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/>
              <a:t>There are 15 cabinet </a:t>
            </a:r>
            <a:r>
              <a:rPr lang="en-US" sz="2800" dirty="0" smtClean="0"/>
              <a:t>departments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Exception </a:t>
            </a:r>
            <a:r>
              <a:rPr lang="en-US" sz="2800" dirty="0"/>
              <a:t>of </a:t>
            </a:r>
            <a:r>
              <a:rPr lang="en-US" sz="2800" dirty="0" smtClean="0"/>
              <a:t>Justice </a:t>
            </a:r>
            <a:r>
              <a:rPr lang="en-US" sz="2800" dirty="0"/>
              <a:t>(headed by the </a:t>
            </a:r>
            <a:r>
              <a:rPr lang="en-US" sz="2800" dirty="0" smtClean="0"/>
              <a:t>Attorney </a:t>
            </a:r>
            <a:r>
              <a:rPr lang="en-US" sz="2800" dirty="0"/>
              <a:t>G</a:t>
            </a:r>
            <a:r>
              <a:rPr lang="en-US" sz="2800" dirty="0" smtClean="0"/>
              <a:t>eneral</a:t>
            </a:r>
            <a:r>
              <a:rPr lang="en-US" sz="2800" dirty="0"/>
              <a:t>), each department is headed by a </a:t>
            </a:r>
            <a:r>
              <a:rPr lang="en-US" sz="2800" dirty="0" smtClean="0"/>
              <a:t>secretary</a:t>
            </a:r>
            <a:endParaRPr lang="en-US" sz="2800" dirty="0"/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/>
              <a:t>All 15 heads are chosen by the president and approved by the </a:t>
            </a:r>
            <a:r>
              <a:rPr lang="en-US" sz="2800" dirty="0" smtClean="0"/>
              <a:t>Senate</a:t>
            </a:r>
            <a:endParaRPr lang="en-US" sz="2800" dirty="0"/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/>
              <a:t>T</a:t>
            </a:r>
            <a:r>
              <a:rPr lang="en-US" sz="2800" dirty="0" smtClean="0"/>
              <a:t>reasury </a:t>
            </a:r>
            <a:r>
              <a:rPr lang="en-US" sz="2800" dirty="0"/>
              <a:t>Department has authority over the printing of </a:t>
            </a:r>
            <a:r>
              <a:rPr lang="en-US" sz="2800" dirty="0" smtClean="0"/>
              <a:t>currency</a:t>
            </a:r>
            <a:endParaRPr lang="en-US" sz="2800" dirty="0"/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Cabinet </a:t>
            </a:r>
            <a:r>
              <a:rPr lang="en-US" sz="2800" dirty="0"/>
              <a:t>secretaries often develop a strong </a:t>
            </a:r>
            <a:r>
              <a:rPr lang="en-US" sz="2800" dirty="0" smtClean="0"/>
              <a:t>loyalty </a:t>
            </a:r>
            <a:r>
              <a:rPr lang="en-US" sz="2800" dirty="0"/>
              <a:t>to their </a:t>
            </a:r>
            <a:r>
              <a:rPr lang="en-US" sz="2800" dirty="0" smtClean="0"/>
              <a:t>departments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Cabinet </a:t>
            </a:r>
            <a:r>
              <a:rPr lang="en-US" sz="2800" dirty="0"/>
              <a:t>members are often not close presidential </a:t>
            </a:r>
            <a:r>
              <a:rPr lang="en-US" sz="2800" dirty="0" smtClean="0"/>
              <a:t>advisors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3721764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5702" cy="136570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5702"/>
            <a:ext cx="1366823" cy="136682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1" y="2732525"/>
            <a:ext cx="1365702" cy="136570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48" y="4098227"/>
            <a:ext cx="1364575" cy="136457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2248" y="5486472"/>
            <a:ext cx="1366485" cy="137152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8" name="Rectangle 7"/>
          <p:cNvSpPr/>
          <p:nvPr/>
        </p:nvSpPr>
        <p:spPr>
          <a:xfrm>
            <a:off x="1374348" y="27191"/>
            <a:ext cx="77696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The Federal Bureaucracy: Organization and Key Functions </a:t>
            </a:r>
          </a:p>
        </p:txBody>
      </p:sp>
      <p:sp>
        <p:nvSpPr>
          <p:cNvPr id="4" name="Rectangle 3"/>
          <p:cNvSpPr/>
          <p:nvPr/>
        </p:nvSpPr>
        <p:spPr>
          <a:xfrm>
            <a:off x="1374348" y="1227520"/>
            <a:ext cx="7769652" cy="569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dirty="0" smtClean="0">
                <a:solidFill>
                  <a:srgbClr val="FF0000"/>
                </a:solidFill>
              </a:rPr>
              <a:t>Independent Regulatory Agencies</a:t>
            </a:r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Created to protect the public by regulating key sectors of the economy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Best known independent regulatory agencies</a:t>
            </a:r>
          </a:p>
          <a:p>
            <a:pPr marL="1371600" lvl="2" indent="-457200">
              <a:buClr>
                <a:srgbClr val="FF6600"/>
              </a:buClr>
              <a:buFont typeface="Arial"/>
              <a:buChar char="•"/>
            </a:pPr>
            <a:r>
              <a:rPr lang="en-US" sz="2800" dirty="0" smtClean="0"/>
              <a:t>Interstate Commerce Commission (ICC)</a:t>
            </a:r>
          </a:p>
          <a:p>
            <a:pPr marL="1371600" lvl="2" indent="-457200">
              <a:buClr>
                <a:srgbClr val="FF6600"/>
              </a:buClr>
              <a:buFont typeface="Arial"/>
              <a:buChar char="•"/>
            </a:pPr>
            <a:r>
              <a:rPr lang="en-US" sz="2800" dirty="0" smtClean="0"/>
              <a:t>Securities and Exchange Commission (SEC)</a:t>
            </a:r>
          </a:p>
          <a:p>
            <a:pPr marL="1371600" lvl="2" indent="-457200">
              <a:buClr>
                <a:srgbClr val="FF6600"/>
              </a:buClr>
              <a:buFont typeface="Arial"/>
              <a:buChar char="•"/>
            </a:pPr>
            <a:r>
              <a:rPr lang="en-US" sz="2800" dirty="0" smtClean="0"/>
              <a:t>National Labor Relations Board (NLRB)</a:t>
            </a:r>
          </a:p>
          <a:p>
            <a:pPr marL="1371600" lvl="2" indent="-457200">
              <a:buClr>
                <a:srgbClr val="FF6600"/>
              </a:buClr>
              <a:buFont typeface="Arial"/>
              <a:buChar char="•"/>
            </a:pPr>
            <a:r>
              <a:rPr lang="en-US" sz="2800" dirty="0" smtClean="0"/>
              <a:t>Federal Reserve Board (FRB) </a:t>
            </a:r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Independent regulatory agencies are led by small commissions appointed by the president and confirmed by the Senate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Note commissioners cannot be removed by the </a:t>
            </a:r>
            <a:r>
              <a:rPr lang="en-US" sz="2800" dirty="0"/>
              <a:t>S</a:t>
            </a:r>
            <a:r>
              <a:rPr lang="en-US" sz="2800" dirty="0" smtClean="0"/>
              <a:t>enate during their terms of office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9945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1304" cy="137130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6" y="1371304"/>
            <a:ext cx="1364648" cy="136464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56" y="2735952"/>
            <a:ext cx="1367143" cy="136486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56" y="4103502"/>
            <a:ext cx="1367550" cy="136755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67" y="5492861"/>
            <a:ext cx="1365139" cy="1365139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1374348" y="27191"/>
            <a:ext cx="77696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The Federal Bureaucracy: Organization and Key Functions </a:t>
            </a:r>
          </a:p>
        </p:txBody>
      </p:sp>
      <p:sp>
        <p:nvSpPr>
          <p:cNvPr id="8" name="Rectangle 7"/>
          <p:cNvSpPr/>
          <p:nvPr/>
        </p:nvSpPr>
        <p:spPr>
          <a:xfrm>
            <a:off x="1374348" y="1200607"/>
            <a:ext cx="7769652" cy="5724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The </a:t>
            </a:r>
            <a:r>
              <a:rPr lang="en-US" sz="2800" b="1" dirty="0">
                <a:solidFill>
                  <a:srgbClr val="FF0000"/>
                </a:solidFill>
              </a:rPr>
              <a:t>Federal Reserve Board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600" dirty="0" smtClean="0"/>
              <a:t>Federal </a:t>
            </a:r>
            <a:r>
              <a:rPr lang="en-US" sz="2600" dirty="0"/>
              <a:t>Reserve Board’s Primary responsibility is to set monetary </a:t>
            </a:r>
            <a:r>
              <a:rPr lang="en-US" sz="2600" dirty="0" smtClean="0"/>
              <a:t>policy</a:t>
            </a:r>
            <a:endParaRPr lang="en-US" sz="2600" dirty="0"/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600" b="1" dirty="0" smtClean="0">
                <a:solidFill>
                  <a:srgbClr val="FF0000"/>
                </a:solidFill>
              </a:rPr>
              <a:t>Monetary </a:t>
            </a:r>
            <a:r>
              <a:rPr lang="en-US" sz="2600" b="1" dirty="0">
                <a:solidFill>
                  <a:srgbClr val="FF0000"/>
                </a:solidFill>
              </a:rPr>
              <a:t>policy </a:t>
            </a:r>
            <a:r>
              <a:rPr lang="en-US" sz="2600" dirty="0"/>
              <a:t>includes setting bank interest rates, controlling inflation, regulating the money supply, and adjusting bank reserve </a:t>
            </a:r>
            <a:r>
              <a:rPr lang="en-US" sz="2600" dirty="0" smtClean="0"/>
              <a:t>requirements</a:t>
            </a:r>
            <a:endParaRPr lang="en-US" sz="2600" dirty="0"/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600" dirty="0" smtClean="0"/>
              <a:t>Federal </a:t>
            </a:r>
            <a:r>
              <a:rPr lang="en-US" sz="2600" dirty="0"/>
              <a:t>Reserve Board has great </a:t>
            </a:r>
            <a:r>
              <a:rPr lang="en-US" sz="2600" dirty="0" smtClean="0"/>
              <a:t>independence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600" dirty="0" smtClean="0"/>
              <a:t>This </a:t>
            </a:r>
            <a:r>
              <a:rPr lang="en-US" sz="2600" dirty="0"/>
              <a:t>freedom removes monetary policy from </a:t>
            </a:r>
            <a:r>
              <a:rPr lang="en-US" sz="2600" dirty="0" smtClean="0"/>
              <a:t>politics</a:t>
            </a:r>
          </a:p>
          <a:p>
            <a:pPr marL="1371600" lvl="2" indent="-457200">
              <a:buClr>
                <a:srgbClr val="FF6600"/>
              </a:buClr>
              <a:buFont typeface="Arial"/>
              <a:buChar char="•"/>
            </a:pPr>
            <a:r>
              <a:rPr lang="en-US" sz="2600" dirty="0" smtClean="0"/>
              <a:t>As </a:t>
            </a:r>
            <a:r>
              <a:rPr lang="en-US" sz="2600" dirty="0"/>
              <a:t>a result, the Federal Reserve Board is usually able to use its economic expertise to develop monetary policies without undue interference from political parties and interest </a:t>
            </a:r>
            <a:r>
              <a:rPr lang="en-US" sz="2600" dirty="0" smtClean="0"/>
              <a:t>groups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20202241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3505" cy="136350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3505"/>
            <a:ext cx="1369978" cy="136997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73" y="2733483"/>
            <a:ext cx="1363505" cy="136350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73" y="4096988"/>
            <a:ext cx="1363505" cy="136350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73" y="5490125"/>
            <a:ext cx="1367875" cy="136787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2" name="Rectangle 1"/>
          <p:cNvSpPr/>
          <p:nvPr/>
        </p:nvSpPr>
        <p:spPr>
          <a:xfrm>
            <a:off x="1374348" y="676028"/>
            <a:ext cx="7769652" cy="4832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dirty="0"/>
              <a:t>Large, complex organization of appointed, not elected, </a:t>
            </a:r>
            <a:r>
              <a:rPr lang="en-US" sz="2800" dirty="0" smtClean="0"/>
              <a:t>officials</a:t>
            </a:r>
            <a:endParaRPr lang="en-US" sz="2800" dirty="0"/>
          </a:p>
          <a:p>
            <a:pPr>
              <a:defRPr/>
            </a:pPr>
            <a:endParaRPr lang="en-US" sz="2800" dirty="0"/>
          </a:p>
          <a:p>
            <a:pPr marL="457200" indent="-457200">
              <a:buClr>
                <a:srgbClr val="3366FF"/>
              </a:buClr>
              <a:buFont typeface="Arial"/>
              <a:buChar char="•"/>
              <a:defRPr/>
            </a:pPr>
            <a:r>
              <a:rPr lang="ja-JP" altLang="en-US" sz="2800" dirty="0">
                <a:latin typeface="Arial"/>
              </a:rPr>
              <a:t>“</a:t>
            </a:r>
            <a:r>
              <a:rPr lang="en-US" sz="2800" dirty="0"/>
              <a:t>bureau</a:t>
            </a:r>
            <a:r>
              <a:rPr lang="ja-JP" altLang="en-US" sz="2800" dirty="0">
                <a:latin typeface="Arial"/>
              </a:rPr>
              <a:t>”</a:t>
            </a:r>
            <a:r>
              <a:rPr lang="en-US" sz="2800" dirty="0"/>
              <a:t> – French for </a:t>
            </a:r>
            <a:r>
              <a:rPr lang="en-US" sz="2800" dirty="0" smtClean="0"/>
              <a:t>                                                           small </a:t>
            </a:r>
            <a:r>
              <a:rPr lang="en-US" sz="2800" dirty="0"/>
              <a:t>desks, referring to </a:t>
            </a:r>
            <a:r>
              <a:rPr lang="en-US" sz="2800" dirty="0" smtClean="0"/>
              <a:t>                                                                    the </a:t>
            </a:r>
            <a:r>
              <a:rPr lang="en-US" sz="2800" dirty="0"/>
              <a:t>king</a:t>
            </a:r>
            <a:r>
              <a:rPr lang="ja-JP" altLang="en-US" sz="2800" dirty="0">
                <a:latin typeface="Arial"/>
              </a:rPr>
              <a:t>’</a:t>
            </a:r>
            <a:r>
              <a:rPr lang="en-US" sz="2800" dirty="0"/>
              <a:t>s traveling </a:t>
            </a:r>
            <a:r>
              <a:rPr lang="en-US" sz="2800" dirty="0" smtClean="0"/>
              <a:t>                                                                 business </a:t>
            </a:r>
            <a:r>
              <a:rPr lang="en-US" sz="2800" dirty="0"/>
              <a:t>men who set up </a:t>
            </a:r>
            <a:r>
              <a:rPr lang="en-US" sz="2800" dirty="0" smtClean="0"/>
              <a:t>                                                                 small </a:t>
            </a:r>
            <a:r>
              <a:rPr lang="en-US" sz="2800" dirty="0"/>
              <a:t>desks in town </a:t>
            </a:r>
            <a:r>
              <a:rPr lang="en-US" sz="2800" dirty="0" smtClean="0"/>
              <a:t>                                                 squares                                                 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  <a:defRPr/>
            </a:pPr>
            <a:endParaRPr lang="en-US" sz="2800" dirty="0"/>
          </a:p>
          <a:p>
            <a:pPr marL="457200" indent="-457200">
              <a:buClr>
                <a:srgbClr val="3366FF"/>
              </a:buClr>
              <a:buFont typeface="Arial"/>
              <a:buChar char="•"/>
              <a:defRPr/>
            </a:pPr>
            <a:r>
              <a:rPr lang="en-US" sz="2800" dirty="0"/>
              <a:t>Bureaucracy = </a:t>
            </a:r>
            <a:r>
              <a:rPr lang="ja-JP" altLang="en-US" sz="2800" dirty="0">
                <a:latin typeface="Arial"/>
              </a:rPr>
              <a:t>“</a:t>
            </a:r>
            <a:r>
              <a:rPr lang="en-US" sz="2800" dirty="0"/>
              <a:t>government of small desks</a:t>
            </a:r>
            <a:r>
              <a:rPr lang="ja-JP" altLang="en-US" sz="2800" dirty="0">
                <a:latin typeface="Arial"/>
              </a:rPr>
              <a:t>”</a:t>
            </a:r>
            <a:endParaRPr lang="en-US" sz="2800" dirty="0"/>
          </a:p>
        </p:txBody>
      </p:sp>
      <p:sp>
        <p:nvSpPr>
          <p:cNvPr id="3" name="Rectangle 2"/>
          <p:cNvSpPr/>
          <p:nvPr/>
        </p:nvSpPr>
        <p:spPr>
          <a:xfrm>
            <a:off x="1374348" y="29697"/>
            <a:ext cx="77696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The Federal Bureaucracy</a:t>
            </a:r>
          </a:p>
        </p:txBody>
      </p:sp>
      <p:pic>
        <p:nvPicPr>
          <p:cNvPr id="4" name="Picture 3" descr="bureaucracy_blogtownhall_com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7669" y="1345259"/>
            <a:ext cx="3232645" cy="360622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857994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3505" cy="136350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3505"/>
            <a:ext cx="1369978" cy="136997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73" y="2733483"/>
            <a:ext cx="1363505" cy="136350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73" y="4096988"/>
            <a:ext cx="1363505" cy="136350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73" y="5490125"/>
            <a:ext cx="1367875" cy="136787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10" name="Rectangle 9"/>
          <p:cNvSpPr/>
          <p:nvPr/>
        </p:nvSpPr>
        <p:spPr>
          <a:xfrm>
            <a:off x="1374348" y="27191"/>
            <a:ext cx="77696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The Federal Bureaucracy: Organization and Key Functions </a:t>
            </a:r>
          </a:p>
        </p:txBody>
      </p:sp>
      <p:sp>
        <p:nvSpPr>
          <p:cNvPr id="2" name="Rectangle 1"/>
          <p:cNvSpPr/>
          <p:nvPr/>
        </p:nvSpPr>
        <p:spPr>
          <a:xfrm>
            <a:off x="1374348" y="1227520"/>
            <a:ext cx="7769652" cy="3539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dirty="0">
                <a:solidFill>
                  <a:srgbClr val="FF0000"/>
                </a:solidFill>
              </a:rPr>
              <a:t>The Government </a:t>
            </a:r>
            <a:r>
              <a:rPr lang="en-US" sz="2800" b="1" dirty="0" smtClean="0">
                <a:solidFill>
                  <a:srgbClr val="FF0000"/>
                </a:solidFill>
              </a:rPr>
              <a:t>Corporations</a:t>
            </a:r>
            <a:endParaRPr lang="en-US" sz="2800" b="1" dirty="0">
              <a:solidFill>
                <a:srgbClr val="FF0000"/>
              </a:solidFill>
            </a:endParaRPr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/>
              <a:t>Government corporations provide a service that could be provided by the private </a:t>
            </a:r>
            <a:r>
              <a:rPr lang="en-US" sz="2800" dirty="0" smtClean="0"/>
              <a:t>sector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Best Known --</a:t>
            </a:r>
            <a:endParaRPr lang="en-US" sz="2800" dirty="0"/>
          </a:p>
          <a:p>
            <a:pPr marL="1371600" lvl="2" indent="-457200">
              <a:buClr>
                <a:srgbClr val="FF6600"/>
              </a:buClr>
              <a:buFont typeface="Arial"/>
              <a:buChar char="•"/>
            </a:pPr>
            <a:r>
              <a:rPr lang="en-US" sz="2800" dirty="0" smtClean="0"/>
              <a:t>Corporation </a:t>
            </a:r>
            <a:r>
              <a:rPr lang="en-US" sz="2800" dirty="0"/>
              <a:t>for Public </a:t>
            </a:r>
            <a:r>
              <a:rPr lang="en-US" sz="2800" dirty="0" smtClean="0"/>
              <a:t>Broadcasting</a:t>
            </a:r>
          </a:p>
          <a:p>
            <a:pPr marL="1371600" lvl="2" indent="-457200">
              <a:buClr>
                <a:srgbClr val="FF6600"/>
              </a:buClr>
              <a:buFont typeface="Arial"/>
              <a:buChar char="•"/>
            </a:pPr>
            <a:r>
              <a:rPr lang="en-US" sz="2800" dirty="0" smtClean="0"/>
              <a:t>Tennessee </a:t>
            </a:r>
            <a:r>
              <a:rPr lang="en-US" sz="2800" dirty="0"/>
              <a:t>V</a:t>
            </a:r>
            <a:r>
              <a:rPr lang="en-US" sz="2800" dirty="0" smtClean="0"/>
              <a:t>alley Authority</a:t>
            </a:r>
          </a:p>
          <a:p>
            <a:pPr marL="1371600" lvl="2" indent="-457200">
              <a:buClr>
                <a:srgbClr val="FF6600"/>
              </a:buClr>
              <a:buFont typeface="Arial"/>
              <a:buChar char="•"/>
            </a:pPr>
            <a:r>
              <a:rPr lang="en-US" sz="2800" dirty="0" smtClean="0"/>
              <a:t>Amtrak</a:t>
            </a:r>
          </a:p>
          <a:p>
            <a:pPr marL="1371600" lvl="2" indent="-457200">
              <a:buClr>
                <a:srgbClr val="FF6600"/>
              </a:buClr>
              <a:buFont typeface="Arial"/>
              <a:buChar char="•"/>
            </a:pPr>
            <a:r>
              <a:rPr lang="en-US" sz="2800" dirty="0" smtClean="0"/>
              <a:t>U.S</a:t>
            </a:r>
            <a:r>
              <a:rPr lang="en-US" sz="2800" dirty="0"/>
              <a:t>. Postal </a:t>
            </a:r>
            <a:r>
              <a:rPr lang="en-US" sz="2800" dirty="0" smtClean="0"/>
              <a:t>Service</a:t>
            </a:r>
            <a:endParaRPr lang="en-US" sz="2800" dirty="0"/>
          </a:p>
        </p:txBody>
      </p:sp>
      <p:pic>
        <p:nvPicPr>
          <p:cNvPr id="3" name="Picture 2" descr="112px-Corporation_for_Public_Broadcasting_logo.svg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8863" y="4889208"/>
            <a:ext cx="1422400" cy="14224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60085" y="4889208"/>
            <a:ext cx="5860161" cy="977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1415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5702" cy="136570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5702"/>
            <a:ext cx="1366823" cy="136682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1" y="2732525"/>
            <a:ext cx="1365702" cy="136570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48" y="4098227"/>
            <a:ext cx="1364575" cy="136457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2248" y="5486472"/>
            <a:ext cx="1366485" cy="137152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8" name="Rectangle 7"/>
          <p:cNvSpPr/>
          <p:nvPr/>
        </p:nvSpPr>
        <p:spPr>
          <a:xfrm>
            <a:off x="1374348" y="27191"/>
            <a:ext cx="77696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The Federal Bureaucracy: Organization and Key Functions </a:t>
            </a:r>
          </a:p>
        </p:txBody>
      </p:sp>
      <p:sp>
        <p:nvSpPr>
          <p:cNvPr id="4" name="Rectangle 3"/>
          <p:cNvSpPr/>
          <p:nvPr/>
        </p:nvSpPr>
        <p:spPr>
          <a:xfrm>
            <a:off x="1374348" y="1233704"/>
            <a:ext cx="776965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dirty="0">
                <a:solidFill>
                  <a:srgbClr val="FF0000"/>
                </a:solidFill>
              </a:rPr>
              <a:t>Independent Executive Agencies</a:t>
            </a:r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Independent </a:t>
            </a:r>
            <a:r>
              <a:rPr lang="en-US" sz="2800" dirty="0"/>
              <a:t>E</a:t>
            </a:r>
            <a:r>
              <a:rPr lang="en-US" sz="2800" dirty="0" smtClean="0"/>
              <a:t>xecutive </a:t>
            </a:r>
            <a:r>
              <a:rPr lang="en-US" sz="2800" dirty="0"/>
              <a:t>A</a:t>
            </a:r>
            <a:r>
              <a:rPr lang="en-US" sz="2800" dirty="0" smtClean="0"/>
              <a:t>gencies </a:t>
            </a:r>
            <a:r>
              <a:rPr lang="en-US" sz="2800" dirty="0"/>
              <a:t>include most of the non-cabinet </a:t>
            </a:r>
            <a:r>
              <a:rPr lang="en-US" sz="2800" dirty="0" smtClean="0"/>
              <a:t>departments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Examples –</a:t>
            </a:r>
            <a:endParaRPr lang="en-US" sz="2800" dirty="0"/>
          </a:p>
          <a:p>
            <a:pPr marL="1371600" lvl="2" indent="-457200">
              <a:buClr>
                <a:srgbClr val="FF6600"/>
              </a:buClr>
              <a:buFont typeface="Arial"/>
              <a:buChar char="•"/>
            </a:pPr>
            <a:r>
              <a:rPr lang="en-US" sz="2800" dirty="0" smtClean="0"/>
              <a:t>National </a:t>
            </a:r>
            <a:r>
              <a:rPr lang="en-US" sz="2800" dirty="0"/>
              <a:t>Aeronautics </a:t>
            </a:r>
            <a:r>
              <a:rPr lang="en-US" sz="2800" dirty="0" smtClean="0"/>
              <a:t>                                                     and </a:t>
            </a:r>
            <a:r>
              <a:rPr lang="en-US" sz="2800" dirty="0"/>
              <a:t>Space </a:t>
            </a:r>
            <a:r>
              <a:rPr lang="en-US" sz="2800" dirty="0" smtClean="0"/>
              <a:t>                                             Administration </a:t>
            </a:r>
            <a:r>
              <a:rPr lang="en-US" sz="2800" dirty="0"/>
              <a:t>(NASA</a:t>
            </a:r>
            <a:r>
              <a:rPr lang="en-US" sz="2800" dirty="0" smtClean="0"/>
              <a:t>)</a:t>
            </a:r>
          </a:p>
          <a:p>
            <a:pPr marL="1371600" lvl="2" indent="-457200">
              <a:buClr>
                <a:srgbClr val="FF6600"/>
              </a:buClr>
              <a:buFont typeface="Arial"/>
              <a:buChar char="•"/>
            </a:pPr>
            <a:r>
              <a:rPr lang="en-US" sz="2800" dirty="0" smtClean="0"/>
              <a:t>Environmental                                                 Protection Agency (</a:t>
            </a:r>
            <a:r>
              <a:rPr lang="en-US" sz="2800" dirty="0"/>
              <a:t>EPA</a:t>
            </a:r>
            <a:r>
              <a:rPr lang="en-US" sz="2800" dirty="0" smtClean="0"/>
              <a:t>)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70056" y="2260165"/>
            <a:ext cx="2590189" cy="259018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9"/>
          <a:srcRect t="26103" b="31502"/>
          <a:stretch/>
        </p:blipFill>
        <p:spPr>
          <a:xfrm>
            <a:off x="1465704" y="5130374"/>
            <a:ext cx="7604373" cy="165012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926223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1304" cy="137130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6" y="1371304"/>
            <a:ext cx="1364648" cy="136464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56" y="2735952"/>
            <a:ext cx="1367143" cy="136486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56" y="4103502"/>
            <a:ext cx="1367550" cy="136755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67" y="5492861"/>
            <a:ext cx="1365139" cy="1365139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1374206" y="14098"/>
            <a:ext cx="77697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b="1" dirty="0"/>
              <a:t>Implementation and Regulation</a:t>
            </a:r>
          </a:p>
        </p:txBody>
      </p:sp>
      <p:sp>
        <p:nvSpPr>
          <p:cNvPr id="8" name="Rectangle 7"/>
          <p:cNvSpPr/>
          <p:nvPr/>
        </p:nvSpPr>
        <p:spPr>
          <a:xfrm>
            <a:off x="1525978" y="719816"/>
            <a:ext cx="7618021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dirty="0">
                <a:solidFill>
                  <a:srgbClr val="FF0000"/>
                </a:solidFill>
              </a:rPr>
              <a:t>Implementation</a:t>
            </a:r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/>
              <a:t>Implementation is </a:t>
            </a:r>
            <a:r>
              <a:rPr lang="en-US" sz="2800" dirty="0" smtClean="0"/>
              <a:t>translation </a:t>
            </a:r>
            <a:r>
              <a:rPr lang="en-US" sz="2800" dirty="0"/>
              <a:t>of policy goals into rules and standard operating </a:t>
            </a:r>
            <a:r>
              <a:rPr lang="en-US" sz="2800" dirty="0" smtClean="0"/>
              <a:t>procedures</a:t>
            </a:r>
            <a:endParaRPr lang="en-US" sz="2800" dirty="0"/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Break down</a:t>
            </a:r>
          </a:p>
          <a:p>
            <a:pPr marL="1371600" lvl="2" indent="-457200">
              <a:buClr>
                <a:srgbClr val="FF6600"/>
              </a:buClr>
              <a:buFont typeface="Arial"/>
              <a:buChar char="•"/>
            </a:pPr>
            <a:r>
              <a:rPr lang="en-US" sz="2800" dirty="0" smtClean="0"/>
              <a:t>conflicting goals</a:t>
            </a:r>
          </a:p>
          <a:p>
            <a:pPr marL="1371600" lvl="2" indent="-457200">
              <a:buClr>
                <a:srgbClr val="FF6600"/>
              </a:buClr>
              <a:buFont typeface="Arial"/>
              <a:buChar char="•"/>
            </a:pPr>
            <a:r>
              <a:rPr lang="en-US" sz="2800" dirty="0" smtClean="0"/>
              <a:t>faulty </a:t>
            </a:r>
            <a:r>
              <a:rPr lang="en-US" sz="2800" dirty="0"/>
              <a:t>program </a:t>
            </a:r>
            <a:r>
              <a:rPr lang="en-US" sz="2800" dirty="0" smtClean="0"/>
              <a:t>design</a:t>
            </a:r>
          </a:p>
          <a:p>
            <a:pPr marL="1371600" lvl="2" indent="-457200">
              <a:buClr>
                <a:srgbClr val="FF6600"/>
              </a:buClr>
              <a:buFont typeface="Arial"/>
              <a:buChar char="•"/>
            </a:pPr>
            <a:r>
              <a:rPr lang="en-US" sz="2800" dirty="0"/>
              <a:t>l</a:t>
            </a:r>
            <a:r>
              <a:rPr lang="en-US" sz="2800" dirty="0" smtClean="0"/>
              <a:t>ack financial resources</a:t>
            </a:r>
          </a:p>
          <a:p>
            <a:pPr marL="1371600" lvl="2" indent="-457200">
              <a:buClr>
                <a:srgbClr val="FF6600"/>
              </a:buClr>
              <a:buFont typeface="Arial"/>
              <a:buChar char="•"/>
            </a:pPr>
            <a:r>
              <a:rPr lang="en-US" sz="2800" dirty="0" smtClean="0"/>
              <a:t>fragmentation </a:t>
            </a:r>
            <a:r>
              <a:rPr lang="en-US" sz="2800" dirty="0"/>
              <a:t>of </a:t>
            </a:r>
            <a:r>
              <a:rPr lang="en-US" sz="2800" dirty="0" smtClean="0"/>
              <a:t>responsibilities</a:t>
            </a:r>
          </a:p>
          <a:p>
            <a:pPr marL="1828800" lvl="3" indent="-457200">
              <a:buClr>
                <a:srgbClr val="008000"/>
              </a:buClr>
              <a:buFont typeface="Arial"/>
              <a:buChar char="•"/>
            </a:pPr>
            <a:r>
              <a:rPr lang="en-US" sz="2800" dirty="0" smtClean="0"/>
              <a:t>46 agencies for counterterrorism </a:t>
            </a:r>
            <a:r>
              <a:rPr lang="en-US" sz="2800" b="1" dirty="0" smtClean="0">
                <a:solidFill>
                  <a:srgbClr val="F611A8"/>
                </a:solidFill>
              </a:rPr>
              <a:t>==</a:t>
            </a:r>
            <a:r>
              <a:rPr lang="en-US" sz="2800" dirty="0" smtClean="0"/>
              <a:t> Office of Homeland Security (2001) </a:t>
            </a:r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Congress provides </a:t>
            </a:r>
            <a:r>
              <a:rPr lang="en-US" sz="2800" dirty="0"/>
              <a:t>federal agencies with general </a:t>
            </a:r>
            <a:r>
              <a:rPr lang="en-US" sz="2800" dirty="0" smtClean="0"/>
              <a:t>mandates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Discretion </a:t>
            </a:r>
            <a:r>
              <a:rPr lang="en-US" sz="2800" dirty="0"/>
              <a:t>to set specific guidelines for a given problem or </a:t>
            </a:r>
            <a:r>
              <a:rPr lang="en-US" sz="2800" dirty="0" smtClean="0"/>
              <a:t>situation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6170954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8" y="0"/>
            <a:ext cx="913882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</p:pic>
    </p:spTree>
    <p:extLst>
      <p:ext uri="{BB962C8B-B14F-4D97-AF65-F5344CB8AC3E}">
        <p14:creationId xmlns:p14="http://schemas.microsoft.com/office/powerpoint/2010/main" val="37160746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3505" cy="136350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3505"/>
            <a:ext cx="1369978" cy="136997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73" y="2733483"/>
            <a:ext cx="1363505" cy="136350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73" y="4096988"/>
            <a:ext cx="1363505" cy="136350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73" y="5490125"/>
            <a:ext cx="1367875" cy="136787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2" name="Rectangle 1"/>
          <p:cNvSpPr/>
          <p:nvPr/>
        </p:nvSpPr>
        <p:spPr>
          <a:xfrm>
            <a:off x="1374348" y="660429"/>
            <a:ext cx="7769652" cy="4832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dirty="0">
                <a:solidFill>
                  <a:srgbClr val="FF0000"/>
                </a:solidFill>
              </a:rPr>
              <a:t>Regulation</a:t>
            </a:r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/>
              <a:t>Regulation is the use of governmental authority to control or change practices in the private </a:t>
            </a:r>
            <a:r>
              <a:rPr lang="en-US" sz="2800" dirty="0" smtClean="0"/>
              <a:t>sector</a:t>
            </a:r>
            <a:endParaRPr lang="en-US" sz="2800" dirty="0"/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Supreme </a:t>
            </a:r>
            <a:r>
              <a:rPr lang="en-US" sz="2800" dirty="0"/>
              <a:t>Court first upheld the right of government to regulate businesses in </a:t>
            </a:r>
            <a:r>
              <a:rPr lang="en-US" sz="2800" i="1" dirty="0"/>
              <a:t>Munn v. Illinois </a:t>
            </a:r>
            <a:r>
              <a:rPr lang="en-US" sz="2800" dirty="0"/>
              <a:t>(1877)</a:t>
            </a:r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Reagan / Bush</a:t>
            </a:r>
            <a:r>
              <a:rPr lang="en-US" sz="2800" i="1" baseline="30000" dirty="0" smtClean="0"/>
              <a:t>1</a:t>
            </a:r>
            <a:r>
              <a:rPr lang="en-US" sz="2800" dirty="0" smtClean="0"/>
              <a:t> </a:t>
            </a:r>
            <a:r>
              <a:rPr lang="en-US" sz="2800" dirty="0"/>
              <a:t>federal government </a:t>
            </a:r>
            <a:r>
              <a:rPr lang="en-US" sz="2800" b="1" dirty="0">
                <a:solidFill>
                  <a:srgbClr val="FF0000"/>
                </a:solidFill>
              </a:rPr>
              <a:t>deregulated</a:t>
            </a:r>
            <a:r>
              <a:rPr lang="en-US" sz="2800" dirty="0"/>
              <a:t> or lifted a number of restrictions </a:t>
            </a:r>
            <a:r>
              <a:rPr lang="en-US" sz="2800" dirty="0" smtClean="0"/>
              <a:t>                                    on business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Civil </a:t>
            </a:r>
            <a:r>
              <a:rPr lang="en-US" sz="2800" dirty="0"/>
              <a:t>Aeronautics Board (CAB</a:t>
            </a:r>
            <a:r>
              <a:rPr lang="en-US" sz="2800" dirty="0" smtClean="0"/>
              <a:t>)</a:t>
            </a:r>
            <a:endParaRPr lang="en-US" sz="2800" dirty="0"/>
          </a:p>
        </p:txBody>
      </p:sp>
      <p:sp>
        <p:nvSpPr>
          <p:cNvPr id="10" name="Rectangle 9"/>
          <p:cNvSpPr/>
          <p:nvPr/>
        </p:nvSpPr>
        <p:spPr>
          <a:xfrm>
            <a:off x="1374206" y="14098"/>
            <a:ext cx="77697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b="1" dirty="0"/>
              <a:t>Implementation and Regulation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90186" y="4158623"/>
            <a:ext cx="1994178" cy="2667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5927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1304" cy="137130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6" y="1371304"/>
            <a:ext cx="1364648" cy="136464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56" y="2735952"/>
            <a:ext cx="1367143" cy="136486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56" y="4103502"/>
            <a:ext cx="1367550" cy="136755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67" y="5492861"/>
            <a:ext cx="1365139" cy="1365139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8" name="Rectangle 7"/>
          <p:cNvSpPr/>
          <p:nvPr/>
        </p:nvSpPr>
        <p:spPr>
          <a:xfrm>
            <a:off x="1374206" y="33774"/>
            <a:ext cx="77697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b="1" dirty="0"/>
              <a:t>Implementation and Regulation</a:t>
            </a:r>
          </a:p>
        </p:txBody>
      </p:sp>
      <p:sp>
        <p:nvSpPr>
          <p:cNvPr id="9" name="Rectangle 8"/>
          <p:cNvSpPr/>
          <p:nvPr/>
        </p:nvSpPr>
        <p:spPr>
          <a:xfrm>
            <a:off x="1374205" y="680105"/>
            <a:ext cx="7769793" cy="63248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3366FF"/>
              </a:buClr>
            </a:pPr>
            <a:r>
              <a:rPr lang="en-US" sz="2700" b="1" dirty="0" smtClean="0"/>
              <a:t>Regulation </a:t>
            </a:r>
            <a:r>
              <a:rPr lang="en-US" sz="2700" b="1" i="1" dirty="0" smtClean="0"/>
              <a:t>v. </a:t>
            </a:r>
            <a:r>
              <a:rPr lang="en-US" sz="2700" b="1" dirty="0" smtClean="0"/>
              <a:t>Deregulation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700" dirty="0" smtClean="0"/>
              <a:t>Conservatives </a:t>
            </a:r>
            <a:r>
              <a:rPr lang="en-US" sz="2700" dirty="0"/>
              <a:t>say: regulation has become too burdensome, inhibits business, personal freedom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700" dirty="0"/>
              <a:t>Regulation raises prices!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700" dirty="0"/>
              <a:t>Regulation hurts our competitiveness overseas!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700" dirty="0"/>
              <a:t>Regulation doesn’t always work; gov’t can be dumb!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700" dirty="0"/>
              <a:t>Liberals say: regulation is vital to prevent abuse, corruption, public fraud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700" dirty="0"/>
              <a:t>There is often environmental damage due to deregulation!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700" dirty="0"/>
              <a:t>Remember the savings and loan bailout, mid-1980s? Deregulation caused that!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700" dirty="0"/>
              <a:t>Remember the financial meltdown of 2009? Deregulation! </a:t>
            </a:r>
          </a:p>
        </p:txBody>
      </p:sp>
    </p:spTree>
    <p:extLst>
      <p:ext uri="{BB962C8B-B14F-4D97-AF65-F5344CB8AC3E}">
        <p14:creationId xmlns:p14="http://schemas.microsoft.com/office/powerpoint/2010/main" val="34568622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5702" cy="136570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5702"/>
            <a:ext cx="1366823" cy="136682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1" y="2732525"/>
            <a:ext cx="1365702" cy="136570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48" y="4098227"/>
            <a:ext cx="1364575" cy="136457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2248" y="5486472"/>
            <a:ext cx="1366485" cy="137152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368733" y="-16739"/>
            <a:ext cx="777829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b="1" dirty="0"/>
              <a:t>The President and The Bureaucracy</a:t>
            </a:r>
          </a:p>
          <a:p>
            <a:r>
              <a:rPr lang="en-US" dirty="0"/>
              <a:t> </a:t>
            </a:r>
          </a:p>
        </p:txBody>
      </p:sp>
      <p:sp>
        <p:nvSpPr>
          <p:cNvPr id="8" name="Rectangle 7"/>
          <p:cNvSpPr/>
          <p:nvPr/>
        </p:nvSpPr>
        <p:spPr>
          <a:xfrm>
            <a:off x="1368732" y="706688"/>
            <a:ext cx="7775267" cy="4832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dirty="0">
                <a:solidFill>
                  <a:srgbClr val="FF0000"/>
                </a:solidFill>
              </a:rPr>
              <a:t>Appointments</a:t>
            </a:r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/>
              <a:t>Presidents have </a:t>
            </a:r>
            <a:r>
              <a:rPr lang="en-US" sz="2800" dirty="0" smtClean="0"/>
              <a:t>power </a:t>
            </a:r>
            <a:r>
              <a:rPr lang="en-US" sz="2800" dirty="0"/>
              <a:t>to appoint senior agency heads and </a:t>
            </a:r>
            <a:r>
              <a:rPr lang="en-US" sz="2800" dirty="0" smtClean="0"/>
              <a:t>subheads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Enables president </a:t>
            </a:r>
            <a:r>
              <a:rPr lang="en-US" sz="2800" dirty="0"/>
              <a:t>to exercise influence over an </a:t>
            </a:r>
            <a:r>
              <a:rPr lang="en-US" sz="2800" dirty="0" smtClean="0"/>
              <a:t>agency</a:t>
            </a:r>
            <a:endParaRPr lang="en-US" sz="2800" dirty="0"/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President’s </a:t>
            </a:r>
            <a:r>
              <a:rPr lang="en-US" sz="2800" dirty="0"/>
              <a:t>power </a:t>
            </a:r>
            <a:r>
              <a:rPr lang="en-US" sz="2800" dirty="0" smtClean="0"/>
              <a:t>limited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Senate </a:t>
            </a:r>
            <a:r>
              <a:rPr lang="en-US" sz="2800" dirty="0"/>
              <a:t>has </a:t>
            </a:r>
            <a:r>
              <a:rPr lang="en-US" sz="2800" dirty="0" smtClean="0"/>
              <a:t>power </a:t>
            </a:r>
            <a:r>
              <a:rPr lang="en-US" sz="2800" dirty="0"/>
              <a:t>to approve </a:t>
            </a:r>
            <a:r>
              <a:rPr lang="en-US" sz="2800" dirty="0" smtClean="0"/>
              <a:t>president’s appointments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Agency </a:t>
            </a:r>
            <a:r>
              <a:rPr lang="en-US" sz="2800" dirty="0"/>
              <a:t>heads often develop a strong loyalty to their </a:t>
            </a:r>
            <a:r>
              <a:rPr lang="en-US" sz="2800" dirty="0" smtClean="0"/>
              <a:t>departments / do </a:t>
            </a:r>
            <a:r>
              <a:rPr lang="en-US" sz="2800" dirty="0"/>
              <a:t>not aggressively purse a president’s policy </a:t>
            </a:r>
            <a:r>
              <a:rPr lang="en-US" sz="2800" dirty="0" smtClean="0"/>
              <a:t>agenda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8096161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1304" cy="137130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6" y="1371304"/>
            <a:ext cx="1364648" cy="136464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56" y="2735952"/>
            <a:ext cx="1367143" cy="136486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56" y="4103502"/>
            <a:ext cx="1367550" cy="136755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67" y="5492861"/>
            <a:ext cx="1365139" cy="1365139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1368733" y="-16739"/>
            <a:ext cx="777829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b="1" dirty="0"/>
              <a:t>The President and The Bureaucracy</a:t>
            </a:r>
          </a:p>
          <a:p>
            <a:r>
              <a:rPr lang="en-US" dirty="0"/>
              <a:t> </a:t>
            </a:r>
          </a:p>
        </p:txBody>
      </p:sp>
      <p:sp>
        <p:nvSpPr>
          <p:cNvPr id="8" name="Rectangle 7"/>
          <p:cNvSpPr/>
          <p:nvPr/>
        </p:nvSpPr>
        <p:spPr>
          <a:xfrm>
            <a:off x="1374206" y="572268"/>
            <a:ext cx="7769794" cy="5262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dirty="0">
                <a:solidFill>
                  <a:srgbClr val="FF0000"/>
                </a:solidFill>
              </a:rPr>
              <a:t>Executive Orders</a:t>
            </a:r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Directive</a:t>
            </a:r>
            <a:r>
              <a:rPr lang="en-US" sz="2800" dirty="0"/>
              <a:t>, order, or regulation issued by </a:t>
            </a:r>
            <a:r>
              <a:rPr lang="en-US" sz="2800" dirty="0" smtClean="0"/>
              <a:t> president</a:t>
            </a:r>
            <a:endParaRPr lang="en-US" sz="2800" dirty="0"/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Based </a:t>
            </a:r>
            <a:r>
              <a:rPr lang="en-US" sz="2800" dirty="0"/>
              <a:t>on constitutional or statutory authority and have </a:t>
            </a:r>
            <a:r>
              <a:rPr lang="en-US" sz="2800" dirty="0" smtClean="0"/>
              <a:t>force </a:t>
            </a:r>
            <a:r>
              <a:rPr lang="en-US" sz="2800" dirty="0"/>
              <a:t>of </a:t>
            </a:r>
            <a:r>
              <a:rPr lang="en-US" sz="2800" dirty="0" smtClean="0"/>
              <a:t>law</a:t>
            </a:r>
          </a:p>
          <a:p>
            <a:pPr marL="1371600" lvl="2" indent="-457200">
              <a:buClr>
                <a:srgbClr val="FF6600"/>
              </a:buClr>
              <a:buFont typeface="Arial"/>
              <a:buChar char="•"/>
            </a:pPr>
            <a:r>
              <a:rPr lang="en-US" sz="2800" dirty="0" smtClean="0"/>
              <a:t>9066 -- Interment</a:t>
            </a:r>
            <a:endParaRPr lang="en-US" sz="2800" dirty="0"/>
          </a:p>
          <a:p>
            <a:r>
              <a:rPr lang="en-US" sz="2800" dirty="0"/>
              <a:t> </a:t>
            </a:r>
          </a:p>
          <a:p>
            <a:pPr lvl="0"/>
            <a:r>
              <a:rPr lang="en-US" sz="2800" b="1" dirty="0">
                <a:solidFill>
                  <a:srgbClr val="FF0000"/>
                </a:solidFill>
              </a:rPr>
              <a:t>Economic Powers</a:t>
            </a:r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President </a:t>
            </a:r>
            <a:r>
              <a:rPr lang="en-US" sz="2800" dirty="0"/>
              <a:t>may use </a:t>
            </a:r>
            <a:r>
              <a:rPr lang="en-US" sz="2800" dirty="0" smtClean="0"/>
              <a:t>Office </a:t>
            </a:r>
            <a:r>
              <a:rPr lang="en-US" sz="2800" dirty="0"/>
              <a:t>of Management and Budget to cut or add to an agency’s </a:t>
            </a:r>
            <a:r>
              <a:rPr lang="en-US" sz="2800" dirty="0" smtClean="0"/>
              <a:t>budget</a:t>
            </a:r>
            <a:endParaRPr lang="en-US" sz="2800" dirty="0"/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b="1" dirty="0" smtClean="0"/>
              <a:t>REMEMBER</a:t>
            </a:r>
            <a:r>
              <a:rPr lang="en-US" sz="2800" dirty="0" smtClean="0"/>
              <a:t> -- Congress </a:t>
            </a:r>
            <a:r>
              <a:rPr lang="en-US" sz="2800" dirty="0"/>
              <a:t>has the sole power to appropriate funds to an </a:t>
            </a:r>
            <a:r>
              <a:rPr lang="en-US" sz="2800" dirty="0" smtClean="0"/>
              <a:t>agency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9590846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3505" cy="136350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3505"/>
            <a:ext cx="1369978" cy="136997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73" y="2733483"/>
            <a:ext cx="1363505" cy="136350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73" y="4096988"/>
            <a:ext cx="1363505" cy="136350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73" y="5490125"/>
            <a:ext cx="1367875" cy="136787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2" name="Rectangle 1"/>
          <p:cNvSpPr/>
          <p:nvPr/>
        </p:nvSpPr>
        <p:spPr>
          <a:xfrm>
            <a:off x="1369978" y="0"/>
            <a:ext cx="77740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b="1" dirty="0"/>
              <a:t>Congress and the Bureaucracy</a:t>
            </a:r>
          </a:p>
        </p:txBody>
      </p:sp>
      <p:sp>
        <p:nvSpPr>
          <p:cNvPr id="3" name="Rectangle 2"/>
          <p:cNvSpPr/>
          <p:nvPr/>
        </p:nvSpPr>
        <p:spPr>
          <a:xfrm>
            <a:off x="1374348" y="642514"/>
            <a:ext cx="776965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dirty="0">
                <a:solidFill>
                  <a:srgbClr val="FF0000"/>
                </a:solidFill>
              </a:rPr>
              <a:t>Divided Authority</a:t>
            </a:r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Divided </a:t>
            </a:r>
            <a:r>
              <a:rPr lang="en-US" sz="2800" dirty="0"/>
              <a:t>supervision </a:t>
            </a:r>
            <a:r>
              <a:rPr lang="en-US" sz="2800" dirty="0" smtClean="0"/>
              <a:t>in </a:t>
            </a:r>
            <a:r>
              <a:rPr lang="en-US" sz="2800" dirty="0"/>
              <a:t>which both </a:t>
            </a:r>
            <a:r>
              <a:rPr lang="en-US" sz="2800" dirty="0" smtClean="0"/>
              <a:t>president / </a:t>
            </a:r>
            <a:r>
              <a:rPr lang="en-US" sz="2800" dirty="0"/>
              <a:t>Congress exercise authority over the federal </a:t>
            </a:r>
            <a:r>
              <a:rPr lang="en-US" sz="2800" dirty="0" smtClean="0"/>
              <a:t>bureaucracy</a:t>
            </a:r>
            <a:endParaRPr lang="en-US" sz="2800" dirty="0"/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Creates </a:t>
            </a:r>
            <a:r>
              <a:rPr lang="en-US" sz="2800" dirty="0"/>
              <a:t>checks and balances while at the same time often encouraging agencies to play one branch of government against the </a:t>
            </a:r>
            <a:r>
              <a:rPr lang="en-US" sz="2800" dirty="0" smtClean="0"/>
              <a:t>other</a:t>
            </a:r>
          </a:p>
          <a:p>
            <a:pPr marL="1371600" lvl="2" indent="-457200">
              <a:buClr>
                <a:srgbClr val="FF6600"/>
              </a:buClr>
              <a:buFont typeface="Arial"/>
              <a:buChar char="•"/>
            </a:pPr>
            <a:r>
              <a:rPr lang="en-US" sz="2800" dirty="0" smtClean="0"/>
              <a:t>Defense appropriations</a:t>
            </a:r>
          </a:p>
          <a:p>
            <a:pPr marL="914400" lvl="1" indent="-457200">
              <a:buFont typeface="Arial"/>
              <a:buChar char="•"/>
            </a:pPr>
            <a:endParaRPr lang="en-US" sz="28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8"/>
          <a:srcRect t="30678" b="25604"/>
          <a:stretch/>
        </p:blipFill>
        <p:spPr>
          <a:xfrm>
            <a:off x="1660045" y="4200306"/>
            <a:ext cx="7310200" cy="2570189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3042317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5702" cy="136570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5702"/>
            <a:ext cx="1366823" cy="136682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1" y="2732525"/>
            <a:ext cx="1365702" cy="136570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48" y="4098227"/>
            <a:ext cx="1364575" cy="136457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2248" y="5486472"/>
            <a:ext cx="1366485" cy="137152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8" name="Rectangle 7"/>
          <p:cNvSpPr/>
          <p:nvPr/>
        </p:nvSpPr>
        <p:spPr>
          <a:xfrm>
            <a:off x="1369978" y="0"/>
            <a:ext cx="77740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b="1" dirty="0"/>
              <a:t>Congress and the Bureaucracy</a:t>
            </a:r>
          </a:p>
        </p:txBody>
      </p:sp>
      <p:sp>
        <p:nvSpPr>
          <p:cNvPr id="4" name="Rectangle 3"/>
          <p:cNvSpPr/>
          <p:nvPr/>
        </p:nvSpPr>
        <p:spPr>
          <a:xfrm>
            <a:off x="1369978" y="646331"/>
            <a:ext cx="7774022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000" b="1" dirty="0">
                <a:solidFill>
                  <a:srgbClr val="FF0000"/>
                </a:solidFill>
              </a:rPr>
              <a:t>Oversight</a:t>
            </a:r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3000" dirty="0"/>
              <a:t>Congress </a:t>
            </a:r>
            <a:r>
              <a:rPr lang="en-US" sz="3000" dirty="0" smtClean="0"/>
              <a:t>responsibility </a:t>
            </a:r>
            <a:r>
              <a:rPr lang="en-US" sz="3000" dirty="0"/>
              <a:t>to exercise legislative oversight over the federal </a:t>
            </a:r>
            <a:r>
              <a:rPr lang="en-US" sz="3000" dirty="0" smtClean="0"/>
              <a:t>bureaucracy</a:t>
            </a:r>
            <a:endParaRPr lang="en-US" sz="3000" dirty="0"/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3000" dirty="0" smtClean="0"/>
              <a:t>Oversight methods:</a:t>
            </a:r>
            <a:endParaRPr lang="en-US" sz="3000" dirty="0"/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3000" dirty="0" smtClean="0"/>
              <a:t>Budgetary </a:t>
            </a:r>
            <a:r>
              <a:rPr lang="en-US" sz="3000" dirty="0"/>
              <a:t>control </a:t>
            </a:r>
            <a:endParaRPr lang="en-US" sz="3000" dirty="0" smtClean="0"/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3000" dirty="0" smtClean="0"/>
              <a:t>Holding </a:t>
            </a:r>
            <a:r>
              <a:rPr lang="en-US" sz="3000" dirty="0"/>
              <a:t>hearings and conducting </a:t>
            </a:r>
            <a:r>
              <a:rPr lang="en-US" sz="3000" dirty="0" smtClean="0"/>
              <a:t>investigations</a:t>
            </a:r>
            <a:endParaRPr lang="en-US" sz="3000" dirty="0"/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3000" dirty="0"/>
              <a:t>Reorganizing an </a:t>
            </a:r>
            <a:r>
              <a:rPr lang="en-US" sz="3000" dirty="0" smtClean="0"/>
              <a:t>agency</a:t>
            </a:r>
            <a:endParaRPr lang="en-US" sz="3000" dirty="0"/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3000" dirty="0"/>
              <a:t>Setting new guidelines for an </a:t>
            </a:r>
            <a:r>
              <a:rPr lang="en-US" sz="3000" dirty="0" smtClean="0"/>
              <a:t>agency</a:t>
            </a:r>
            <a:endParaRPr lang="en-US" sz="3000" dirty="0"/>
          </a:p>
          <a:p>
            <a:r>
              <a:rPr lang="en-US" sz="2800" dirty="0"/>
              <a:t> 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8"/>
          <a:srcRect l="29309" t="63940" r="33069" b="19999"/>
          <a:stretch/>
        </p:blipFill>
        <p:spPr>
          <a:xfrm>
            <a:off x="4685126" y="3510256"/>
            <a:ext cx="2370065" cy="40002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63113" y="2050148"/>
            <a:ext cx="1259838" cy="1000073"/>
          </a:xfrm>
          <a:prstGeom prst="rect">
            <a:avLst/>
          </a:prstGeom>
          <a:ln w="3175" cmpd="sng">
            <a:solidFill>
              <a:srgbClr val="008000"/>
            </a:solidFill>
          </a:ln>
        </p:spPr>
      </p:pic>
    </p:spTree>
    <p:extLst>
      <p:ext uri="{BB962C8B-B14F-4D97-AF65-F5344CB8AC3E}">
        <p14:creationId xmlns:p14="http://schemas.microsoft.com/office/powerpoint/2010/main" val="34791043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5702" cy="136570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5702"/>
            <a:ext cx="1366823" cy="136682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1" y="2732525"/>
            <a:ext cx="1365702" cy="136570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48" y="4098227"/>
            <a:ext cx="1364575" cy="136457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2248" y="5486472"/>
            <a:ext cx="1366485" cy="137152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8" name="Rectangle 7"/>
          <p:cNvSpPr/>
          <p:nvPr/>
        </p:nvSpPr>
        <p:spPr>
          <a:xfrm>
            <a:off x="1374348" y="29697"/>
            <a:ext cx="77696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The Federal Bureaucracy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371304" y="676028"/>
            <a:ext cx="7772696" cy="3816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rgbClr val="FF0000"/>
                </a:solidFill>
              </a:rPr>
              <a:t>Max </a:t>
            </a:r>
            <a:r>
              <a:rPr lang="en-US" sz="2800" b="1" dirty="0" smtClean="0">
                <a:solidFill>
                  <a:srgbClr val="FF0000"/>
                </a:solidFill>
              </a:rPr>
              <a:t>Weber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  <a:defRPr/>
            </a:pPr>
            <a:r>
              <a:rPr lang="en-US" sz="2800" dirty="0" smtClean="0"/>
              <a:t>Famous </a:t>
            </a:r>
            <a:r>
              <a:rPr lang="en-US" sz="2800" dirty="0"/>
              <a:t>early 20</a:t>
            </a:r>
            <a:r>
              <a:rPr lang="en-US" sz="2800" baseline="30000" dirty="0"/>
              <a:t>th</a:t>
            </a:r>
            <a:r>
              <a:rPr lang="en-US" sz="2800" dirty="0"/>
              <a:t> </a:t>
            </a:r>
            <a:r>
              <a:rPr lang="en-US" sz="2800" dirty="0" smtClean="0"/>
              <a:t>                                                       century German                                                 economist</a:t>
            </a:r>
            <a:endParaRPr lang="en-US" sz="2800" dirty="0"/>
          </a:p>
          <a:p>
            <a:pPr marL="457200" indent="-457200">
              <a:buClr>
                <a:srgbClr val="3366FF"/>
              </a:buClr>
              <a:buFont typeface="Arial"/>
              <a:buChar char="•"/>
              <a:defRPr/>
            </a:pPr>
            <a:r>
              <a:rPr lang="en-US" sz="2800" dirty="0"/>
              <a:t>Bureaucracy – well </a:t>
            </a:r>
            <a:r>
              <a:rPr lang="en-US" sz="2800" dirty="0" smtClean="0"/>
              <a:t>                                            organized</a:t>
            </a:r>
            <a:r>
              <a:rPr lang="en-US" sz="2800" dirty="0"/>
              <a:t>, </a:t>
            </a:r>
            <a:r>
              <a:rPr lang="en-US" sz="2800" dirty="0" smtClean="0"/>
              <a:t>complex                                                          machine </a:t>
            </a:r>
            <a:r>
              <a:rPr lang="en-US" sz="2800" dirty="0"/>
              <a:t>that is a </a:t>
            </a:r>
            <a:r>
              <a:rPr lang="ja-JP" altLang="en-US" sz="2800" dirty="0" smtClean="0">
                <a:latin typeface="Arial"/>
              </a:rPr>
              <a:t>“</a:t>
            </a:r>
            <a:r>
              <a:rPr lang="en-US" sz="2800" dirty="0"/>
              <a:t>rational</a:t>
            </a:r>
            <a:r>
              <a:rPr lang="ja-JP" altLang="en-US" sz="2800" dirty="0">
                <a:latin typeface="Arial"/>
              </a:rPr>
              <a:t>”</a:t>
            </a:r>
            <a:r>
              <a:rPr lang="en-US" sz="2800" dirty="0"/>
              <a:t> </a:t>
            </a:r>
            <a:r>
              <a:rPr lang="en-US" sz="2800" dirty="0" smtClean="0"/>
              <a:t>                                    way </a:t>
            </a:r>
            <a:r>
              <a:rPr lang="en-US" sz="2800" dirty="0"/>
              <a:t>for society to </a:t>
            </a:r>
            <a:r>
              <a:rPr lang="en-US" sz="2800" dirty="0" smtClean="0"/>
              <a:t>organize </a:t>
            </a:r>
            <a:r>
              <a:rPr lang="en-US" sz="2800" dirty="0"/>
              <a:t>its business</a:t>
            </a:r>
          </a:p>
          <a:p>
            <a:endParaRPr lang="en-US" dirty="0"/>
          </a:p>
        </p:txBody>
      </p:sp>
      <p:pic>
        <p:nvPicPr>
          <p:cNvPr id="12" name="Picture 11" descr="http://4.bp.blogspot.com/_-x6yzYB3P2w/TKWCvGlwUoI/AAAAAAAAAHw/apx1xBP1gco/s320/max+weber2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5497" y="676027"/>
            <a:ext cx="2368415" cy="2992689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37676" y="1150790"/>
            <a:ext cx="1270000" cy="199390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675183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1304" cy="137130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6" y="1371304"/>
            <a:ext cx="1364648" cy="136464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56" y="2735952"/>
            <a:ext cx="1367143" cy="136486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56" y="4103502"/>
            <a:ext cx="1367550" cy="136755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67" y="5492861"/>
            <a:ext cx="1365139" cy="1365139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1371304" y="14098"/>
            <a:ext cx="77726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b="1" dirty="0"/>
              <a:t>Interest Groups and The Bureaucracy</a:t>
            </a:r>
          </a:p>
        </p:txBody>
      </p:sp>
      <p:sp>
        <p:nvSpPr>
          <p:cNvPr id="8" name="Rectangle 7"/>
          <p:cNvSpPr/>
          <p:nvPr/>
        </p:nvSpPr>
        <p:spPr>
          <a:xfrm>
            <a:off x="1371303" y="660429"/>
            <a:ext cx="777269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dirty="0">
                <a:solidFill>
                  <a:srgbClr val="FF0000"/>
                </a:solidFill>
              </a:rPr>
              <a:t>Iron Triangles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Alliance </a:t>
            </a:r>
            <a:r>
              <a:rPr lang="en-US" sz="2800" dirty="0"/>
              <a:t>among an administrative agency, an interest group, and a congressional </a:t>
            </a:r>
            <a:r>
              <a:rPr lang="en-US" sz="2800" dirty="0" smtClean="0"/>
              <a:t>committee </a:t>
            </a:r>
            <a:r>
              <a:rPr lang="en-US" sz="2800" dirty="0"/>
              <a:t>to make or preserve policies that benefit their respective interests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Each </a:t>
            </a:r>
            <a:r>
              <a:rPr lang="en-US" sz="2800" dirty="0"/>
              <a:t>member </a:t>
            </a:r>
            <a:r>
              <a:rPr lang="en-US" sz="2800" dirty="0" smtClean="0"/>
              <a:t>provides </a:t>
            </a:r>
            <a:r>
              <a:rPr lang="en-US" sz="2800" dirty="0"/>
              <a:t>key services, information, or policy for the </a:t>
            </a:r>
            <a:r>
              <a:rPr lang="en-US" sz="2800" dirty="0" smtClean="0"/>
              <a:t>others</a:t>
            </a:r>
            <a:endParaRPr lang="en-US" sz="2800" dirty="0"/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So </a:t>
            </a:r>
            <a:r>
              <a:rPr lang="en-US" sz="2800" dirty="0"/>
              <a:t>pervasive and powerful </a:t>
            </a:r>
            <a:r>
              <a:rPr lang="en-US" sz="2800" dirty="0" smtClean="0"/>
              <a:t>often </a:t>
            </a:r>
            <a:r>
              <a:rPr lang="en-US" sz="2800" dirty="0"/>
              <a:t>called </a:t>
            </a:r>
            <a:r>
              <a:rPr lang="en-US" sz="2800" dirty="0" smtClean="0"/>
              <a:t>subgovernments</a:t>
            </a:r>
            <a:endParaRPr lang="en-US" sz="2800" dirty="0"/>
          </a:p>
        </p:txBody>
      </p:sp>
      <p:sp>
        <p:nvSpPr>
          <p:cNvPr id="9" name="Line 6"/>
          <p:cNvSpPr>
            <a:spLocks noChangeShapeType="1"/>
          </p:cNvSpPr>
          <p:nvPr/>
        </p:nvSpPr>
        <p:spPr bwMode="auto">
          <a:xfrm flipH="1" flipV="1">
            <a:off x="5883584" y="4632312"/>
            <a:ext cx="12954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 kern="1200" dirty="0">
              <a:cs typeface="+mn-cs"/>
            </a:endParaRPr>
          </a:p>
        </p:txBody>
      </p:sp>
      <p:sp>
        <p:nvSpPr>
          <p:cNvPr id="10" name="Line 4"/>
          <p:cNvSpPr>
            <a:spLocks noChangeShapeType="1"/>
          </p:cNvSpPr>
          <p:nvPr/>
        </p:nvSpPr>
        <p:spPr bwMode="auto">
          <a:xfrm flipH="1">
            <a:off x="4359584" y="4604572"/>
            <a:ext cx="15240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 kern="1200" dirty="0">
              <a:cs typeface="+mn-cs"/>
            </a:endParaRPr>
          </a:p>
        </p:txBody>
      </p:sp>
      <p:sp>
        <p:nvSpPr>
          <p:cNvPr id="11" name="Line 5"/>
          <p:cNvSpPr>
            <a:spLocks noChangeShapeType="1"/>
          </p:cNvSpPr>
          <p:nvPr/>
        </p:nvSpPr>
        <p:spPr bwMode="auto">
          <a:xfrm>
            <a:off x="4359584" y="6433372"/>
            <a:ext cx="2819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 kern="1200" dirty="0">
              <a:cs typeface="+mn-cs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6949200" y="6453004"/>
            <a:ext cx="20574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000" b="1" kern="1200" dirty="0">
                <a:solidFill>
                  <a:srgbClr val="FF00FF"/>
                </a:solidFill>
                <a:cs typeface="+mn-cs"/>
              </a:rPr>
              <a:t>BUREAUCRACY</a:t>
            </a: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5730000" y="4604572"/>
            <a:ext cx="24384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000" b="1" kern="1200" dirty="0">
                <a:solidFill>
                  <a:srgbClr val="996633"/>
                </a:solidFill>
                <a:cs typeface="+mn-cs"/>
              </a:rPr>
              <a:t>CONGRESS</a:t>
            </a: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2799288" y="5945173"/>
            <a:ext cx="17526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000" b="1" kern="1200" dirty="0">
                <a:solidFill>
                  <a:srgbClr val="008000"/>
                </a:solidFill>
                <a:cs typeface="+mn-cs"/>
              </a:rPr>
              <a:t>INTEREST GROUPS</a:t>
            </a:r>
          </a:p>
        </p:txBody>
      </p:sp>
      <p:sp>
        <p:nvSpPr>
          <p:cNvPr id="15" name="Smiley Face 14"/>
          <p:cNvSpPr/>
          <p:nvPr/>
        </p:nvSpPr>
        <p:spPr>
          <a:xfrm>
            <a:off x="5762866" y="4489851"/>
            <a:ext cx="241436" cy="229441"/>
          </a:xfrm>
          <a:prstGeom prst="smileyFac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6" name="Smiley Face 15"/>
          <p:cNvSpPr/>
          <p:nvPr/>
        </p:nvSpPr>
        <p:spPr>
          <a:xfrm>
            <a:off x="4300321" y="6288445"/>
            <a:ext cx="241436" cy="229441"/>
          </a:xfrm>
          <a:prstGeom prst="smileyFac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7" name="Smiley Face 16"/>
          <p:cNvSpPr/>
          <p:nvPr/>
        </p:nvSpPr>
        <p:spPr>
          <a:xfrm>
            <a:off x="7058266" y="6318651"/>
            <a:ext cx="241436" cy="229441"/>
          </a:xfrm>
          <a:prstGeom prst="smileyFac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3847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0" y="0"/>
            <a:ext cx="9144017" cy="6858000"/>
            <a:chOff x="288" y="960"/>
            <a:chExt cx="5235" cy="3099"/>
          </a:xfrm>
        </p:grpSpPr>
        <p:sp>
          <p:nvSpPr>
            <p:cNvPr id="3" name="Rectangle 2"/>
            <p:cNvSpPr>
              <a:spLocks noChangeArrowheads="1"/>
            </p:cNvSpPr>
            <p:nvPr/>
          </p:nvSpPr>
          <p:spPr bwMode="auto">
            <a:xfrm>
              <a:off x="288" y="960"/>
              <a:ext cx="5184" cy="30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00" kern="1200" dirty="0">
                <a:cs typeface="+mn-cs"/>
              </a:endParaRPr>
            </a:p>
          </p:txBody>
        </p:sp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" y="1050"/>
              <a:ext cx="5183" cy="30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458136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3505" cy="136350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3505"/>
            <a:ext cx="1369978" cy="136997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73" y="2733483"/>
            <a:ext cx="1363505" cy="136350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73" y="4096988"/>
            <a:ext cx="1363505" cy="136350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73" y="5490125"/>
            <a:ext cx="1367875" cy="136787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10" name="Rectangle 9"/>
          <p:cNvSpPr/>
          <p:nvPr/>
        </p:nvSpPr>
        <p:spPr>
          <a:xfrm>
            <a:off x="1371304" y="14098"/>
            <a:ext cx="77726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b="1" dirty="0"/>
              <a:t>Interest Groups and The Bureaucracy</a:t>
            </a:r>
          </a:p>
        </p:txBody>
      </p:sp>
      <p:sp>
        <p:nvSpPr>
          <p:cNvPr id="2" name="Rectangle 1"/>
          <p:cNvSpPr/>
          <p:nvPr/>
        </p:nvSpPr>
        <p:spPr>
          <a:xfrm>
            <a:off x="1374348" y="660429"/>
            <a:ext cx="776965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dirty="0">
                <a:solidFill>
                  <a:srgbClr val="FF0000"/>
                </a:solidFill>
              </a:rPr>
              <a:t>Issue </a:t>
            </a:r>
            <a:r>
              <a:rPr lang="en-US" sz="2800" b="1" dirty="0" smtClean="0">
                <a:solidFill>
                  <a:srgbClr val="FF0000"/>
                </a:solidFill>
              </a:rPr>
              <a:t>Networks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Coalition of </a:t>
            </a:r>
            <a:r>
              <a:rPr lang="en-US" sz="2800" dirty="0"/>
              <a:t>interest groups and people who join together to advocate for a specific problem and for changing a government policy that pertains to that </a:t>
            </a:r>
            <a:r>
              <a:rPr lang="en-US" sz="2800" dirty="0" smtClean="0"/>
              <a:t>problem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Alliances </a:t>
            </a:r>
            <a:r>
              <a:rPr lang="en-US" sz="2800" dirty="0"/>
              <a:t>created through an issue network make it possible for people to join together on their issue to create change in government policies that pertain to that </a:t>
            </a:r>
            <a:r>
              <a:rPr lang="en-US" sz="2800" dirty="0" smtClean="0"/>
              <a:t>issue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417653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5702" cy="136570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5702"/>
            <a:ext cx="1366823" cy="136682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1" y="2732525"/>
            <a:ext cx="1365702" cy="136570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48" y="4098227"/>
            <a:ext cx="1364575" cy="136457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2248" y="5486472"/>
            <a:ext cx="1366485" cy="137152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8" name="Rectangle 7"/>
          <p:cNvSpPr/>
          <p:nvPr/>
        </p:nvSpPr>
        <p:spPr>
          <a:xfrm>
            <a:off x="1371304" y="14098"/>
            <a:ext cx="77726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b="1" dirty="0"/>
              <a:t>Interest Groups and The Bureaucracy</a:t>
            </a:r>
          </a:p>
        </p:txBody>
      </p:sp>
      <p:sp>
        <p:nvSpPr>
          <p:cNvPr id="4" name="Rectangle 3"/>
          <p:cNvSpPr/>
          <p:nvPr/>
        </p:nvSpPr>
        <p:spPr>
          <a:xfrm>
            <a:off x="1371303" y="651143"/>
            <a:ext cx="7772695" cy="3539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dirty="0">
                <a:solidFill>
                  <a:srgbClr val="FF0000"/>
                </a:solidFill>
              </a:rPr>
              <a:t>Issue Networks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Members </a:t>
            </a:r>
            <a:r>
              <a:rPr lang="en-US" sz="2800" dirty="0"/>
              <a:t>of issue networks usually are political executives, government officials, public servants, scholarly analysts, reporters, members of foundations and White House staff </a:t>
            </a:r>
            <a:r>
              <a:rPr lang="en-US" sz="2800" dirty="0" smtClean="0"/>
              <a:t>members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Need for different </a:t>
            </a:r>
            <a:r>
              <a:rPr lang="en-US" sz="2800" dirty="0"/>
              <a:t>professions is essential for an issue network to function, because many types of expertise are needed to change existing </a:t>
            </a:r>
            <a:r>
              <a:rPr lang="en-US" sz="2800" dirty="0" smtClean="0"/>
              <a:t>policy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5206756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1304" cy="137130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6" y="1371304"/>
            <a:ext cx="1364648" cy="136464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56" y="2735952"/>
            <a:ext cx="1367143" cy="136486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56" y="4103502"/>
            <a:ext cx="1367550" cy="136755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67" y="5492861"/>
            <a:ext cx="1365139" cy="1365139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1374348" y="29697"/>
            <a:ext cx="77696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The Federal Bureaucracy</a:t>
            </a:r>
          </a:p>
        </p:txBody>
      </p:sp>
      <p:sp>
        <p:nvSpPr>
          <p:cNvPr id="10" name="Rectangle 9"/>
          <p:cNvSpPr/>
          <p:nvPr/>
        </p:nvSpPr>
        <p:spPr>
          <a:xfrm>
            <a:off x="1374348" y="676028"/>
            <a:ext cx="7769652" cy="6124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b="1" dirty="0" smtClean="0">
                <a:solidFill>
                  <a:srgbClr val="FF0000"/>
                </a:solidFill>
              </a:rPr>
              <a:t>Max Weber Bureaucracy Characteristics </a:t>
            </a:r>
            <a:endParaRPr lang="en-US" sz="2800" b="1" dirty="0">
              <a:solidFill>
                <a:srgbClr val="FF0000"/>
              </a:solidFill>
            </a:endParaRPr>
          </a:p>
          <a:p>
            <a:pPr marL="342900" indent="-342900">
              <a:buClr>
                <a:srgbClr val="3366FF"/>
              </a:buClr>
              <a:buFont typeface="Arial"/>
              <a:buChar char="•"/>
              <a:defRPr/>
            </a:pPr>
            <a:r>
              <a:rPr lang="en-US" sz="2400" u="sng" dirty="0"/>
              <a:t>Hierarchical authority structure</a:t>
            </a:r>
            <a:r>
              <a:rPr lang="en-US" sz="2400" dirty="0"/>
              <a:t> – chain of command</a:t>
            </a:r>
          </a:p>
          <a:p>
            <a:pPr marL="342900" indent="-342900">
              <a:buClr>
                <a:srgbClr val="3366FF"/>
              </a:buClr>
              <a:buFont typeface="Arial"/>
              <a:buChar char="•"/>
              <a:defRPr/>
            </a:pPr>
            <a:r>
              <a:rPr lang="en-US" sz="2400" u="sng" dirty="0"/>
              <a:t>Task specialization</a:t>
            </a:r>
            <a:r>
              <a:rPr lang="en-US" sz="2400" dirty="0"/>
              <a:t> – </a:t>
            </a:r>
            <a:r>
              <a:rPr lang="en-US" sz="2400" dirty="0" smtClean="0"/>
              <a:t>                                                           individuals </a:t>
            </a:r>
            <a:r>
              <a:rPr lang="en-US" sz="2400" dirty="0"/>
              <a:t>have unique </a:t>
            </a:r>
            <a:r>
              <a:rPr lang="en-US" sz="2400" dirty="0" smtClean="0"/>
              <a:t>                                                                      jobs</a:t>
            </a:r>
            <a:r>
              <a:rPr lang="en-US" sz="2400" dirty="0"/>
              <a:t>, division of labor</a:t>
            </a:r>
          </a:p>
          <a:p>
            <a:pPr marL="342900" indent="-342900">
              <a:buClr>
                <a:srgbClr val="3366FF"/>
              </a:buClr>
              <a:buFont typeface="Arial"/>
              <a:buChar char="•"/>
              <a:defRPr/>
            </a:pPr>
            <a:r>
              <a:rPr lang="en-US" sz="2400" u="sng" dirty="0"/>
              <a:t>Extensive rules</a:t>
            </a:r>
            <a:r>
              <a:rPr lang="en-US" sz="2400" dirty="0"/>
              <a:t> – clear </a:t>
            </a:r>
            <a:r>
              <a:rPr lang="en-US" sz="2400" dirty="0" smtClean="0"/>
              <a:t>                                                               policies </a:t>
            </a:r>
            <a:r>
              <a:rPr lang="en-US" sz="2400" dirty="0"/>
              <a:t>for the </a:t>
            </a:r>
            <a:r>
              <a:rPr lang="en-US" sz="2400" dirty="0" smtClean="0"/>
              <a:t>                                                                        organization </a:t>
            </a:r>
            <a:r>
              <a:rPr lang="en-US" sz="2400" dirty="0"/>
              <a:t>to follow</a:t>
            </a:r>
          </a:p>
          <a:p>
            <a:pPr marL="342900" indent="-342900">
              <a:buClr>
                <a:srgbClr val="3366FF"/>
              </a:buClr>
              <a:buFont typeface="Arial"/>
              <a:buChar char="•"/>
              <a:defRPr/>
            </a:pPr>
            <a:r>
              <a:rPr lang="en-US" sz="2400" u="sng" dirty="0" smtClean="0"/>
              <a:t>Clear goals</a:t>
            </a:r>
            <a:r>
              <a:rPr lang="en-US" sz="2400" dirty="0" smtClean="0"/>
              <a:t> – clearly                                                                                        defined mission</a:t>
            </a:r>
          </a:p>
          <a:p>
            <a:pPr marL="342900" indent="-342900">
              <a:buClr>
                <a:srgbClr val="3366FF"/>
              </a:buClr>
              <a:buFont typeface="Arial"/>
              <a:buChar char="•"/>
              <a:defRPr/>
            </a:pPr>
            <a:r>
              <a:rPr lang="en-US" sz="2400" u="sng" dirty="0" smtClean="0"/>
              <a:t>Merit </a:t>
            </a:r>
            <a:r>
              <a:rPr lang="en-US" sz="2400" u="sng" dirty="0"/>
              <a:t>principle</a:t>
            </a:r>
            <a:r>
              <a:rPr lang="en-US" sz="2400" dirty="0"/>
              <a:t> – hiring </a:t>
            </a:r>
            <a:r>
              <a:rPr lang="en-US" sz="2400" dirty="0" smtClean="0"/>
              <a:t>                                                           and </a:t>
            </a:r>
            <a:r>
              <a:rPr lang="en-US" sz="2400" dirty="0"/>
              <a:t>promotion based on </a:t>
            </a:r>
            <a:r>
              <a:rPr lang="en-US" sz="2400" dirty="0" smtClean="0"/>
              <a:t>                                                              qualities</a:t>
            </a:r>
            <a:r>
              <a:rPr lang="en-US" sz="2400" dirty="0"/>
              <a:t>, no jobs for favors</a:t>
            </a:r>
          </a:p>
          <a:p>
            <a:pPr marL="342900" indent="-342900">
              <a:buClr>
                <a:srgbClr val="3366FF"/>
              </a:buClr>
              <a:buFont typeface="Arial"/>
              <a:buChar char="•"/>
              <a:defRPr/>
            </a:pPr>
            <a:r>
              <a:rPr lang="en-US" sz="2400" u="sng" dirty="0"/>
              <a:t>Impersonality</a:t>
            </a:r>
            <a:r>
              <a:rPr lang="en-US" sz="2400" dirty="0"/>
              <a:t> – performance judged on productivity</a:t>
            </a:r>
          </a:p>
          <a:p>
            <a:pPr>
              <a:buClr>
                <a:srgbClr val="3366FF"/>
              </a:buClr>
              <a:defRPr/>
            </a:pPr>
            <a:endParaRPr lang="en-US" sz="2400" dirty="0" smtClean="0"/>
          </a:p>
          <a:p>
            <a:pPr>
              <a:buClr>
                <a:srgbClr val="3366FF"/>
              </a:buClr>
              <a:defRPr/>
            </a:pPr>
            <a:r>
              <a:rPr lang="en-US" sz="2800" b="1" dirty="0"/>
              <a:t>	</a:t>
            </a:r>
            <a:r>
              <a:rPr lang="en-US" sz="2800" b="1" dirty="0" smtClean="0"/>
              <a:t>Is </a:t>
            </a:r>
            <a:r>
              <a:rPr lang="en-US" sz="2800" b="1" dirty="0"/>
              <a:t>this a good thing or a bad thing?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227637" y="4335757"/>
            <a:ext cx="3733800" cy="1015663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US" sz="2000" b="1" kern="1200" dirty="0">
                <a:latin typeface="Calibri" charset="0"/>
              </a:rPr>
              <a:t>The Department of Motor Vehicles; a good example of impersonality</a:t>
            </a:r>
          </a:p>
        </p:txBody>
      </p:sp>
      <p:pic>
        <p:nvPicPr>
          <p:cNvPr id="13" name="Picture 12" descr="dmv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637" y="1548556"/>
            <a:ext cx="3733800" cy="278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5227637" y="1548556"/>
            <a:ext cx="3733800" cy="3802864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0"/>
                </a:schemeClr>
              </a:gs>
            </a:gsLst>
            <a:lin ang="16200000" scaled="0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12700" cmpd="sng"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29490165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5702" cy="136570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5702"/>
            <a:ext cx="1366823" cy="136682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1" y="2732525"/>
            <a:ext cx="1365702" cy="136570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48" y="4098227"/>
            <a:ext cx="1364575" cy="136457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2248" y="5486472"/>
            <a:ext cx="1366485" cy="137152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0" name="Picture 9" descr="AAHEJUX0"/>
          <p:cNvPicPr>
            <a:picLocks noGrp="1" noChangeAspect="1" noChangeArrowheads="1"/>
          </p:cNvPicPr>
          <p:nvPr/>
        </p:nvPicPr>
        <p:blipFill>
          <a:blip r:embed="rId8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8732" y="609670"/>
            <a:ext cx="7804627" cy="624832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1374348" y="29697"/>
            <a:ext cx="77696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600" b="1" dirty="0"/>
              <a:t>The Growth of The Federal Bureaucracy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1374348" y="3757613"/>
            <a:ext cx="7769652" cy="218598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80000"/>
              </a:lnSpc>
              <a:buFontTx/>
              <a:buNone/>
              <a:defRPr/>
            </a:pPr>
            <a:r>
              <a:rPr lang="en-US" sz="2800" dirty="0" smtClean="0"/>
              <a:t>The Federal Bureaucracy has only one task—</a:t>
            </a:r>
          </a:p>
          <a:p>
            <a:pPr marL="0" indent="0" algn="ctr">
              <a:lnSpc>
                <a:spcPct val="80000"/>
              </a:lnSpc>
              <a:buFontTx/>
              <a:buNone/>
              <a:defRPr/>
            </a:pPr>
            <a:r>
              <a:rPr lang="en-US" sz="2800" dirty="0" smtClean="0"/>
              <a:t>to faithfully execute all the laws</a:t>
            </a:r>
          </a:p>
          <a:p>
            <a:pPr marL="0" indent="0" algn="ctr">
              <a:lnSpc>
                <a:spcPct val="80000"/>
              </a:lnSpc>
              <a:buFontTx/>
              <a:buNone/>
              <a:defRPr/>
            </a:pPr>
            <a:endParaRPr lang="en-US" sz="2800" dirty="0" smtClean="0"/>
          </a:p>
          <a:p>
            <a:pPr marL="0" indent="0" algn="ctr">
              <a:lnSpc>
                <a:spcPct val="80000"/>
              </a:lnSpc>
              <a:buFontTx/>
              <a:buNone/>
              <a:defRPr/>
            </a:pPr>
            <a:r>
              <a:rPr lang="en-US" sz="2800" dirty="0" smtClean="0"/>
              <a:t>The Framers believed that the bureaucracy would be relatively small and left most of the details up to the president and Congress</a:t>
            </a:r>
          </a:p>
          <a:p>
            <a:pPr marL="0" indent="0" algn="ctr">
              <a:lnSpc>
                <a:spcPct val="80000"/>
              </a:lnSpc>
              <a:buFontTx/>
              <a:buNone/>
              <a:defRPr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1676399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1304" cy="137130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6" y="1371304"/>
            <a:ext cx="1364648" cy="136464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56" y="2735952"/>
            <a:ext cx="1367143" cy="136486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56" y="4103502"/>
            <a:ext cx="1367550" cy="136755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67" y="5492861"/>
            <a:ext cx="1365139" cy="1365139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11678" y="676029"/>
            <a:ext cx="2804288" cy="401890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374348" y="676028"/>
            <a:ext cx="776965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dirty="0">
                <a:solidFill>
                  <a:srgbClr val="FF0000"/>
                </a:solidFill>
              </a:rPr>
              <a:t>The Spoils System</a:t>
            </a:r>
          </a:p>
          <a:p>
            <a:pPr marL="571500" lvl="0" indent="-5715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Federal bureaucracy                                                                      </a:t>
            </a:r>
            <a:r>
              <a:rPr lang="en-US" sz="2800" dirty="0"/>
              <a:t>was originally drawn from </a:t>
            </a:r>
            <a:r>
              <a:rPr lang="en-US" sz="2800" dirty="0" smtClean="0"/>
              <a:t>                                                         an </a:t>
            </a:r>
            <a:r>
              <a:rPr lang="en-US" sz="2800" dirty="0"/>
              <a:t>elite group of upper-</a:t>
            </a:r>
            <a:r>
              <a:rPr lang="en-US" sz="2800" dirty="0" smtClean="0"/>
              <a:t>class                               </a:t>
            </a:r>
            <a:r>
              <a:rPr lang="en-US" sz="2800" dirty="0"/>
              <a:t>white </a:t>
            </a:r>
            <a:r>
              <a:rPr lang="en-US" sz="2800" dirty="0" smtClean="0"/>
              <a:t>males</a:t>
            </a:r>
            <a:endParaRPr lang="en-US" sz="2800" dirty="0"/>
          </a:p>
          <a:p>
            <a:pPr marL="571500" lvl="0" indent="-5715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Proclaiming </a:t>
            </a:r>
            <a:r>
              <a:rPr lang="en-US" sz="2800" dirty="0"/>
              <a:t>“to the victor </a:t>
            </a:r>
            <a:r>
              <a:rPr lang="en-US" sz="2800" dirty="0" smtClean="0"/>
              <a:t>                                           belongs </a:t>
            </a:r>
            <a:r>
              <a:rPr lang="en-US" sz="2800" dirty="0"/>
              <a:t>the spoils,” Andrew </a:t>
            </a:r>
            <a:r>
              <a:rPr lang="en-US" sz="2800" dirty="0" smtClean="0"/>
              <a:t>                                  Jackson </a:t>
            </a:r>
            <a:r>
              <a:rPr lang="en-US" sz="2800" dirty="0"/>
              <a:t>awarded federal </a:t>
            </a:r>
            <a:r>
              <a:rPr lang="en-US" sz="2800" dirty="0" smtClean="0"/>
              <a:t>                                          posts </a:t>
            </a:r>
            <a:r>
              <a:rPr lang="en-US" sz="2800" dirty="0"/>
              <a:t>to party </a:t>
            </a:r>
            <a:r>
              <a:rPr lang="en-US" sz="2800" dirty="0" smtClean="0"/>
              <a:t>loyalists</a:t>
            </a:r>
          </a:p>
          <a:p>
            <a:pPr marL="1028700" lvl="1" indent="-5715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Known as patronage</a:t>
            </a:r>
            <a:endParaRPr lang="en-US" sz="2800" dirty="0"/>
          </a:p>
        </p:txBody>
      </p:sp>
      <p:sp>
        <p:nvSpPr>
          <p:cNvPr id="9" name="Rectangle 8"/>
          <p:cNvSpPr/>
          <p:nvPr/>
        </p:nvSpPr>
        <p:spPr>
          <a:xfrm>
            <a:off x="1374348" y="29697"/>
            <a:ext cx="77696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600" b="1" dirty="0"/>
              <a:t>The Growth of The Federal Bureaucracy</a:t>
            </a:r>
          </a:p>
        </p:txBody>
      </p:sp>
    </p:spTree>
    <p:extLst>
      <p:ext uri="{BB962C8B-B14F-4D97-AF65-F5344CB8AC3E}">
        <p14:creationId xmlns:p14="http://schemas.microsoft.com/office/powerpoint/2010/main" val="9014105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3505" cy="136350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3505"/>
            <a:ext cx="1369978" cy="136997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73" y="2733483"/>
            <a:ext cx="1363505" cy="136350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73" y="4096988"/>
            <a:ext cx="1363505" cy="136350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73" y="5490125"/>
            <a:ext cx="1367875" cy="136787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10" name="Rectangle 9"/>
          <p:cNvSpPr/>
          <p:nvPr/>
        </p:nvSpPr>
        <p:spPr>
          <a:xfrm>
            <a:off x="1374348" y="29697"/>
            <a:ext cx="77696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600" b="1" dirty="0"/>
              <a:t>The Growth of The Federal Bureaucracy</a:t>
            </a:r>
          </a:p>
        </p:txBody>
      </p:sp>
      <p:sp>
        <p:nvSpPr>
          <p:cNvPr id="2" name="Rectangle 1"/>
          <p:cNvSpPr/>
          <p:nvPr/>
        </p:nvSpPr>
        <p:spPr>
          <a:xfrm>
            <a:off x="1374348" y="676028"/>
            <a:ext cx="7769652" cy="569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dirty="0">
                <a:solidFill>
                  <a:srgbClr val="FF0000"/>
                </a:solidFill>
              </a:rPr>
              <a:t>The </a:t>
            </a:r>
            <a:r>
              <a:rPr lang="en-US" sz="2800" b="1" dirty="0" smtClean="0">
                <a:solidFill>
                  <a:srgbClr val="FF0000"/>
                </a:solidFill>
              </a:rPr>
              <a:t>Civil </a:t>
            </a:r>
            <a:r>
              <a:rPr lang="en-US" sz="2800" b="1" dirty="0">
                <a:solidFill>
                  <a:srgbClr val="FF0000"/>
                </a:solidFill>
              </a:rPr>
              <a:t>S</a:t>
            </a:r>
            <a:r>
              <a:rPr lang="en-US" sz="2800" b="1" dirty="0" smtClean="0">
                <a:solidFill>
                  <a:srgbClr val="FF0000"/>
                </a:solidFill>
              </a:rPr>
              <a:t>ervice</a:t>
            </a:r>
            <a:endParaRPr lang="en-US" sz="2800" b="1" dirty="0">
              <a:solidFill>
                <a:srgbClr val="FF0000"/>
              </a:solidFill>
            </a:endParaRPr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/>
              <a:t>The </a:t>
            </a:r>
            <a:r>
              <a:rPr lang="en-US" sz="2800" b="1" dirty="0" smtClean="0">
                <a:solidFill>
                  <a:srgbClr val="FF0000"/>
                </a:solidFill>
              </a:rPr>
              <a:t>Pendleton </a:t>
            </a:r>
            <a:r>
              <a:rPr lang="en-US" sz="2800" b="1" dirty="0">
                <a:solidFill>
                  <a:srgbClr val="FF0000"/>
                </a:solidFill>
              </a:rPr>
              <a:t>Act </a:t>
            </a:r>
            <a:r>
              <a:rPr lang="en-US" sz="2800" dirty="0"/>
              <a:t>(1883</a:t>
            </a:r>
            <a:r>
              <a:rPr lang="en-US" sz="2800" dirty="0" smtClean="0"/>
              <a:t>)                                                                   created </a:t>
            </a:r>
            <a:r>
              <a:rPr lang="en-US" sz="2800" dirty="0"/>
              <a:t>the federal civil </a:t>
            </a:r>
            <a:r>
              <a:rPr lang="en-US" sz="2800" dirty="0" smtClean="0"/>
              <a:t>service                                    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/>
              <a:t>C</a:t>
            </a:r>
            <a:r>
              <a:rPr lang="en-US" sz="2800" dirty="0" smtClean="0"/>
              <a:t>ivil </a:t>
            </a:r>
            <a:r>
              <a:rPr lang="en-US" sz="2800" dirty="0"/>
              <a:t>S</a:t>
            </a:r>
            <a:r>
              <a:rPr lang="en-US" sz="2800" dirty="0" smtClean="0"/>
              <a:t>ervice system --                                                 workers </a:t>
            </a:r>
            <a:r>
              <a:rPr lang="en-US" sz="2800" dirty="0"/>
              <a:t>are selected </a:t>
            </a:r>
            <a:r>
              <a:rPr lang="en-US" sz="2800" dirty="0" smtClean="0"/>
              <a:t>                                            according </a:t>
            </a:r>
            <a:r>
              <a:rPr lang="en-US" sz="2800" dirty="0"/>
              <a:t>to merit, not party </a:t>
            </a:r>
            <a:r>
              <a:rPr lang="en-US" sz="2800" dirty="0" smtClean="0"/>
              <a:t>loyalty</a:t>
            </a:r>
            <a:endParaRPr lang="en-US" sz="2800" dirty="0"/>
          </a:p>
          <a:p>
            <a:pPr marL="457200" indent="-457200">
              <a:buFont typeface="Arial"/>
              <a:buChar char="•"/>
            </a:pPr>
            <a:endParaRPr lang="en-US" sz="2800" dirty="0"/>
          </a:p>
          <a:p>
            <a:pPr marL="2743200" lvl="5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The </a:t>
            </a:r>
            <a:r>
              <a:rPr lang="en-US" sz="2800" b="1" dirty="0">
                <a:solidFill>
                  <a:srgbClr val="FF0000"/>
                </a:solidFill>
              </a:rPr>
              <a:t>0</a:t>
            </a:r>
            <a:r>
              <a:rPr lang="en-US" sz="2800" b="1" dirty="0" smtClean="0">
                <a:solidFill>
                  <a:srgbClr val="FF0000"/>
                </a:solidFill>
              </a:rPr>
              <a:t>ffice </a:t>
            </a:r>
            <a:r>
              <a:rPr lang="en-US" sz="2800" b="1" dirty="0">
                <a:solidFill>
                  <a:srgbClr val="FF0000"/>
                </a:solidFill>
              </a:rPr>
              <a:t>of </a:t>
            </a:r>
            <a:r>
              <a:rPr lang="en-US" sz="2800" b="1" dirty="0" smtClean="0">
                <a:solidFill>
                  <a:srgbClr val="FF0000"/>
                </a:solidFill>
              </a:rPr>
              <a:t>                             Personnel </a:t>
            </a:r>
            <a:r>
              <a:rPr lang="en-US" sz="2800" b="1" dirty="0">
                <a:solidFill>
                  <a:srgbClr val="FF0000"/>
                </a:solidFill>
              </a:rPr>
              <a:t>Management (OPM)</a:t>
            </a:r>
          </a:p>
          <a:p>
            <a:pPr marL="3200400" lvl="6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Administers </a:t>
            </a:r>
            <a:r>
              <a:rPr lang="en-US" sz="2800" dirty="0"/>
              <a:t>civil service laws and </a:t>
            </a:r>
            <a:r>
              <a:rPr lang="en-US" sz="2800" dirty="0" smtClean="0"/>
              <a:t>regulations</a:t>
            </a:r>
            <a:endParaRPr lang="en-US" sz="2800" dirty="0"/>
          </a:p>
          <a:p>
            <a:pPr marL="3200400" lvl="6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/>
              <a:t>Is in charge of hiring for most federal </a:t>
            </a:r>
            <a:r>
              <a:rPr lang="en-US" sz="2800" dirty="0" smtClean="0"/>
              <a:t>agencies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58055" y="3514784"/>
            <a:ext cx="2023920" cy="3247624"/>
          </a:xfrm>
          <a:prstGeom prst="rect">
            <a:avLst/>
          </a:prstGeom>
          <a:ln w="57150" cmpd="sng">
            <a:solidFill>
              <a:schemeClr val="accent2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9"/>
          <a:srcRect l="17885" t="3769" r="11740"/>
          <a:stretch/>
        </p:blipFill>
        <p:spPr>
          <a:xfrm>
            <a:off x="6555711" y="676029"/>
            <a:ext cx="2476033" cy="3420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4068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1304" cy="137130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6" y="1371304"/>
            <a:ext cx="1364648" cy="136464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56" y="2735952"/>
            <a:ext cx="1367143" cy="136486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56" y="4103502"/>
            <a:ext cx="1367550" cy="136755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67" y="5492861"/>
            <a:ext cx="1365139" cy="1365139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1374348" y="29697"/>
            <a:ext cx="77696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600" b="1" dirty="0"/>
              <a:t>The Growth of The Federal Bureaucracy</a:t>
            </a:r>
          </a:p>
        </p:txBody>
      </p:sp>
      <p:sp>
        <p:nvSpPr>
          <p:cNvPr id="9" name="Rectangle 8"/>
          <p:cNvSpPr/>
          <p:nvPr/>
        </p:nvSpPr>
        <p:spPr>
          <a:xfrm>
            <a:off x="1374348" y="598438"/>
            <a:ext cx="7769652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/>
              <a:t>Effects of Civil Service Reform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400" dirty="0" smtClean="0"/>
              <a:t>Govt</a:t>
            </a:r>
            <a:r>
              <a:rPr lang="en-US" sz="2400" dirty="0"/>
              <a:t>. employees are much more competent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400" dirty="0"/>
              <a:t>Creating nonpartisan civil service means insulating workers from risk of being fired when new party comes into power; this means it’s pretty hard to fire anyone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400" b="1" dirty="0">
                <a:solidFill>
                  <a:srgbClr val="FF0000"/>
                </a:solidFill>
              </a:rPr>
              <a:t>Hatch Act </a:t>
            </a:r>
            <a:r>
              <a:rPr lang="en-US" sz="2400" dirty="0"/>
              <a:t>(written 1939; renewed 1993): employees are prohibited from active participation in partisan politics</a:t>
            </a: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184" y="3251200"/>
            <a:ext cx="7495540" cy="360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40393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5702" cy="136570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5702"/>
            <a:ext cx="1366823" cy="136682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1" y="2732525"/>
            <a:ext cx="1365702" cy="136570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48" y="4098227"/>
            <a:ext cx="1364575" cy="136457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2248" y="5486472"/>
            <a:ext cx="1366485" cy="137152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8" name="Rectangle 7"/>
          <p:cNvSpPr/>
          <p:nvPr/>
        </p:nvSpPr>
        <p:spPr>
          <a:xfrm>
            <a:off x="1374348" y="29697"/>
            <a:ext cx="77696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600" b="1" dirty="0"/>
              <a:t>The Growth of The Federal Bureaucracy</a:t>
            </a:r>
          </a:p>
        </p:txBody>
      </p:sp>
      <p:sp>
        <p:nvSpPr>
          <p:cNvPr id="4" name="Rectangle 3"/>
          <p:cNvSpPr/>
          <p:nvPr/>
        </p:nvSpPr>
        <p:spPr>
          <a:xfrm>
            <a:off x="1374348" y="700113"/>
            <a:ext cx="7769652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Why?  </a:t>
            </a:r>
            <a:r>
              <a:rPr lang="en-US" sz="2800" dirty="0" smtClean="0"/>
              <a:t>Society </a:t>
            </a:r>
            <a:r>
              <a:rPr lang="en-US" sz="2800" dirty="0"/>
              <a:t>has become increasingly complex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b="1" dirty="0" smtClean="0"/>
              <a:t>Science </a:t>
            </a:r>
            <a:r>
              <a:rPr lang="en-US" sz="2800" b="1" dirty="0"/>
              <a:t>and technology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(</a:t>
            </a:r>
            <a:r>
              <a:rPr lang="en-US" sz="2800" dirty="0"/>
              <a:t>NASA) is an example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b="1" dirty="0" smtClean="0"/>
              <a:t>Business </a:t>
            </a:r>
            <a:r>
              <a:rPr lang="en-US" sz="2800" b="1" dirty="0"/>
              <a:t>regulation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think </a:t>
            </a:r>
            <a:r>
              <a:rPr lang="en-US" sz="2800" dirty="0"/>
              <a:t>-- </a:t>
            </a:r>
            <a:r>
              <a:rPr lang="en-US" sz="2800" i="1" dirty="0"/>
              <a:t>The Jungle</a:t>
            </a:r>
            <a:endParaRPr lang="en-US" sz="2800" dirty="0"/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b="1" i="1" dirty="0" smtClean="0"/>
              <a:t>Social </a:t>
            </a:r>
            <a:r>
              <a:rPr lang="en-US" sz="2800" b="1" i="1" dirty="0"/>
              <a:t>welfare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Civil </a:t>
            </a:r>
            <a:r>
              <a:rPr lang="en-US" sz="2800" dirty="0"/>
              <a:t>War (veteran pensions)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Great </a:t>
            </a:r>
            <a:r>
              <a:rPr lang="en-US" sz="2800" dirty="0"/>
              <a:t>Depression</a:t>
            </a:r>
          </a:p>
          <a:p>
            <a:pPr marL="1371600" lvl="2" indent="-457200">
              <a:buClr>
                <a:srgbClr val="FF6600"/>
              </a:buClr>
              <a:buFont typeface="Arial"/>
              <a:buChar char="•"/>
            </a:pPr>
            <a:r>
              <a:rPr lang="en-US" sz="2800" dirty="0" smtClean="0"/>
              <a:t>income </a:t>
            </a:r>
            <a:r>
              <a:rPr lang="en-US" sz="2800" dirty="0"/>
              <a:t>security and social services to </a:t>
            </a:r>
            <a:r>
              <a:rPr lang="en-US" sz="2800" dirty="0" smtClean="0"/>
              <a:t>Americans </a:t>
            </a:r>
            <a:r>
              <a:rPr lang="en-US" sz="2800" dirty="0"/>
              <a:t>in need 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b="1" dirty="0" smtClean="0"/>
              <a:t>Ambitious </a:t>
            </a:r>
            <a:r>
              <a:rPr lang="en-US" sz="2800" b="1" dirty="0"/>
              <a:t>administrators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top </a:t>
            </a:r>
            <a:r>
              <a:rPr lang="en-US" sz="2800" dirty="0"/>
              <a:t>agency officials look for new ways to serve </a:t>
            </a:r>
            <a:r>
              <a:rPr lang="en-US" sz="2800" dirty="0" smtClean="0"/>
              <a:t>clients</a:t>
            </a:r>
            <a:r>
              <a:rPr lang="en-US" sz="2800" dirty="0"/>
              <a:t>, which in turn leads to new programs, </a:t>
            </a:r>
            <a:r>
              <a:rPr lang="en-US" sz="2800" dirty="0" smtClean="0"/>
              <a:t>larger </a:t>
            </a:r>
            <a:r>
              <a:rPr lang="en-US" sz="2800" dirty="0"/>
              <a:t>staffs, and larger budgets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89047" y="1365702"/>
            <a:ext cx="1836417" cy="1694344"/>
          </a:xfrm>
          <a:prstGeom prst="rect">
            <a:avLst/>
          </a:prstGeom>
          <a:ln w="12700" cmpd="sng">
            <a:solidFill>
              <a:schemeClr val="tx2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9"/>
          <a:srcRect l="10919" r="13318" b="11576"/>
          <a:stretch/>
        </p:blipFill>
        <p:spPr>
          <a:xfrm>
            <a:off x="7466568" y="1365702"/>
            <a:ext cx="1526690" cy="282895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12282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665</TotalTime>
  <Words>1605</Words>
  <Application>Microsoft Macintosh PowerPoint</Application>
  <PresentationFormat>On-screen Show (4:3)</PresentationFormat>
  <Paragraphs>197</Paragraphs>
  <Slides>33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Roseville Area High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Mrb66</dc:creator>
  <cp:lastModifiedBy>Mrb66</cp:lastModifiedBy>
  <cp:revision>43</cp:revision>
  <dcterms:created xsi:type="dcterms:W3CDTF">2012-01-08T22:25:37Z</dcterms:created>
  <dcterms:modified xsi:type="dcterms:W3CDTF">2012-02-17T10:49:51Z</dcterms:modified>
</cp:coreProperties>
</file>