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73" r:id="rId5"/>
    <p:sldId id="287" r:id="rId6"/>
    <p:sldId id="260" r:id="rId7"/>
    <p:sldId id="274" r:id="rId8"/>
    <p:sldId id="261" r:id="rId9"/>
    <p:sldId id="275" r:id="rId10"/>
    <p:sldId id="312" r:id="rId11"/>
    <p:sldId id="262" r:id="rId12"/>
    <p:sldId id="280" r:id="rId13"/>
    <p:sldId id="263" r:id="rId14"/>
    <p:sldId id="288" r:id="rId15"/>
    <p:sldId id="281" r:id="rId16"/>
    <p:sldId id="264" r:id="rId17"/>
    <p:sldId id="284" r:id="rId18"/>
    <p:sldId id="265" r:id="rId19"/>
    <p:sldId id="289" r:id="rId20"/>
    <p:sldId id="290" r:id="rId21"/>
    <p:sldId id="276" r:id="rId22"/>
    <p:sldId id="266" r:id="rId23"/>
    <p:sldId id="292" r:id="rId24"/>
    <p:sldId id="277" r:id="rId25"/>
    <p:sldId id="267" r:id="rId26"/>
    <p:sldId id="279" r:id="rId27"/>
    <p:sldId id="268" r:id="rId28"/>
    <p:sldId id="286" r:id="rId29"/>
    <p:sldId id="269" r:id="rId30"/>
    <p:sldId id="285" r:id="rId31"/>
    <p:sldId id="270" r:id="rId32"/>
    <p:sldId id="283" r:id="rId33"/>
    <p:sldId id="271" r:id="rId34"/>
    <p:sldId id="282" r:id="rId35"/>
    <p:sldId id="272" r:id="rId36"/>
    <p:sldId id="278" r:id="rId37"/>
    <p:sldId id="293" r:id="rId38"/>
    <p:sldId id="303" r:id="rId39"/>
    <p:sldId id="294" r:id="rId40"/>
    <p:sldId id="304" r:id="rId41"/>
    <p:sldId id="295" r:id="rId42"/>
    <p:sldId id="305" r:id="rId43"/>
    <p:sldId id="302" r:id="rId44"/>
    <p:sldId id="311" r:id="rId45"/>
    <p:sldId id="258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9" d="100"/>
          <a:sy n="59" d="100"/>
        </p:scale>
        <p:origin x="-1896" y="-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50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428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64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96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375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2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962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411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3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6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57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A4BC6-1711-244F-B52E-7B66E8CD7496}" type="datetimeFigureOut">
              <a:rPr lang="en-US" smtClean="0"/>
              <a:t>3/1/12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31B1D-B285-D74A-A271-9D326E4FAB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23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jpeg"/><Relationship Id="rId3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3.png"/><Relationship Id="rId9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6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49.wmf"/><Relationship Id="rId9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54.png"/><Relationship Id="rId9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</a:t>
            </a:r>
            <a:r>
              <a:rPr lang="en-US" b="1" dirty="0" smtClean="0">
                <a:solidFill>
                  <a:schemeClr val="bg1"/>
                </a:solidFill>
              </a:rPr>
              <a:t>CJ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69524" y="1046592"/>
            <a:ext cx="77744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Advanced Placement</a:t>
            </a:r>
            <a:r>
              <a:rPr lang="en-US" sz="4000" b="1" i="1" dirty="0">
                <a:solidFill>
                  <a:srgbClr val="F611A8"/>
                </a:solidFill>
              </a:rPr>
              <a:t>®</a:t>
            </a:r>
          </a:p>
          <a:p>
            <a:pPr algn="ctr"/>
            <a:r>
              <a:rPr lang="en-US" sz="4000" b="1" dirty="0"/>
              <a:t> American Government and Politics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369524" y="3036585"/>
            <a:ext cx="77744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Unit </a:t>
            </a:r>
            <a:r>
              <a:rPr lang="en-US" sz="3600" b="1" dirty="0" smtClean="0"/>
              <a:t>VII </a:t>
            </a:r>
            <a:r>
              <a:rPr lang="en-US" sz="3600" b="1" dirty="0"/>
              <a:t>– </a:t>
            </a:r>
            <a:r>
              <a:rPr lang="en-US" sz="3600" b="1" dirty="0" smtClean="0"/>
              <a:t>The Federal Courts (16) and </a:t>
            </a:r>
          </a:p>
          <a:p>
            <a:pPr algn="ctr"/>
            <a:r>
              <a:rPr lang="en-US" sz="3600" b="1" dirty="0" smtClean="0"/>
              <a:t>Civil Liberties (4)</a:t>
            </a:r>
          </a:p>
          <a:p>
            <a:pPr algn="ctr"/>
            <a:endParaRPr lang="en-US" b="1" dirty="0"/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Part 1 – The Federal Courts (16)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17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190"/>
            <a:ext cx="9144000" cy="668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85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77760" y="670917"/>
            <a:ext cx="7666239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Government and the economy: 1865 to 1936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Dominant </a:t>
            </a:r>
            <a:r>
              <a:rPr lang="en-US" sz="2800" dirty="0"/>
              <a:t>issues of the period 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Under </a:t>
            </a:r>
            <a:r>
              <a:rPr lang="en-US" sz="2800" dirty="0"/>
              <a:t>what circumstances could the state </a:t>
            </a:r>
            <a:r>
              <a:rPr lang="en-US" sz="2800" dirty="0" smtClean="0"/>
              <a:t>governments </a:t>
            </a:r>
            <a:r>
              <a:rPr lang="en-US" sz="2800" dirty="0"/>
              <a:t>regulate the economy? 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When </a:t>
            </a:r>
            <a:r>
              <a:rPr lang="en-US" sz="2800" dirty="0"/>
              <a:t>could the federal government do so?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Private </a:t>
            </a:r>
            <a:r>
              <a:rPr lang="en-US" sz="2800" dirty="0"/>
              <a:t>property held to be protected by the </a:t>
            </a:r>
            <a:r>
              <a:rPr lang="en-US" sz="2800" dirty="0" smtClean="0"/>
              <a:t>Fourteenth </a:t>
            </a:r>
            <a:r>
              <a:rPr lang="en-US" sz="2800" dirty="0"/>
              <a:t>Amendment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6899" y="3730303"/>
            <a:ext cx="7277100" cy="302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2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380231" y="670917"/>
            <a:ext cx="7763769" cy="6340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8000"/>
                </a:solidFill>
              </a:rPr>
              <a:t>Government and the economy: 1865 to </a:t>
            </a:r>
            <a:r>
              <a:rPr lang="en-US" sz="2600" b="1" dirty="0" smtClean="0">
                <a:solidFill>
                  <a:srgbClr val="008000"/>
                </a:solidFill>
              </a:rPr>
              <a:t>1936</a:t>
            </a:r>
          </a:p>
          <a:p>
            <a:r>
              <a:rPr lang="en-US" sz="2600" b="1" dirty="0">
                <a:solidFill>
                  <a:srgbClr val="FF0000"/>
                </a:solidFill>
              </a:rPr>
              <a:t>Freedom of Contract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Notion </a:t>
            </a:r>
            <a:r>
              <a:rPr lang="en-US" sz="2400" dirty="0"/>
              <a:t>that individuals </a:t>
            </a:r>
            <a:r>
              <a:rPr lang="en-US" sz="2400" dirty="0" smtClean="0"/>
              <a:t>                                                               should </a:t>
            </a:r>
            <a:r>
              <a:rPr lang="en-US" sz="2400" dirty="0"/>
              <a:t>be free to </a:t>
            </a:r>
            <a:r>
              <a:rPr lang="en-US" sz="2400" dirty="0" smtClean="0"/>
              <a:t>bargain                                                     among </a:t>
            </a:r>
            <a:r>
              <a:rPr lang="en-US" sz="2400" dirty="0"/>
              <a:t>themselves the </a:t>
            </a:r>
            <a:r>
              <a:rPr lang="en-US" sz="2400" dirty="0" smtClean="0"/>
              <a:t>                                                         terms </a:t>
            </a:r>
            <a:r>
              <a:rPr lang="en-US" sz="2400" dirty="0"/>
              <a:t>of their own </a:t>
            </a:r>
            <a:r>
              <a:rPr lang="en-US" sz="2400" dirty="0" smtClean="0"/>
              <a:t>                                                              contracts</a:t>
            </a:r>
            <a:r>
              <a:rPr lang="en-US" sz="2400" dirty="0"/>
              <a:t>, without </a:t>
            </a:r>
            <a:r>
              <a:rPr lang="en-US" sz="2400" dirty="0" smtClean="0"/>
              <a:t>                                                         government </a:t>
            </a:r>
            <a:r>
              <a:rPr lang="en-US" sz="2400" dirty="0"/>
              <a:t>interference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underpinning </a:t>
            </a:r>
            <a:r>
              <a:rPr lang="en-US" sz="2400" dirty="0"/>
              <a:t>of the </a:t>
            </a:r>
            <a:r>
              <a:rPr lang="en-US" sz="2400" dirty="0" smtClean="0"/>
              <a:t>                                                               theory </a:t>
            </a:r>
            <a:r>
              <a:rPr lang="en-US" sz="2400" dirty="0"/>
              <a:t>of laissez-</a:t>
            </a:r>
            <a:r>
              <a:rPr lang="en-US" sz="2400" dirty="0" smtClean="0"/>
              <a:t>faire economics</a:t>
            </a:r>
            <a:endParaRPr lang="en-US" sz="24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i="1" dirty="0" smtClean="0"/>
              <a:t>Lochner </a:t>
            </a:r>
            <a:r>
              <a:rPr lang="en-US" sz="2400" i="1" dirty="0"/>
              <a:t>v. New York</a:t>
            </a:r>
            <a:r>
              <a:rPr lang="en-US" sz="2400" dirty="0"/>
              <a:t> (1905)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held </a:t>
            </a:r>
            <a:r>
              <a:rPr lang="en-US" sz="2400" dirty="0"/>
              <a:t>"right to free contract" was implicit </a:t>
            </a:r>
            <a:r>
              <a:rPr lang="en-US" sz="2400" dirty="0" smtClean="0"/>
              <a:t>in the </a:t>
            </a:r>
            <a:r>
              <a:rPr lang="en-US" sz="2400" dirty="0"/>
              <a:t>due process clause of the </a:t>
            </a:r>
            <a:r>
              <a:rPr lang="en-US" sz="2400" dirty="0" smtClean="0"/>
              <a:t>Fourteenth Amendment (</a:t>
            </a:r>
            <a:r>
              <a:rPr lang="en-US" sz="2400" dirty="0"/>
              <a:t>New York law limited bakers hours)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400" i="1" dirty="0" smtClean="0"/>
              <a:t>Adkins </a:t>
            </a:r>
            <a:r>
              <a:rPr lang="en-US" sz="2400" i="1" dirty="0"/>
              <a:t>v. Children's Hospital</a:t>
            </a:r>
            <a:r>
              <a:rPr lang="en-US" sz="2400" dirty="0"/>
              <a:t> (1923</a:t>
            </a:r>
            <a:r>
              <a:rPr lang="en-US" sz="2400" dirty="0" smtClean="0"/>
              <a:t>) high </a:t>
            </a:r>
            <a:r>
              <a:rPr lang="en-US" sz="2400" dirty="0"/>
              <a:t>water mark for F of </a:t>
            </a:r>
            <a:r>
              <a:rPr lang="en-US" sz="2400" dirty="0" smtClean="0"/>
              <a:t>C (</a:t>
            </a:r>
            <a:r>
              <a:rPr lang="en-US" sz="2400" dirty="0"/>
              <a:t>minimum wage law in DC)</a:t>
            </a:r>
          </a:p>
          <a:p>
            <a:endParaRPr lang="en-US" dirty="0"/>
          </a:p>
        </p:txBody>
      </p:sp>
      <p:pic>
        <p:nvPicPr>
          <p:cNvPr id="5" name="Picture 4" descr="con0035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45" y="1096756"/>
            <a:ext cx="3852861" cy="288059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01718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1370584" y="670917"/>
            <a:ext cx="7773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Government and the economy: 1865 to 1936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1028343"/>
            <a:ext cx="7773416" cy="563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Judicial activism -- Supreme </a:t>
            </a:r>
            <a:r>
              <a:rPr lang="en-US" sz="2400" dirty="0" smtClean="0"/>
              <a:t>                                                         Court </a:t>
            </a:r>
            <a:r>
              <a:rPr lang="en-US" sz="2400" dirty="0"/>
              <a:t>assessing </a:t>
            </a:r>
            <a:r>
              <a:rPr lang="en-US" sz="2400" dirty="0" smtClean="0"/>
              <a:t>constitutionality                                                of </a:t>
            </a:r>
            <a:r>
              <a:rPr lang="en-US" sz="2400" dirty="0"/>
              <a:t>governmental regulation of </a:t>
            </a:r>
            <a:r>
              <a:rPr lang="en-US" sz="2400" dirty="0" smtClean="0"/>
              <a:t>                                               business </a:t>
            </a:r>
            <a:r>
              <a:rPr lang="en-US" sz="2400" dirty="0"/>
              <a:t>or labor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Supreme </a:t>
            </a:r>
            <a:r>
              <a:rPr lang="en-US" sz="2400" dirty="0"/>
              <a:t>Court supportive of </a:t>
            </a:r>
            <a:r>
              <a:rPr lang="en-US" sz="2400" dirty="0" smtClean="0"/>
              <a:t>                                                 private </a:t>
            </a:r>
            <a:r>
              <a:rPr lang="en-US" sz="2400" dirty="0"/>
              <a:t>property, could </a:t>
            </a:r>
            <a:r>
              <a:rPr lang="en-US" sz="2400" dirty="0" smtClean="0"/>
              <a:t>not                                                      develop </a:t>
            </a:r>
            <a:r>
              <a:rPr lang="en-US" sz="2400" dirty="0"/>
              <a:t>a principle distinguishing </a:t>
            </a:r>
            <a:r>
              <a:rPr lang="en-US" sz="2400" dirty="0" smtClean="0"/>
              <a:t>                                       between reasonable </a:t>
            </a:r>
            <a:r>
              <a:rPr lang="en-US" sz="2400" dirty="0"/>
              <a:t>and </a:t>
            </a:r>
            <a:r>
              <a:rPr lang="en-US" sz="2400" dirty="0" smtClean="0"/>
              <a:t>                                                     unreasonable </a:t>
            </a:r>
            <a:r>
              <a:rPr lang="en-US" sz="2400" dirty="0"/>
              <a:t>regulation of </a:t>
            </a:r>
            <a:r>
              <a:rPr lang="en-US" sz="2400" dirty="0" smtClean="0"/>
              <a:t>                                                    business</a:t>
            </a:r>
            <a:endParaRPr lang="en-US" sz="2400" dirty="0"/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Court </a:t>
            </a:r>
            <a:r>
              <a:rPr lang="en-US" sz="2400" dirty="0"/>
              <a:t>interpreted 14th and 15th amendments </a:t>
            </a:r>
            <a:r>
              <a:rPr lang="en-US" sz="2400" dirty="0" smtClean="0"/>
              <a:t>narrowly </a:t>
            </a:r>
            <a:r>
              <a:rPr lang="en-US" sz="2400" dirty="0"/>
              <a:t>as applied to African Americans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upheld </a:t>
            </a:r>
            <a:r>
              <a:rPr lang="en-US" sz="2400" dirty="0"/>
              <a:t>segregation, excluded African Americans </a:t>
            </a:r>
            <a:r>
              <a:rPr lang="en-US" sz="2400" dirty="0" smtClean="0"/>
              <a:t>from </a:t>
            </a:r>
            <a:r>
              <a:rPr lang="en-US" sz="2400" dirty="0"/>
              <a:t>voting in many states</a:t>
            </a:r>
          </a:p>
          <a:p>
            <a:pPr marL="1257300" lvl="2" indent="-342900">
              <a:buClr>
                <a:srgbClr val="FF6600"/>
              </a:buClr>
              <a:buFont typeface="Arial"/>
              <a:buChar char="•"/>
            </a:pPr>
            <a:r>
              <a:rPr lang="en-US" sz="2400" i="1" dirty="0" smtClean="0"/>
              <a:t>Plessy </a:t>
            </a:r>
            <a:r>
              <a:rPr lang="en-US" sz="2400" i="1" dirty="0"/>
              <a:t>v. Ferguson</a:t>
            </a:r>
            <a:r>
              <a:rPr lang="en-US" sz="2400" dirty="0"/>
              <a:t> (1896)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9716" y="1194137"/>
            <a:ext cx="2807853" cy="347038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7999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th+Amend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59" y="102621"/>
            <a:ext cx="8890486" cy="6554946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6783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370584" y="608326"/>
            <a:ext cx="7773416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>
                <a:solidFill>
                  <a:srgbClr val="008000"/>
                </a:solidFill>
              </a:rPr>
              <a:t>Government and political liberty: 1936 to the present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Court </a:t>
            </a:r>
            <a:r>
              <a:rPr lang="en-US" sz="2400" dirty="0"/>
              <a:t>establishes tradition </a:t>
            </a:r>
            <a:r>
              <a:rPr lang="en-US" sz="2400" dirty="0" smtClean="0"/>
              <a:t>                                                          of </a:t>
            </a:r>
            <a:r>
              <a:rPr lang="en-US" sz="2400" dirty="0"/>
              <a:t>deferring </a:t>
            </a:r>
            <a:r>
              <a:rPr lang="en-US" sz="2400" dirty="0" smtClean="0"/>
              <a:t>to legislature                                                                      in </a:t>
            </a:r>
            <a:r>
              <a:rPr lang="en-US" sz="2400" dirty="0"/>
              <a:t>economic regulation cases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Court </a:t>
            </a:r>
            <a:r>
              <a:rPr lang="en-US" sz="2400" dirty="0"/>
              <a:t>shifts attention to </a:t>
            </a:r>
            <a:r>
              <a:rPr lang="en-US" sz="2400" dirty="0" smtClean="0"/>
              <a:t>                                                      personal </a:t>
            </a:r>
            <a:r>
              <a:rPr lang="en-US" sz="2400" dirty="0"/>
              <a:t>liberties and is </a:t>
            </a:r>
            <a:r>
              <a:rPr lang="en-US" sz="2400" dirty="0" smtClean="0"/>
              <a:t>                                                               active </a:t>
            </a:r>
            <a:r>
              <a:rPr lang="en-US" sz="2400" dirty="0"/>
              <a:t>in defining rights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Failed </a:t>
            </a:r>
            <a:r>
              <a:rPr lang="en-US" sz="2400" dirty="0"/>
              <a:t>court-packing plan </a:t>
            </a:r>
            <a:r>
              <a:rPr lang="en-US" sz="2400" dirty="0" smtClean="0"/>
              <a:t>                                                             (</a:t>
            </a:r>
            <a:r>
              <a:rPr lang="en-US" sz="2400" dirty="0"/>
              <a:t>FDR); “the switch in </a:t>
            </a:r>
            <a:r>
              <a:rPr lang="en-US" sz="2400" dirty="0" smtClean="0"/>
              <a:t>time                                                              that </a:t>
            </a:r>
            <a:r>
              <a:rPr lang="en-US" sz="2400" dirty="0"/>
              <a:t>saved nine”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Warren </a:t>
            </a:r>
            <a:r>
              <a:rPr lang="en-US" sz="2400" dirty="0"/>
              <a:t>Court provided </a:t>
            </a:r>
            <a:r>
              <a:rPr lang="en-US" sz="2400" dirty="0" smtClean="0"/>
              <a:t>                                                       protection </a:t>
            </a:r>
            <a:r>
              <a:rPr lang="en-US" sz="2400" dirty="0"/>
              <a:t>of rights and </a:t>
            </a:r>
            <a:r>
              <a:rPr lang="en-US" sz="2400" dirty="0" smtClean="0"/>
              <a:t>                                                             liberties </a:t>
            </a:r>
            <a:r>
              <a:rPr lang="en-US" sz="2400" dirty="0"/>
              <a:t>against government trespass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Revival </a:t>
            </a:r>
            <a:r>
              <a:rPr lang="en-US" sz="2400" dirty="0"/>
              <a:t>of state sovereignty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1992</a:t>
            </a:r>
            <a:r>
              <a:rPr lang="en-US" sz="2400" dirty="0"/>
              <a:t>, Supreme Court began to rule that the states </a:t>
            </a:r>
            <a:r>
              <a:rPr lang="en-US" sz="2400" dirty="0" smtClean="0"/>
              <a:t>have </a:t>
            </a:r>
            <a:r>
              <a:rPr lang="en-US" sz="2400" dirty="0"/>
              <a:t>right to resist some federal action</a:t>
            </a:r>
          </a:p>
          <a:p>
            <a:r>
              <a:rPr lang="en-US" sz="2400" dirty="0"/>
              <a:t>	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3718" y="1162898"/>
            <a:ext cx="3518853" cy="393994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5139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52372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</a:t>
            </a:r>
            <a:r>
              <a:rPr lang="en-US" sz="3600" b="1" dirty="0" smtClean="0"/>
              <a:t>Structure of the </a:t>
            </a:r>
          </a:p>
          <a:p>
            <a:pPr lvl="0" algn="ctr"/>
            <a:r>
              <a:rPr lang="en-US" sz="3600" b="1" dirty="0" smtClean="0"/>
              <a:t>Federal </a:t>
            </a:r>
            <a:r>
              <a:rPr lang="en-US" sz="3600" b="1" dirty="0"/>
              <a:t>Court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1213008"/>
            <a:ext cx="7773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/>
              <a:t>The Constitution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</a:t>
            </a:r>
            <a:r>
              <a:rPr lang="en-US" sz="2800" dirty="0" smtClean="0"/>
              <a:t>only </a:t>
            </a:r>
            <a:r>
              <a:rPr lang="en-US" sz="2800" dirty="0"/>
              <a:t>court specifically mentioned in the </a:t>
            </a:r>
            <a:r>
              <a:rPr lang="en-US" sz="2800" dirty="0" smtClean="0"/>
              <a:t>Constitution (Article III)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Constitution </a:t>
            </a:r>
            <a:r>
              <a:rPr lang="en-US" sz="2800" dirty="0"/>
              <a:t>gives Congress </a:t>
            </a:r>
            <a:r>
              <a:rPr lang="en-US" sz="2800" dirty="0" smtClean="0"/>
              <a:t>power </a:t>
            </a:r>
            <a:r>
              <a:rPr lang="en-US" sz="2800" dirty="0"/>
              <a:t>to create </a:t>
            </a:r>
            <a:r>
              <a:rPr lang="en-US" sz="2800" dirty="0" smtClean="0"/>
              <a:t>all other federal                                                                                                                              courts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80533" y="3071835"/>
            <a:ext cx="4940300" cy="377940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2598" r="22531"/>
          <a:stretch/>
        </p:blipFill>
        <p:spPr>
          <a:xfrm>
            <a:off x="1510410" y="3890664"/>
            <a:ext cx="2196965" cy="275441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61094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52372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</a:t>
            </a:r>
            <a:r>
              <a:rPr lang="en-US" sz="3600" b="1" dirty="0" smtClean="0"/>
              <a:t>Structure of the </a:t>
            </a:r>
          </a:p>
          <a:p>
            <a:pPr lvl="0" algn="ctr"/>
            <a:r>
              <a:rPr lang="en-US" sz="3600" b="1" dirty="0" smtClean="0"/>
              <a:t>Federal </a:t>
            </a:r>
            <a:r>
              <a:rPr lang="en-US" sz="3600" b="1" dirty="0"/>
              <a:t>Court 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1252701"/>
            <a:ext cx="7763769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/>
              <a:t>The </a:t>
            </a:r>
            <a:r>
              <a:rPr lang="en-US" sz="3000" b="1" dirty="0">
                <a:solidFill>
                  <a:srgbClr val="FF0000"/>
                </a:solidFill>
              </a:rPr>
              <a:t>Judiciary Act of 1789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Judiciary </a:t>
            </a:r>
            <a:r>
              <a:rPr lang="en-US" sz="2800" dirty="0"/>
              <a:t>Act of 1789 established </a:t>
            </a:r>
            <a:r>
              <a:rPr lang="en-US" sz="2800" dirty="0" smtClean="0"/>
              <a:t>                            basic </a:t>
            </a:r>
            <a:r>
              <a:rPr lang="en-US" sz="2800" dirty="0"/>
              <a:t>three-tiered structure of </a:t>
            </a:r>
            <a:r>
              <a:rPr lang="en-US" sz="2800" dirty="0" smtClean="0"/>
              <a:t>                                     federal </a:t>
            </a:r>
            <a:r>
              <a:rPr lang="en-US" sz="2800" dirty="0"/>
              <a:t>courts that still </a:t>
            </a:r>
            <a:r>
              <a:rPr lang="en-US" sz="2800" dirty="0" smtClean="0"/>
              <a:t>exists                                       today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Judiciary </a:t>
            </a:r>
            <a:r>
              <a:rPr lang="en-US" sz="2800" dirty="0"/>
              <a:t>Act of 1789 set the size </a:t>
            </a:r>
            <a:r>
              <a:rPr lang="en-US" sz="2800" dirty="0" smtClean="0"/>
              <a:t>                                             of </a:t>
            </a:r>
            <a:r>
              <a:rPr lang="en-US" sz="2800" dirty="0"/>
              <a:t>Supreme Court at six </a:t>
            </a:r>
            <a:r>
              <a:rPr lang="en-US" sz="2800" dirty="0" smtClean="0"/>
              <a:t>justices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Later </a:t>
            </a:r>
            <a:r>
              <a:rPr lang="en-US" sz="2800" dirty="0"/>
              <a:t>expanded to nine in </a:t>
            </a:r>
            <a:r>
              <a:rPr lang="en-US" sz="2800" dirty="0" smtClean="0"/>
              <a:t>1869</a:t>
            </a:r>
            <a:endParaRPr lang="en-US" sz="2800" dirty="0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762527" y="1242307"/>
            <a:ext cx="2354040" cy="298756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8185" y="4792132"/>
            <a:ext cx="4964342" cy="193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28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70584" y="52372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</a:t>
            </a:r>
            <a:r>
              <a:rPr lang="en-US" sz="3600" b="1" dirty="0" smtClean="0"/>
              <a:t>Structure of the </a:t>
            </a:r>
          </a:p>
          <a:p>
            <a:pPr lvl="0" algn="ctr"/>
            <a:r>
              <a:rPr lang="en-US" sz="3600" b="1" dirty="0" smtClean="0"/>
              <a:t>Federal </a:t>
            </a:r>
            <a:r>
              <a:rPr lang="en-US" sz="3600" b="1" dirty="0"/>
              <a:t>Court System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0584" y="1237313"/>
            <a:ext cx="7773416" cy="5724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District Courts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9</a:t>
            </a:r>
            <a:r>
              <a:rPr lang="en-US" sz="2800" dirty="0" smtClean="0"/>
              <a:t>4 </a:t>
            </a:r>
            <a:r>
              <a:rPr lang="en-US" sz="2800" dirty="0"/>
              <a:t>district courts </a:t>
            </a:r>
            <a:r>
              <a:rPr lang="en-US" sz="2800" dirty="0" smtClean="0"/>
              <a:t>                                                                staffed </a:t>
            </a:r>
            <a:r>
              <a:rPr lang="en-US" sz="2800" dirty="0"/>
              <a:t>by just </a:t>
            </a:r>
            <a:r>
              <a:rPr lang="en-US" sz="2800" dirty="0" smtClean="0"/>
              <a:t>                                                                             under </a:t>
            </a:r>
            <a:r>
              <a:rPr lang="en-US" sz="2800" dirty="0"/>
              <a:t>700 </a:t>
            </a:r>
            <a:r>
              <a:rPr lang="en-US" sz="2800" dirty="0" smtClean="0"/>
              <a:t>judges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Every </a:t>
            </a:r>
            <a:r>
              <a:rPr lang="en-US" sz="2800" dirty="0"/>
              <a:t>state has </a:t>
            </a:r>
            <a:r>
              <a:rPr lang="en-US" sz="2800" dirty="0" smtClean="0"/>
              <a:t>                                           at </a:t>
            </a:r>
            <a:r>
              <a:rPr lang="en-US" sz="2800" dirty="0"/>
              <a:t>least one </a:t>
            </a:r>
            <a:endParaRPr lang="en-US" sz="2800" dirty="0" smtClean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Over </a:t>
            </a:r>
            <a:r>
              <a:rPr lang="en-US" sz="2800" dirty="0"/>
              <a:t>300,000 cases </a:t>
            </a:r>
            <a:r>
              <a:rPr lang="en-US" sz="2800" dirty="0" smtClean="0"/>
              <a:t>                                                              a year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80 </a:t>
            </a:r>
            <a:r>
              <a:rPr lang="en-US" sz="2800" dirty="0"/>
              <a:t>percent of </a:t>
            </a:r>
            <a:r>
              <a:rPr lang="en-US" sz="2800" dirty="0" smtClean="0"/>
              <a:t>                                                                the </a:t>
            </a:r>
            <a:r>
              <a:rPr lang="en-US" sz="2800" dirty="0"/>
              <a:t>federal </a:t>
            </a:r>
            <a:r>
              <a:rPr lang="en-US" sz="2800" dirty="0" smtClean="0"/>
              <a:t>caseload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Most cases end in a </a:t>
            </a:r>
            <a:r>
              <a:rPr lang="en-US" sz="2800" b="1" dirty="0">
                <a:solidFill>
                  <a:srgbClr val="FF0000"/>
                </a:solidFill>
              </a:rPr>
              <a:t>plea bargain </a:t>
            </a:r>
            <a:r>
              <a:rPr lang="en-US" sz="2800" dirty="0"/>
              <a:t>negotiated by </a:t>
            </a:r>
            <a:r>
              <a:rPr lang="en-US" sz="2800" dirty="0" smtClean="0"/>
              <a:t> </a:t>
            </a:r>
            <a:r>
              <a:rPr lang="en-US" sz="2800" dirty="0"/>
              <a:t>defense and </a:t>
            </a:r>
            <a:r>
              <a:rPr lang="en-US" sz="2800" dirty="0" smtClean="0"/>
              <a:t>prosecution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2 </a:t>
            </a:r>
            <a:r>
              <a:rPr lang="en-US" sz="2800" dirty="0"/>
              <a:t>percent of </a:t>
            </a:r>
            <a:r>
              <a:rPr lang="en-US" sz="2800" dirty="0" smtClean="0"/>
              <a:t>cases decided </a:t>
            </a:r>
            <a:r>
              <a:rPr lang="en-US" sz="2800" dirty="0"/>
              <a:t>by </a:t>
            </a:r>
            <a:r>
              <a:rPr lang="en-US" sz="2800" dirty="0" smtClean="0"/>
              <a:t>trials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0184" y="1237313"/>
            <a:ext cx="4201785" cy="38633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81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832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5901" y="6030246"/>
            <a:ext cx="534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/>
              <a:t>8</a:t>
            </a:r>
            <a:r>
              <a:rPr lang="en-US" sz="2100" b="1" baseline="30000" dirty="0" smtClean="0"/>
              <a:t>th</a:t>
            </a:r>
            <a:r>
              <a:rPr lang="en-US" sz="2100" b="1" dirty="0" smtClean="0"/>
              <a:t> Circuit – Appellate Court headquartered in St. Louis, MO</a:t>
            </a:r>
            <a:endParaRPr lang="en-US" sz="21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286" y="5143377"/>
            <a:ext cx="1547614" cy="152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334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0230" y="10980"/>
            <a:ext cx="776376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 smtClean="0"/>
              <a:t>Characteristics </a:t>
            </a:r>
            <a:r>
              <a:rPr lang="en-US" sz="3800" b="1" dirty="0"/>
              <a:t>of </a:t>
            </a:r>
            <a:endParaRPr lang="en-US" sz="3800" b="1" dirty="0" smtClean="0"/>
          </a:p>
          <a:p>
            <a:pPr algn="ctr"/>
            <a:r>
              <a:rPr lang="en-US" sz="3600" b="1" dirty="0" smtClean="0"/>
              <a:t>The </a:t>
            </a:r>
            <a:r>
              <a:rPr lang="en-US" sz="3600" b="1" dirty="0"/>
              <a:t>Federal Court System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sz="3000" b="1" dirty="0" smtClean="0">
                <a:solidFill>
                  <a:srgbClr val="FF0000"/>
                </a:solidFill>
              </a:rPr>
              <a:t>Adversarial</a:t>
            </a:r>
            <a:endParaRPr lang="en-US" sz="3000" b="1" dirty="0">
              <a:solidFill>
                <a:srgbClr val="FF0000"/>
              </a:solidFill>
            </a:endParaRP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Court </a:t>
            </a:r>
            <a:r>
              <a:rPr lang="en-US" sz="2800" dirty="0"/>
              <a:t>provides an area for two parties to bring their conflicts before an impartial arbiter, or </a:t>
            </a:r>
            <a:r>
              <a:rPr lang="en-US" sz="2800" dirty="0" smtClean="0"/>
              <a:t>judge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Plaintiff</a:t>
            </a:r>
            <a:r>
              <a:rPr lang="en-US" sz="2800" dirty="0" smtClean="0"/>
              <a:t> </a:t>
            </a:r>
            <a:r>
              <a:rPr lang="en-US" sz="2800" dirty="0"/>
              <a:t>brings a </a:t>
            </a:r>
            <a:r>
              <a:rPr lang="en-US" sz="2800" dirty="0" smtClean="0"/>
              <a:t>charge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Defendant</a:t>
            </a:r>
            <a:r>
              <a:rPr lang="en-US" sz="2800" dirty="0" smtClean="0"/>
              <a:t> one </a:t>
            </a:r>
            <a:r>
              <a:rPr lang="en-US" sz="2800" dirty="0"/>
              <a:t>being </a:t>
            </a:r>
            <a:r>
              <a:rPr lang="en-US" sz="2800" dirty="0" smtClean="0"/>
              <a:t>charged</a:t>
            </a:r>
            <a:endParaRPr lang="en-US" sz="2800" dirty="0"/>
          </a:p>
          <a:p>
            <a:pPr>
              <a:buClr>
                <a:srgbClr val="3366FF"/>
              </a:buClr>
            </a:pPr>
            <a:r>
              <a:rPr lang="en-US" sz="3000" b="1" dirty="0" smtClean="0">
                <a:solidFill>
                  <a:srgbClr val="FF0000"/>
                </a:solidFill>
              </a:rPr>
              <a:t>Passive</a:t>
            </a:r>
            <a:endParaRPr lang="en-US" sz="3000" b="1" dirty="0">
              <a:solidFill>
                <a:srgbClr val="FF0000"/>
              </a:solidFill>
            </a:endParaRP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Federal </a:t>
            </a:r>
            <a:r>
              <a:rPr lang="en-US" sz="2800" dirty="0"/>
              <a:t>judges </a:t>
            </a:r>
            <a:r>
              <a:rPr lang="en-US" sz="2800" dirty="0" smtClean="0"/>
              <a:t>restrained </a:t>
            </a:r>
            <a:r>
              <a:rPr lang="en-US" sz="2800" dirty="0"/>
              <a:t>by </a:t>
            </a:r>
            <a:r>
              <a:rPr lang="en-US" sz="2800" dirty="0" smtClean="0"/>
              <a:t>Constitution </a:t>
            </a:r>
            <a:r>
              <a:rPr lang="en-US" sz="2800" dirty="0"/>
              <a:t>to deciding actual disputes or cases rather then hypothetical </a:t>
            </a:r>
            <a:r>
              <a:rPr lang="en-US" sz="2800" dirty="0" smtClean="0"/>
              <a:t>ones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Judiciary </a:t>
            </a:r>
            <a:r>
              <a:rPr lang="en-US" sz="2800" dirty="0"/>
              <a:t>is </a:t>
            </a:r>
            <a:r>
              <a:rPr lang="en-US" sz="2800" u="sng" dirty="0" smtClean="0"/>
              <a:t>passive</a:t>
            </a:r>
            <a:r>
              <a:rPr lang="en-US" sz="2800" dirty="0" smtClean="0"/>
              <a:t> </a:t>
            </a:r>
            <a:r>
              <a:rPr lang="en-US" sz="2800" dirty="0"/>
              <a:t>branch of government that depends on others to take the </a:t>
            </a:r>
            <a:r>
              <a:rPr lang="en-US" sz="2800" dirty="0" smtClean="0"/>
              <a:t>initiative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91061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144" y="133692"/>
            <a:ext cx="3008078" cy="45121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5895144" y="4827124"/>
            <a:ext cx="3008078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United States District Attorney for </a:t>
            </a:r>
            <a:r>
              <a:rPr lang="en-US" sz="2000" dirty="0" smtClean="0"/>
              <a:t>Minnesota District -- </a:t>
            </a:r>
            <a:r>
              <a:rPr lang="en-US" sz="2000" b="1" dirty="0"/>
              <a:t>B. Todd </a:t>
            </a:r>
            <a:r>
              <a:rPr lang="en-US" sz="2000" b="1" dirty="0" smtClean="0"/>
              <a:t>Jones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00" y="133692"/>
            <a:ext cx="5176071" cy="294534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54100" y="3228945"/>
            <a:ext cx="5176071" cy="400110"/>
          </a:xfrm>
          <a:prstGeom prst="rect">
            <a:avLst/>
          </a:prstGeom>
          <a:solidFill>
            <a:srgbClr val="D99694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dirty="0"/>
              <a:t>U.S. Courthouse, Minneapolis Building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100" y="3776809"/>
            <a:ext cx="5176071" cy="295794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5480552" y="6057644"/>
            <a:ext cx="3626872" cy="677108"/>
          </a:xfrm>
          <a:prstGeom prst="rect">
            <a:avLst/>
          </a:prstGeom>
          <a:solidFill>
            <a:srgbClr val="D99694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900" dirty="0"/>
              <a:t>Warren E. Burger Federal Building &amp; United States Courthouse</a:t>
            </a:r>
          </a:p>
        </p:txBody>
      </p:sp>
    </p:spTree>
    <p:extLst>
      <p:ext uri="{BB962C8B-B14F-4D97-AF65-F5344CB8AC3E}">
        <p14:creationId xmlns:p14="http://schemas.microsoft.com/office/powerpoint/2010/main" val="3067612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52372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</a:t>
            </a:r>
            <a:r>
              <a:rPr lang="en-US" sz="3600" b="1" dirty="0" smtClean="0"/>
              <a:t>Structure of the </a:t>
            </a:r>
          </a:p>
          <a:p>
            <a:pPr lvl="0" algn="ctr"/>
            <a:r>
              <a:rPr lang="en-US" sz="3600" b="1" dirty="0" smtClean="0"/>
              <a:t>Federal </a:t>
            </a:r>
            <a:r>
              <a:rPr lang="en-US" sz="3600" b="1" dirty="0"/>
              <a:t>Court 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1212594"/>
            <a:ext cx="7763769" cy="400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Court of Appeals</a:t>
            </a:r>
          </a:p>
          <a:p>
            <a:pPr marL="457200" lvl="0" indent="-457200">
              <a:buClr>
                <a:srgbClr val="3366FF"/>
              </a:buClr>
              <a:buSzPct val="105000"/>
              <a:buFont typeface="Arial"/>
              <a:buChar char="•"/>
            </a:pPr>
            <a:r>
              <a:rPr lang="en-US" sz="2800" dirty="0" smtClean="0"/>
              <a:t>Courts </a:t>
            </a:r>
            <a:r>
              <a:rPr lang="en-US" sz="2800" dirty="0"/>
              <a:t>of appeals </a:t>
            </a:r>
            <a:r>
              <a:rPr lang="en-US" sz="2800" dirty="0" smtClean="0"/>
              <a:t>                                                                are </a:t>
            </a:r>
            <a:r>
              <a:rPr lang="en-US" sz="2800" dirty="0"/>
              <a:t>appellate courts </a:t>
            </a:r>
            <a:r>
              <a:rPr lang="en-US" sz="2800" dirty="0" smtClean="0"/>
              <a:t>                                            authorized </a:t>
            </a:r>
            <a:r>
              <a:rPr lang="en-US" sz="2800" dirty="0"/>
              <a:t>to review </a:t>
            </a:r>
            <a:r>
              <a:rPr lang="en-US" sz="2800" dirty="0" smtClean="0"/>
              <a:t>                                                           all </a:t>
            </a:r>
            <a:r>
              <a:rPr lang="en-US" sz="2800" dirty="0"/>
              <a:t>district court </a:t>
            </a:r>
            <a:r>
              <a:rPr lang="en-US" sz="2800" dirty="0" smtClean="0"/>
              <a:t>                                                        decisions</a:t>
            </a:r>
          </a:p>
          <a:p>
            <a:pPr marL="457200" lvl="0" indent="-457200">
              <a:buClr>
                <a:srgbClr val="3366FF"/>
              </a:buClr>
              <a:buSzPct val="105000"/>
              <a:buFont typeface="Arial"/>
              <a:buChar char="•"/>
            </a:pPr>
            <a:r>
              <a:rPr lang="en-US" sz="2800" dirty="0" smtClean="0"/>
              <a:t>Courts </a:t>
            </a:r>
            <a:r>
              <a:rPr lang="en-US" sz="2800" dirty="0"/>
              <a:t>of appeals do </a:t>
            </a:r>
            <a:r>
              <a:rPr lang="en-US" sz="2800" dirty="0" smtClean="0"/>
              <a:t>                                                               not </a:t>
            </a:r>
            <a:r>
              <a:rPr lang="en-US" sz="2800" dirty="0"/>
              <a:t>hold trials or </a:t>
            </a:r>
            <a:r>
              <a:rPr lang="en-US" sz="2800" dirty="0" smtClean="0"/>
              <a:t>                                                                hear testimony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b="17880"/>
          <a:stretch/>
        </p:blipFill>
        <p:spPr>
          <a:xfrm>
            <a:off x="5216859" y="1483423"/>
            <a:ext cx="3505240" cy="450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19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70584" y="52372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</a:t>
            </a:r>
            <a:r>
              <a:rPr lang="en-US" sz="3600" b="1" dirty="0" smtClean="0"/>
              <a:t>Structure of the </a:t>
            </a:r>
          </a:p>
          <a:p>
            <a:pPr lvl="0" algn="ctr"/>
            <a:r>
              <a:rPr lang="en-US" sz="3600" b="1" dirty="0" smtClean="0"/>
              <a:t>Federal </a:t>
            </a:r>
            <a:r>
              <a:rPr lang="en-US" sz="3600" b="1" dirty="0"/>
              <a:t>Court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1252701"/>
            <a:ext cx="777341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Supreme Court</a:t>
            </a:r>
          </a:p>
          <a:p>
            <a:pPr marL="4114800" lvl="8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is America’s “court of last </a:t>
            </a:r>
            <a:r>
              <a:rPr lang="en-US" sz="2800" dirty="0" smtClean="0"/>
              <a:t>resort” </a:t>
            </a:r>
          </a:p>
          <a:p>
            <a:pPr marL="4114800" lvl="8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Reviews </a:t>
            </a:r>
            <a:r>
              <a:rPr lang="en-US" sz="2800" dirty="0"/>
              <a:t>cases from the United States </a:t>
            </a:r>
            <a:r>
              <a:rPr lang="en-US" sz="2800" dirty="0" smtClean="0"/>
              <a:t>Courts </a:t>
            </a:r>
            <a:r>
              <a:rPr lang="en-US" sz="2800" dirty="0"/>
              <a:t>of </a:t>
            </a:r>
            <a:r>
              <a:rPr lang="en-US" sz="2800" dirty="0" smtClean="0"/>
              <a:t>Appeals </a:t>
            </a:r>
            <a:r>
              <a:rPr lang="en-US" sz="2800" dirty="0"/>
              <a:t>and state supreme </a:t>
            </a:r>
            <a:r>
              <a:rPr lang="en-US" sz="2800" dirty="0" smtClean="0"/>
              <a:t>courts</a:t>
            </a:r>
            <a:endParaRPr lang="en-US" sz="2800" dirty="0"/>
          </a:p>
          <a:p>
            <a:pPr marL="4114800" lvl="8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is </a:t>
            </a:r>
            <a:r>
              <a:rPr lang="en-US" sz="2800" dirty="0" smtClean="0"/>
              <a:t>final </a:t>
            </a:r>
            <a:r>
              <a:rPr lang="en-US" sz="2800" dirty="0"/>
              <a:t>arbiter of </a:t>
            </a:r>
            <a:r>
              <a:rPr lang="en-US" sz="2800" dirty="0" smtClean="0"/>
              <a:t>Constitution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decisions establish precedents that are binding on </a:t>
            </a:r>
            <a:r>
              <a:rPr lang="en-US" sz="2800" dirty="0" smtClean="0"/>
              <a:t>entire nation</a:t>
            </a:r>
            <a:endParaRPr lang="en-US" sz="2800" dirty="0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571092" y="1896301"/>
            <a:ext cx="3486997" cy="320433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8993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jud-hi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798" y="267384"/>
            <a:ext cx="6521801" cy="3283853"/>
          </a:xfrm>
          <a:noFill/>
          <a:ln w="12700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9" descr="Food Guide Pyramid for those over 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12046" y="3693251"/>
            <a:ext cx="3614737" cy="3006024"/>
          </a:xfrm>
          <a:noFill/>
          <a:ln w="12700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0889" y="3886200"/>
            <a:ext cx="4828901" cy="46166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oudy Stout" pitchFamily="18" charset="0"/>
                <a:ea typeface="+mn-ea"/>
                <a:cs typeface="+mn-cs"/>
              </a:rPr>
              <a:t>Frighteningly similar…</a:t>
            </a:r>
          </a:p>
        </p:txBody>
      </p:sp>
    </p:spTree>
    <p:extLst>
      <p:ext uri="{BB962C8B-B14F-4D97-AF65-F5344CB8AC3E}">
        <p14:creationId xmlns:p14="http://schemas.microsoft.com/office/powerpoint/2010/main" val="3586470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380230" y="646331"/>
            <a:ext cx="7763769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Lower Courts</a:t>
            </a:r>
          </a:p>
          <a:p>
            <a:pPr marL="457200" lvl="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dirty="0" smtClean="0"/>
              <a:t>All </a:t>
            </a:r>
            <a:r>
              <a:rPr lang="en-US" sz="2800" dirty="0"/>
              <a:t>federal judges are appointed by the president and confirmed by a majority vote of the </a:t>
            </a:r>
            <a:r>
              <a:rPr lang="en-US" sz="2800" dirty="0" smtClean="0"/>
              <a:t>Senate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SzPct val="110000"/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Senatorial courtesy </a:t>
            </a:r>
            <a:r>
              <a:rPr lang="en-US" sz="2800" dirty="0"/>
              <a:t>is an unwritten tradition whereby the Senate will not confirm nomination for lower court positions that are opposed by a senator of the president’s own party from the state in which the nominee is to </a:t>
            </a:r>
            <a:r>
              <a:rPr lang="en-US" sz="2800" dirty="0" smtClean="0"/>
              <a:t>serve</a:t>
            </a:r>
            <a:endParaRPr lang="en-US" sz="28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/>
          <a:srcRect t="20727" r="3499"/>
          <a:stretch/>
        </p:blipFill>
        <p:spPr>
          <a:xfrm>
            <a:off x="1848201" y="4185762"/>
            <a:ext cx="6456172" cy="2527908"/>
          </a:xfrm>
          <a:prstGeom prst="rect">
            <a:avLst/>
          </a:prstGeom>
          <a:ln w="12700" cmpd="sng"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09057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0230" y="683316"/>
            <a:ext cx="776376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Supreme Court</a:t>
            </a:r>
          </a:p>
          <a:p>
            <a:pPr lvl="0"/>
            <a:r>
              <a:rPr lang="en-US" sz="3000" b="1" dirty="0"/>
              <a:t>Nomination criteria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Competence -- </a:t>
            </a:r>
            <a:r>
              <a:rPr lang="en-US" sz="2800" dirty="0"/>
              <a:t>Nominees are expected to have impressive credentials, including prior judicial or governmental </a:t>
            </a:r>
            <a:r>
              <a:rPr lang="en-US" sz="2800" dirty="0" smtClean="0"/>
              <a:t>experience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Ideology </a:t>
            </a:r>
            <a:r>
              <a:rPr lang="en-US" sz="2800" dirty="0"/>
              <a:t>and policy </a:t>
            </a:r>
            <a:r>
              <a:rPr lang="en-US" sz="2800" dirty="0" smtClean="0"/>
              <a:t>preferences -- </a:t>
            </a:r>
            <a:r>
              <a:rPr lang="en-US" sz="2800" dirty="0"/>
              <a:t>Nominees are expected to share the president’s policy </a:t>
            </a:r>
            <a:r>
              <a:rPr lang="en-US" sz="2800" dirty="0" smtClean="0"/>
              <a:t>preferences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For </a:t>
            </a:r>
            <a:r>
              <a:rPr lang="en-US" sz="2800" dirty="0"/>
              <a:t>example, Franklin Delano Roosevelt appointed justices who supported his New Deal programs, while Ronald Reagan appointed justices who were sympathetic to his conservative </a:t>
            </a:r>
            <a:r>
              <a:rPr lang="en-US" sz="2800" dirty="0" smtClean="0"/>
              <a:t>goals</a:t>
            </a:r>
            <a:endParaRPr lang="en-US" sz="2800" dirty="0"/>
          </a:p>
        </p:txBody>
      </p:sp>
      <p:sp>
        <p:nvSpPr>
          <p:cNvPr id="15" name="Rectangle 14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</p:spTree>
    <p:extLst>
      <p:ext uri="{BB962C8B-B14F-4D97-AF65-F5344CB8AC3E}">
        <p14:creationId xmlns:p14="http://schemas.microsoft.com/office/powerpoint/2010/main" val="36753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646331"/>
            <a:ext cx="7763769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Supreme Court</a:t>
            </a:r>
          </a:p>
          <a:p>
            <a:pPr lvl="0"/>
            <a:r>
              <a:rPr lang="en-US" sz="3000" b="1" dirty="0"/>
              <a:t>Nomination </a:t>
            </a:r>
            <a:r>
              <a:rPr lang="en-US" sz="3000" b="1" dirty="0" smtClean="0"/>
              <a:t>criteria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Race, ethnicity, and </a:t>
            </a:r>
            <a:r>
              <a:rPr lang="en-US" sz="2800" dirty="0" smtClean="0"/>
              <a:t>gender -- </a:t>
            </a:r>
            <a:r>
              <a:rPr lang="en-US" sz="2800" dirty="0"/>
              <a:t>Contemporary presidents pay close attention to race, ethnicity, and </a:t>
            </a:r>
            <a:r>
              <a:rPr lang="en-US" sz="2800" dirty="0" smtClean="0"/>
              <a:t>gender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has had </a:t>
            </a:r>
            <a:endParaRPr lang="en-US" sz="2800" dirty="0" smtClean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T</a:t>
            </a:r>
            <a:r>
              <a:rPr lang="en-US" sz="2800" dirty="0" smtClean="0"/>
              <a:t>wo </a:t>
            </a:r>
            <a:r>
              <a:rPr lang="en-US" sz="2800" dirty="0"/>
              <a:t>African American </a:t>
            </a:r>
            <a:r>
              <a:rPr lang="en-US" sz="2800" dirty="0" smtClean="0"/>
              <a:t>                                        justices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Four </a:t>
            </a:r>
            <a:r>
              <a:rPr lang="en-US" sz="2800" dirty="0"/>
              <a:t>female </a:t>
            </a:r>
            <a:r>
              <a:rPr lang="en-US" sz="2800" dirty="0" smtClean="0"/>
              <a:t>justices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One </a:t>
            </a:r>
            <a:r>
              <a:rPr lang="en-US" sz="2800" dirty="0"/>
              <a:t>Hispanic </a:t>
            </a:r>
            <a:r>
              <a:rPr lang="en-US" sz="2800" dirty="0" smtClean="0"/>
              <a:t>justice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Sonia </a:t>
            </a:r>
            <a:r>
              <a:rPr lang="en-US" sz="2800" dirty="0"/>
              <a:t>Sotomayor </a:t>
            </a:r>
            <a:r>
              <a:rPr lang="en-US" sz="2800" dirty="0" smtClean="0"/>
              <a:t> --                                                       Court’s </a:t>
            </a:r>
            <a:r>
              <a:rPr lang="en-US" sz="2800" dirty="0"/>
              <a:t>111</a:t>
            </a:r>
            <a:r>
              <a:rPr lang="en-US" sz="2800" baseline="30000" dirty="0"/>
              <a:t>th</a:t>
            </a:r>
            <a:r>
              <a:rPr lang="en-US" sz="2800" dirty="0"/>
              <a:t> Justice, </a:t>
            </a:r>
            <a:r>
              <a:rPr lang="en-US" sz="2800" dirty="0" smtClean="0"/>
              <a:t>it’s </a:t>
            </a:r>
            <a:r>
              <a:rPr lang="en-US" sz="2800" dirty="0"/>
              <a:t>third female justice, and </a:t>
            </a:r>
            <a:r>
              <a:rPr lang="en-US" sz="2800" dirty="0" smtClean="0"/>
              <a:t>first </a:t>
            </a:r>
            <a:r>
              <a:rPr lang="en-US" sz="2800" dirty="0"/>
              <a:t>Hispanic </a:t>
            </a:r>
            <a:r>
              <a:rPr lang="en-US" sz="2800" dirty="0" smtClean="0"/>
              <a:t>justice</a:t>
            </a:r>
            <a:endParaRPr lang="en-US" sz="2800" dirty="0"/>
          </a:p>
          <a:p>
            <a:pPr lvl="0"/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5193" y="2548951"/>
            <a:ext cx="3087414" cy="294100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94913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380230" y="646331"/>
            <a:ext cx="7763769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The Supreme Court</a:t>
            </a:r>
          </a:p>
          <a:p>
            <a:pPr lvl="0"/>
            <a:r>
              <a:rPr lang="en-US" sz="2800" b="1" dirty="0" smtClean="0"/>
              <a:t>The </a:t>
            </a:r>
            <a:r>
              <a:rPr lang="en-US" sz="2800" b="1" dirty="0"/>
              <a:t>confirmation process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Names </a:t>
            </a:r>
            <a:r>
              <a:rPr lang="en-US" sz="2800" dirty="0"/>
              <a:t>of possible </a:t>
            </a:r>
            <a:r>
              <a:rPr lang="en-US" sz="2800" dirty="0" smtClean="0"/>
              <a:t>                                                  nominees </a:t>
            </a:r>
            <a:r>
              <a:rPr lang="en-US" sz="2800" dirty="0"/>
              <a:t>are sent to the </a:t>
            </a:r>
            <a:r>
              <a:rPr lang="en-US" sz="2800" dirty="0" smtClean="0"/>
              <a:t>                                          Federal </a:t>
            </a:r>
            <a:r>
              <a:rPr lang="en-US" sz="2800" dirty="0"/>
              <a:t>Bureau of </a:t>
            </a:r>
            <a:r>
              <a:rPr lang="en-US" sz="2800" dirty="0" smtClean="0"/>
              <a:t>                                             Investigation </a:t>
            </a:r>
            <a:r>
              <a:rPr lang="en-US" sz="2800" dirty="0"/>
              <a:t>for a </a:t>
            </a:r>
            <a:r>
              <a:rPr lang="en-US" sz="2800" dirty="0" smtClean="0"/>
              <a:t>                                                        thorough </a:t>
            </a:r>
            <a:r>
              <a:rPr lang="en-US" sz="2800" dirty="0"/>
              <a:t>background </a:t>
            </a:r>
            <a:r>
              <a:rPr lang="en-US" sz="2800" dirty="0" smtClean="0"/>
              <a:t>                                                check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Names </a:t>
            </a:r>
            <a:r>
              <a:rPr lang="en-US" sz="2800" dirty="0"/>
              <a:t>of nominees are </a:t>
            </a:r>
            <a:r>
              <a:rPr lang="en-US" sz="2800" dirty="0" smtClean="0"/>
              <a:t>                                               usually </a:t>
            </a:r>
            <a:r>
              <a:rPr lang="en-US" sz="2800" dirty="0"/>
              <a:t>sent to the </a:t>
            </a:r>
            <a:r>
              <a:rPr lang="en-US" sz="2800" dirty="0" smtClean="0"/>
              <a:t>                                                American </a:t>
            </a:r>
            <a:r>
              <a:rPr lang="en-US" sz="2800" dirty="0"/>
              <a:t>Bar Association (ABA) for a professional </a:t>
            </a:r>
            <a:r>
              <a:rPr lang="en-US" sz="2800" dirty="0" smtClean="0"/>
              <a:t>rating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31153" r="17273"/>
          <a:stretch/>
        </p:blipFill>
        <p:spPr>
          <a:xfrm>
            <a:off x="5697769" y="785444"/>
            <a:ext cx="3274964" cy="417788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7792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643819"/>
            <a:ext cx="7763769" cy="6401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The Supreme Court</a:t>
            </a:r>
          </a:p>
          <a:p>
            <a:pPr lvl="0"/>
            <a:r>
              <a:rPr lang="en-US" sz="2800" b="1" dirty="0"/>
              <a:t>The confirmation </a:t>
            </a:r>
            <a:r>
              <a:rPr lang="en-US" sz="2800" b="1" dirty="0" smtClean="0"/>
              <a:t>                                                   process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Interest groups are </a:t>
            </a:r>
            <a:r>
              <a:rPr lang="en-US" sz="2800" dirty="0" smtClean="0"/>
              <a:t>                                               playing </a:t>
            </a:r>
            <a:r>
              <a:rPr lang="en-US" sz="2800" dirty="0"/>
              <a:t>an </a:t>
            </a:r>
            <a:r>
              <a:rPr lang="en-US" sz="2800" dirty="0" smtClean="0"/>
              <a:t>                                                        increasingly                                                            important </a:t>
            </a:r>
            <a:r>
              <a:rPr lang="en-US" sz="2800" dirty="0"/>
              <a:t>role in </a:t>
            </a:r>
            <a:r>
              <a:rPr lang="en-US" sz="2800" dirty="0" smtClean="0"/>
              <a:t>                                                            the </a:t>
            </a:r>
            <a:r>
              <a:rPr lang="en-US" sz="2800" dirty="0"/>
              <a:t>confirmation </a:t>
            </a:r>
            <a:r>
              <a:rPr lang="en-US" sz="2800" dirty="0" smtClean="0"/>
              <a:t>                                                       process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Interest </a:t>
            </a:r>
            <a:r>
              <a:rPr lang="en-US" sz="2800" dirty="0"/>
              <a:t>group tactics include </a:t>
            </a:r>
            <a:r>
              <a:rPr lang="en-US" sz="2800" dirty="0" smtClean="0"/>
              <a:t>                                public </a:t>
            </a:r>
            <a:r>
              <a:rPr lang="en-US" sz="2800" dirty="0"/>
              <a:t>protest demonstrations, </a:t>
            </a:r>
            <a:r>
              <a:rPr lang="en-US" sz="2800" dirty="0" smtClean="0"/>
              <a:t>                       appearances </a:t>
            </a:r>
            <a:r>
              <a:rPr lang="en-US" sz="2800" dirty="0"/>
              <a:t>on TV and radio talk </a:t>
            </a:r>
            <a:r>
              <a:rPr lang="en-US" sz="2800" dirty="0" smtClean="0"/>
              <a:t>                                  shows</a:t>
            </a:r>
            <a:r>
              <a:rPr lang="en-US" sz="2800" dirty="0"/>
              <a:t>, media advertisements, </a:t>
            </a:r>
            <a:r>
              <a:rPr lang="en-US" sz="2800" dirty="0" smtClean="0"/>
              <a:t>                                 editorials</a:t>
            </a:r>
            <a:r>
              <a:rPr lang="en-US" sz="2800" dirty="0"/>
              <a:t>, and e-mail to </a:t>
            </a:r>
            <a:r>
              <a:rPr lang="en-US" sz="2800" dirty="0" smtClean="0"/>
              <a:t>senators</a:t>
            </a:r>
            <a:endParaRPr lang="en-US" sz="2800" dirty="0"/>
          </a:p>
          <a:p>
            <a:pPr lvl="0"/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1416" y="646331"/>
            <a:ext cx="4105214" cy="311175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6986285" y="3893762"/>
            <a:ext cx="2102850" cy="2840990"/>
          </a:xfrm>
          <a:prstGeom prst="rect">
            <a:avLst/>
          </a:prstGeom>
          <a:ln w="12700" cmpd="sng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45415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0231" y="0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The Selection of Judges</a:t>
            </a:r>
          </a:p>
        </p:txBody>
      </p:sp>
      <p:sp>
        <p:nvSpPr>
          <p:cNvPr id="3" name="Rectangle 2"/>
          <p:cNvSpPr/>
          <p:nvPr/>
        </p:nvSpPr>
        <p:spPr>
          <a:xfrm>
            <a:off x="1380230" y="646331"/>
            <a:ext cx="7763769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Supreme Court</a:t>
            </a:r>
          </a:p>
          <a:p>
            <a:pPr lvl="0"/>
            <a:r>
              <a:rPr lang="en-US" sz="3000" b="1" dirty="0"/>
              <a:t>The confirmation </a:t>
            </a:r>
            <a:r>
              <a:rPr lang="en-US" sz="3000" b="1" dirty="0" smtClean="0"/>
              <a:t>process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Senate </a:t>
            </a:r>
            <a:r>
              <a:rPr lang="en-US" sz="2800" dirty="0"/>
              <a:t>Judiciary Committee holds public hearing on each Supreme Court </a:t>
            </a:r>
            <a:r>
              <a:rPr lang="en-US" sz="2800" dirty="0" smtClean="0"/>
              <a:t>nominee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C</a:t>
            </a:r>
            <a:r>
              <a:rPr lang="en-US" sz="2800" dirty="0" smtClean="0"/>
              <a:t>ommittee makes </a:t>
            </a:r>
            <a:r>
              <a:rPr lang="en-US" sz="2800" dirty="0"/>
              <a:t>a recommendation to the full </a:t>
            </a:r>
            <a:r>
              <a:rPr lang="en-US" sz="2800" dirty="0" smtClean="0"/>
              <a:t>Senate</a:t>
            </a:r>
            <a:endParaRPr lang="en-US" sz="2800" dirty="0"/>
          </a:p>
          <a:p>
            <a:pPr lvl="0"/>
            <a:endParaRPr lang="en-US" b="1" dirty="0"/>
          </a:p>
        </p:txBody>
      </p:sp>
      <p:pic>
        <p:nvPicPr>
          <p:cNvPr id="16" name="Picture 15" descr="http://www.usnews.com/usnews/images/cartoons/051114_editoria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772" y="3359021"/>
            <a:ext cx="7385379" cy="330888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958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-1026"/>
            <a:ext cx="777341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/>
              <a:t>Characteristics of </a:t>
            </a:r>
          </a:p>
          <a:p>
            <a:pPr algn="ctr"/>
            <a:r>
              <a:rPr lang="en-US" sz="3600" b="1" dirty="0"/>
              <a:t>The Federal Court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1115764"/>
            <a:ext cx="7773416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Jurisdiction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Court’s </a:t>
            </a:r>
            <a:r>
              <a:rPr lang="en-US" sz="2800" dirty="0"/>
              <a:t>authority to hear a </a:t>
            </a:r>
            <a:r>
              <a:rPr lang="en-US" sz="2800" dirty="0" smtClean="0"/>
              <a:t>case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Types of jurisdiction 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Original </a:t>
            </a:r>
            <a:r>
              <a:rPr lang="en-US" sz="2800" b="1" dirty="0" smtClean="0">
                <a:solidFill>
                  <a:srgbClr val="FF0000"/>
                </a:solidFill>
              </a:rPr>
              <a:t>jurisdiction </a:t>
            </a:r>
            <a:r>
              <a:rPr lang="en-US" sz="2800" dirty="0" smtClean="0"/>
              <a:t>-- </a:t>
            </a:r>
            <a:r>
              <a:rPr lang="en-US" sz="2800" dirty="0"/>
              <a:t>courts in which a case is first </a:t>
            </a:r>
            <a:r>
              <a:rPr lang="en-US" sz="2800" dirty="0" smtClean="0"/>
              <a:t>heard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Appellate </a:t>
            </a:r>
            <a:r>
              <a:rPr lang="en-US" sz="2800" b="1" dirty="0" smtClean="0">
                <a:solidFill>
                  <a:srgbClr val="FF0000"/>
                </a:solidFill>
              </a:rPr>
              <a:t>jurisdiction </a:t>
            </a:r>
            <a:r>
              <a:rPr lang="en-US" sz="2800" dirty="0" smtClean="0"/>
              <a:t>-- courts </a:t>
            </a:r>
            <a:r>
              <a:rPr lang="en-US" sz="2800" dirty="0"/>
              <a:t>that hear cases brought to them on appeal from a lower </a:t>
            </a:r>
            <a:r>
              <a:rPr lang="en-US" sz="2800" dirty="0" smtClean="0"/>
              <a:t>court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2293" y="4655194"/>
            <a:ext cx="7454900" cy="210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169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5" name="Rectangle 4"/>
          <p:cNvSpPr/>
          <p:nvPr/>
        </p:nvSpPr>
        <p:spPr>
          <a:xfrm>
            <a:off x="1380230" y="684117"/>
            <a:ext cx="7763769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Selecting Cases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exercises </a:t>
            </a:r>
            <a:r>
              <a:rPr lang="en-US" sz="2800" b="1" dirty="0">
                <a:solidFill>
                  <a:srgbClr val="FF0000"/>
                </a:solidFill>
              </a:rPr>
              <a:t>original jurisdiction </a:t>
            </a:r>
            <a:r>
              <a:rPr lang="en-US" sz="2800" dirty="0"/>
              <a:t>in cases involving the following: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Two or more </a:t>
            </a:r>
            <a:r>
              <a:rPr lang="en-US" sz="2800" dirty="0" smtClean="0"/>
              <a:t>states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United </a:t>
            </a:r>
            <a:r>
              <a:rPr lang="en-US" sz="2800" dirty="0"/>
              <a:t>States and a state </a:t>
            </a:r>
            <a:r>
              <a:rPr lang="en-US" sz="2800" dirty="0" smtClean="0"/>
              <a:t>government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United </a:t>
            </a:r>
            <a:r>
              <a:rPr lang="en-US" sz="2800" dirty="0"/>
              <a:t>States and foreign ambassadors and </a:t>
            </a:r>
            <a:r>
              <a:rPr lang="en-US" sz="2800" dirty="0" smtClean="0"/>
              <a:t>diplomats</a:t>
            </a:r>
            <a:endParaRPr lang="en-US" sz="2800" dirty="0"/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41" y="4780871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642636" y="4365372"/>
            <a:ext cx="5658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latin typeface="Gill Sans MT Condensed" charset="0"/>
              </a:rPr>
              <a:t>It</a:t>
            </a:r>
            <a:r>
              <a:rPr lang="ja-JP" altLang="en-US" sz="2400" b="1" dirty="0">
                <a:latin typeface="Gill Sans MT Condensed" charset="0"/>
              </a:rPr>
              <a:t>’</a:t>
            </a:r>
            <a:r>
              <a:rPr lang="en-US" altLang="ja-JP" sz="2400" b="1" dirty="0">
                <a:latin typeface="Gill Sans MT Condensed" charset="0"/>
              </a:rPr>
              <a:t>s called a </a:t>
            </a:r>
            <a:r>
              <a:rPr lang="ja-JP" altLang="en-US" sz="2400" b="1" dirty="0">
                <a:latin typeface="Gill Sans MT Condensed" charset="0"/>
              </a:rPr>
              <a:t>“</a:t>
            </a:r>
            <a:r>
              <a:rPr lang="en-US" altLang="ja-JP" sz="2400" b="1" dirty="0">
                <a:latin typeface="Gill Sans MT Condensed" charset="0"/>
              </a:rPr>
              <a:t>gavel,</a:t>
            </a:r>
            <a:r>
              <a:rPr lang="ja-JP" altLang="en-US" sz="2400" b="1" dirty="0">
                <a:latin typeface="Gill Sans MT Condensed" charset="0"/>
              </a:rPr>
              <a:t>”</a:t>
            </a:r>
            <a:r>
              <a:rPr lang="en-US" altLang="ja-JP" sz="2400" b="1" dirty="0">
                <a:latin typeface="Gill Sans MT Condensed" charset="0"/>
              </a:rPr>
              <a:t> not a </a:t>
            </a:r>
            <a:r>
              <a:rPr lang="ja-JP" altLang="en-US" sz="2400" b="1" dirty="0">
                <a:latin typeface="Gill Sans MT Condensed" charset="0"/>
              </a:rPr>
              <a:t>“</a:t>
            </a:r>
            <a:r>
              <a:rPr lang="en-US" altLang="ja-JP" sz="2400" b="1" dirty="0">
                <a:latin typeface="Gill Sans MT Condensed" charset="0"/>
              </a:rPr>
              <a:t>hammer.</a:t>
            </a:r>
            <a:r>
              <a:rPr lang="ja-JP" altLang="en-US" sz="2400" b="1" dirty="0">
                <a:latin typeface="Gill Sans MT Condensed" charset="0"/>
              </a:rPr>
              <a:t>”</a:t>
            </a:r>
            <a:r>
              <a:rPr lang="en-US" altLang="ja-JP" sz="2400" b="1" dirty="0">
                <a:latin typeface="Gill Sans MT Condensed" charset="0"/>
              </a:rPr>
              <a:t>  </a:t>
            </a:r>
            <a:endParaRPr lang="en-US" sz="2400" b="1" dirty="0">
              <a:latin typeface="Gill Sans M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107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2" name="Rectangle 1"/>
          <p:cNvSpPr/>
          <p:nvPr/>
        </p:nvSpPr>
        <p:spPr>
          <a:xfrm>
            <a:off x="1380230" y="665337"/>
            <a:ext cx="7763769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Writs of certiorari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Court’s </a:t>
            </a:r>
            <a:r>
              <a:rPr lang="en-US" sz="2600" dirty="0"/>
              <a:t>original jurisdiction only generates two to three cases a </a:t>
            </a:r>
            <a:r>
              <a:rPr lang="en-US" sz="2600" dirty="0" smtClean="0"/>
              <a:t>year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Remaining </a:t>
            </a:r>
            <a:r>
              <a:rPr lang="en-US" sz="2600" dirty="0"/>
              <a:t>cases come under </a:t>
            </a:r>
            <a:r>
              <a:rPr lang="en-US" sz="2600" dirty="0" smtClean="0"/>
              <a:t>Court’s </a:t>
            </a:r>
            <a:r>
              <a:rPr lang="en-US" sz="2600" dirty="0"/>
              <a:t>appellate </a:t>
            </a:r>
            <a:r>
              <a:rPr lang="en-US" sz="2600" dirty="0" smtClean="0"/>
              <a:t>jurisdiction</a:t>
            </a:r>
            <a:endParaRPr lang="en-US" sz="2600" dirty="0"/>
          </a:p>
          <a:p>
            <a:pPr marL="914400" lvl="1" indent="-457200">
              <a:buClr>
                <a:srgbClr val="660066"/>
              </a:buClr>
              <a:buSzPct val="107000"/>
              <a:buFont typeface="Arial"/>
              <a:buChar char="•"/>
            </a:pPr>
            <a:r>
              <a:rPr lang="en-US" sz="2600" dirty="0"/>
              <a:t>Near all appellate </a:t>
            </a:r>
            <a:r>
              <a:rPr lang="en-US" sz="2600" dirty="0" smtClean="0"/>
              <a:t>cases </a:t>
            </a:r>
            <a:r>
              <a:rPr lang="en-US" sz="2600" dirty="0"/>
              <a:t>now reach the Supreme Court by a writ of </a:t>
            </a:r>
            <a:r>
              <a:rPr lang="en-US" sz="2600" dirty="0" smtClean="0"/>
              <a:t>certiorari</a:t>
            </a:r>
          </a:p>
          <a:p>
            <a:pPr marL="914400" lvl="1" indent="-457200">
              <a:buClr>
                <a:srgbClr val="660066"/>
              </a:buClr>
              <a:buSzPct val="107000"/>
              <a:buFont typeface="Arial"/>
              <a:buChar char="•"/>
            </a:pPr>
            <a:r>
              <a:rPr lang="en-US" sz="2600" dirty="0" smtClean="0"/>
              <a:t>Writ </a:t>
            </a:r>
            <a:r>
              <a:rPr lang="en-US" sz="2600" dirty="0"/>
              <a:t>of certiorari is an order by the Court directing a lower court to send up the record in a given case for its </a:t>
            </a:r>
            <a:r>
              <a:rPr lang="en-US" sz="2600" dirty="0" smtClean="0"/>
              <a:t>review </a:t>
            </a:r>
            <a:endParaRPr lang="en-US" sz="2600" dirty="0"/>
          </a:p>
          <a:p>
            <a:pPr marL="914400" lvl="1" indent="-457200">
              <a:buClr>
                <a:srgbClr val="660066"/>
              </a:buClr>
              <a:buSzPct val="107000"/>
              <a:buFont typeface="Arial"/>
              <a:buChar char="•"/>
            </a:pPr>
            <a:r>
              <a:rPr lang="en-US" sz="2600" dirty="0" smtClean="0"/>
              <a:t>Certiorari </a:t>
            </a:r>
            <a:r>
              <a:rPr lang="en-US" sz="2600" dirty="0"/>
              <a:t>process enables </a:t>
            </a:r>
            <a:r>
              <a:rPr lang="en-US" sz="2600" dirty="0" smtClean="0"/>
              <a:t>Supreme </a:t>
            </a:r>
            <a:r>
              <a:rPr lang="en-US" sz="2600" dirty="0"/>
              <a:t>Court to control its own </a:t>
            </a:r>
            <a:r>
              <a:rPr lang="en-US" sz="2600" dirty="0" smtClean="0"/>
              <a:t>caseload</a:t>
            </a:r>
          </a:p>
          <a:p>
            <a:pPr marL="914400" lvl="1" indent="-457200">
              <a:buClr>
                <a:srgbClr val="660066"/>
              </a:buClr>
              <a:buSzPct val="107000"/>
              <a:buFont typeface="Arial"/>
              <a:buChar char="•"/>
            </a:pPr>
            <a:r>
              <a:rPr lang="en-US" sz="2600" dirty="0" smtClean="0"/>
              <a:t>Cases </a:t>
            </a:r>
            <a:r>
              <a:rPr lang="en-US" sz="2600" dirty="0"/>
              <a:t>must involve </a:t>
            </a:r>
            <a:r>
              <a:rPr lang="en-US" sz="2600" dirty="0" smtClean="0"/>
              <a:t>serious </a:t>
            </a:r>
            <a:r>
              <a:rPr lang="en-US" sz="2600" dirty="0"/>
              <a:t>constitutional issue of the interpretation of a federal statue, action, or </a:t>
            </a:r>
            <a:r>
              <a:rPr lang="en-US" sz="2600" dirty="0" smtClean="0"/>
              <a:t>treaty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885384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0230" y="665337"/>
            <a:ext cx="7763769" cy="5724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</a:t>
            </a:r>
            <a:r>
              <a:rPr lang="en-US" sz="3000" b="1" dirty="0" smtClean="0">
                <a:solidFill>
                  <a:srgbClr val="FF0000"/>
                </a:solidFill>
              </a:rPr>
              <a:t>Rule </a:t>
            </a:r>
            <a:r>
              <a:rPr lang="en-US" sz="3000" b="1" dirty="0">
                <a:solidFill>
                  <a:srgbClr val="FF0000"/>
                </a:solidFill>
              </a:rPr>
              <a:t>of Four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Supreme Court clerks screen </a:t>
            </a:r>
            <a:r>
              <a:rPr lang="en-US" sz="2800" dirty="0" smtClean="0"/>
              <a:t>approximately </a:t>
            </a:r>
            <a:r>
              <a:rPr lang="en-US" sz="2800" dirty="0"/>
              <a:t>9,000 petitions that come to the Supreme Court each </a:t>
            </a:r>
            <a:r>
              <a:rPr lang="en-US" sz="2800" dirty="0" smtClean="0"/>
              <a:t>term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Clerks </a:t>
            </a:r>
            <a:r>
              <a:rPr lang="en-US" sz="2800" dirty="0"/>
              <a:t>are exceptional law school graduates who usually have experience clerking for a judge on one of the courts of </a:t>
            </a:r>
            <a:r>
              <a:rPr lang="en-US" sz="2800" dirty="0" smtClean="0"/>
              <a:t>appeal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Justices </a:t>
            </a:r>
            <a:r>
              <a:rPr lang="en-US" sz="2800" dirty="0"/>
              <a:t>conduct weekly conference meetings where they discuss petitions prepared by their </a:t>
            </a:r>
            <a:r>
              <a:rPr lang="en-US" sz="2800" dirty="0" smtClean="0"/>
              <a:t>clerks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For a case to be heard on appeal, at least four of the nine justices must agree to hear the </a:t>
            </a:r>
            <a:r>
              <a:rPr lang="en-US" sz="2800" dirty="0" smtClean="0"/>
              <a:t>case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Called </a:t>
            </a:r>
            <a:r>
              <a:rPr lang="en-US" sz="2800" b="1" dirty="0" smtClean="0">
                <a:solidFill>
                  <a:srgbClr val="FF0000"/>
                </a:solidFill>
              </a:rPr>
              <a:t>Rule </a:t>
            </a:r>
            <a:r>
              <a:rPr lang="en-US" sz="2800" b="1" dirty="0">
                <a:solidFill>
                  <a:srgbClr val="FF0000"/>
                </a:solidFill>
              </a:rPr>
              <a:t>of </a:t>
            </a:r>
            <a:r>
              <a:rPr lang="en-US" sz="2800" b="1" dirty="0" smtClean="0">
                <a:solidFill>
                  <a:srgbClr val="FF0000"/>
                </a:solidFill>
              </a:rPr>
              <a:t>Four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</p:spTree>
    <p:extLst>
      <p:ext uri="{BB962C8B-B14F-4D97-AF65-F5344CB8AC3E}">
        <p14:creationId xmlns:p14="http://schemas.microsoft.com/office/powerpoint/2010/main" val="3091479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2" name="Rectangle 1"/>
          <p:cNvSpPr/>
          <p:nvPr/>
        </p:nvSpPr>
        <p:spPr>
          <a:xfrm>
            <a:off x="1380230" y="665337"/>
            <a:ext cx="7763769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The </a:t>
            </a:r>
            <a:r>
              <a:rPr lang="en-US" sz="3000" b="1" dirty="0" smtClean="0">
                <a:solidFill>
                  <a:srgbClr val="FF0000"/>
                </a:solidFill>
              </a:rPr>
              <a:t>Solicitor </a:t>
            </a:r>
            <a:r>
              <a:rPr lang="en-US" sz="3000" b="1" dirty="0">
                <a:solidFill>
                  <a:srgbClr val="FF0000"/>
                </a:solidFill>
              </a:rPr>
              <a:t>G</a:t>
            </a:r>
            <a:r>
              <a:rPr lang="en-US" sz="3000" b="1" dirty="0" smtClean="0">
                <a:solidFill>
                  <a:srgbClr val="FF0000"/>
                </a:solidFill>
              </a:rPr>
              <a:t>eneral</a:t>
            </a:r>
            <a:endParaRPr lang="en-US" sz="3000" b="1" dirty="0">
              <a:solidFill>
                <a:srgbClr val="FF0000"/>
              </a:solidFill>
            </a:endParaRP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Solicitor </a:t>
            </a:r>
            <a:r>
              <a:rPr lang="en-US" sz="2800" dirty="0"/>
              <a:t>general is the </a:t>
            </a:r>
            <a:r>
              <a:rPr lang="en-US" sz="2800" dirty="0" smtClean="0"/>
              <a:t>                                       fourth</a:t>
            </a:r>
            <a:r>
              <a:rPr lang="en-US" sz="2800" dirty="0"/>
              <a:t>-ranking member of the </a:t>
            </a:r>
            <a:r>
              <a:rPr lang="en-US" sz="2800" dirty="0" smtClean="0"/>
              <a:t>                                   Department </a:t>
            </a:r>
            <a:r>
              <a:rPr lang="en-US" sz="2800" dirty="0"/>
              <a:t>of </a:t>
            </a:r>
            <a:r>
              <a:rPr lang="en-US" sz="2800" dirty="0" smtClean="0"/>
              <a:t>Justice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Solicitor </a:t>
            </a:r>
            <a:r>
              <a:rPr lang="en-US" sz="2800" dirty="0"/>
              <a:t>general is responsible </a:t>
            </a:r>
            <a:r>
              <a:rPr lang="en-US" sz="2800" dirty="0" smtClean="0"/>
              <a:t>                                for </a:t>
            </a:r>
            <a:r>
              <a:rPr lang="en-US" sz="2800" dirty="0"/>
              <a:t>handling all appeals on </a:t>
            </a:r>
            <a:r>
              <a:rPr lang="en-US" sz="2800" dirty="0" smtClean="0"/>
              <a:t>                                  behalf </a:t>
            </a:r>
            <a:r>
              <a:rPr lang="en-US" sz="2800" dirty="0"/>
              <a:t>of the United States </a:t>
            </a:r>
            <a:r>
              <a:rPr lang="en-US" sz="2800" dirty="0" smtClean="0"/>
              <a:t>                                government </a:t>
            </a:r>
            <a:r>
              <a:rPr lang="en-US" sz="2800" dirty="0"/>
              <a:t>to the Supreme         </a:t>
            </a:r>
            <a:r>
              <a:rPr lang="en-US" sz="2800" dirty="0" smtClean="0"/>
              <a:t>                       Court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Solicitor </a:t>
            </a:r>
            <a:r>
              <a:rPr lang="en-US" sz="2800" dirty="0"/>
              <a:t>general plays an important role in influencing the Court’s decision on which cases to </a:t>
            </a:r>
            <a:r>
              <a:rPr lang="en-US" sz="2800" dirty="0" smtClean="0"/>
              <a:t>hear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3488" y="665337"/>
            <a:ext cx="2130978" cy="2841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43488" y="3730304"/>
            <a:ext cx="2130978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Donald Verrilli</a:t>
            </a:r>
          </a:p>
        </p:txBody>
      </p:sp>
    </p:spTree>
    <p:extLst>
      <p:ext uri="{BB962C8B-B14F-4D97-AF65-F5344CB8AC3E}">
        <p14:creationId xmlns:p14="http://schemas.microsoft.com/office/powerpoint/2010/main" val="2981715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665337"/>
            <a:ext cx="7763769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Filing Briefs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Each </a:t>
            </a:r>
            <a:r>
              <a:rPr lang="en-US" sz="2800" dirty="0"/>
              <a:t>party is required to file a brief, or detailed written statement, arguing one side of a </a:t>
            </a:r>
            <a:r>
              <a:rPr lang="en-US" sz="2800" dirty="0" smtClean="0"/>
              <a:t>case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Briefs </a:t>
            </a:r>
            <a:r>
              <a:rPr lang="en-US" sz="2800" dirty="0"/>
              <a:t>cite relevant facts, legal principles, and precedents that support their </a:t>
            </a:r>
            <a:r>
              <a:rPr lang="en-US" sz="2800" dirty="0" smtClean="0"/>
              <a:t>arguments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Interested </a:t>
            </a:r>
            <a:r>
              <a:rPr lang="en-US" sz="2800" dirty="0"/>
              <a:t>persons and groups that are not actual parties to the case may file </a:t>
            </a:r>
            <a:r>
              <a:rPr lang="en-US" sz="2800" b="1" dirty="0">
                <a:solidFill>
                  <a:srgbClr val="FF0000"/>
                </a:solidFill>
              </a:rPr>
              <a:t>amicus curiae </a:t>
            </a:r>
            <a:r>
              <a:rPr lang="en-US" sz="2800" dirty="0"/>
              <a:t>(</a:t>
            </a:r>
            <a:r>
              <a:rPr lang="en-US" sz="2800" b="1" dirty="0">
                <a:solidFill>
                  <a:srgbClr val="FF0000"/>
                </a:solidFill>
              </a:rPr>
              <a:t>“friend of the court”</a:t>
            </a:r>
            <a:r>
              <a:rPr lang="en-US" sz="2800" dirty="0"/>
              <a:t>) </a:t>
            </a:r>
            <a:r>
              <a:rPr lang="en-US" sz="2800" dirty="0" smtClean="0"/>
              <a:t>briefs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Cases </a:t>
            </a:r>
            <a:r>
              <a:rPr lang="en-US" sz="2800" dirty="0"/>
              <a:t>involving controversial issues such as affirmative action and abortion attract a large number of amicus curiae </a:t>
            </a:r>
            <a:r>
              <a:rPr lang="en-US" sz="2800" dirty="0" smtClean="0"/>
              <a:t>briefs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Interest </a:t>
            </a:r>
            <a:r>
              <a:rPr lang="en-US" sz="2800" dirty="0"/>
              <a:t>groups use amicus curiae briefs to lobby the </a:t>
            </a:r>
            <a:r>
              <a:rPr lang="en-US" sz="2800" dirty="0" smtClean="0"/>
              <a:t>Court</a:t>
            </a:r>
            <a:endParaRPr lang="en-US" sz="2800" dirty="0"/>
          </a:p>
        </p:txBody>
      </p:sp>
      <p:pic>
        <p:nvPicPr>
          <p:cNvPr id="5" name="Picture 4"/>
          <p:cNvPicPr>
            <a:picLocks/>
          </p:cNvPicPr>
          <p:nvPr/>
        </p:nvPicPr>
        <p:blipFill rotWithShape="1">
          <a:blip r:embed="rId8"/>
          <a:srcRect t="28267" b="32988"/>
          <a:stretch/>
        </p:blipFill>
        <p:spPr>
          <a:xfrm>
            <a:off x="6115495" y="3734800"/>
            <a:ext cx="2840530" cy="46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16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2" name="Rectangle 1"/>
          <p:cNvSpPr/>
          <p:nvPr/>
        </p:nvSpPr>
        <p:spPr>
          <a:xfrm>
            <a:off x="1380230" y="665337"/>
            <a:ext cx="776376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Listening to Oral Arguments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Oral </a:t>
            </a:r>
            <a:r>
              <a:rPr lang="en-US" sz="2800" dirty="0"/>
              <a:t>Arguments are open to the public.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Attorneys </a:t>
            </a:r>
            <a:r>
              <a:rPr lang="en-US" sz="2800" dirty="0"/>
              <a:t>are allowed exactly 30 minutes to present their </a:t>
            </a:r>
            <a:r>
              <a:rPr lang="en-US" sz="2800" dirty="0" smtClean="0"/>
              <a:t>case</a:t>
            </a:r>
            <a:endParaRPr lang="en-US" sz="2800" dirty="0"/>
          </a:p>
          <a:p>
            <a:r>
              <a:rPr lang="en-US" sz="2800" dirty="0"/>
              <a:t> </a:t>
            </a: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pPr lvl="0"/>
            <a:endParaRPr lang="en-US" sz="2800" b="1" dirty="0" smtClean="0">
              <a:solidFill>
                <a:srgbClr val="FF0000"/>
              </a:solidFill>
            </a:endParaRPr>
          </a:p>
          <a:p>
            <a:pPr lvl="0"/>
            <a:endParaRPr lang="en-US" sz="2800" b="1" dirty="0">
              <a:solidFill>
                <a:srgbClr val="FF0000"/>
              </a:solidFill>
            </a:endParaRPr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Discussion </a:t>
            </a:r>
            <a:r>
              <a:rPr lang="en-US" sz="2800" b="1" dirty="0">
                <a:solidFill>
                  <a:srgbClr val="FF0000"/>
                </a:solidFill>
              </a:rPr>
              <a:t>and Voting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Justices </a:t>
            </a:r>
            <a:r>
              <a:rPr lang="en-US" sz="2800" dirty="0"/>
              <a:t>discuss each case in a closed meeting held on </a:t>
            </a:r>
            <a:r>
              <a:rPr lang="en-US" sz="2800" dirty="0" smtClean="0"/>
              <a:t>Friday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Chief </a:t>
            </a:r>
            <a:r>
              <a:rPr lang="en-US" sz="2800" dirty="0"/>
              <a:t>Justice presides over the </a:t>
            </a:r>
            <a:r>
              <a:rPr lang="en-US" sz="2800" dirty="0" smtClean="0"/>
              <a:t>meeting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Chief </a:t>
            </a:r>
            <a:r>
              <a:rPr lang="en-US" sz="2800" dirty="0"/>
              <a:t>justice Roberts in known to encourage </a:t>
            </a:r>
            <a:r>
              <a:rPr lang="en-US" sz="2800" dirty="0" smtClean="0"/>
              <a:t>discussion</a:t>
            </a:r>
            <a:endParaRPr lang="en-US" sz="2800" dirty="0"/>
          </a:p>
        </p:txBody>
      </p:sp>
      <p:pic>
        <p:nvPicPr>
          <p:cNvPr id="16" name="Picture 15" descr="MCj01495100000[1]"/>
          <p:cNvPicPr>
            <a:picLocks noGrp="1"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810" y="2454592"/>
            <a:ext cx="3291673" cy="1645044"/>
          </a:xfrm>
          <a:prstGeom prst="rect">
            <a:avLst/>
          </a:prstGeom>
          <a:noFill/>
          <a:ln w="12700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1488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042" y="2024692"/>
            <a:ext cx="4001982" cy="207494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54042" y="4208315"/>
            <a:ext cx="4001981" cy="415498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100" dirty="0">
                <a:latin typeface="Gill Sans MT Condensed" charset="0"/>
              </a:rPr>
              <a:t>Supreme Court in action, 1932</a:t>
            </a:r>
          </a:p>
        </p:txBody>
      </p:sp>
    </p:spTree>
    <p:extLst>
      <p:ext uri="{BB962C8B-B14F-4D97-AF65-F5344CB8AC3E}">
        <p14:creationId xmlns:p14="http://schemas.microsoft.com/office/powerpoint/2010/main" val="3199639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80231" y="19006"/>
            <a:ext cx="7763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How The Supreme Court Works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665337"/>
            <a:ext cx="776376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rgbClr val="FF0000"/>
                </a:solidFill>
              </a:rPr>
              <a:t>Writing opinions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After </a:t>
            </a:r>
            <a:r>
              <a:rPr lang="en-US" sz="2600" dirty="0"/>
              <a:t>reaching a decision, </a:t>
            </a:r>
            <a:r>
              <a:rPr lang="en-US" sz="2600" dirty="0" smtClean="0"/>
              <a:t>Justices write formal opinion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Opinions </a:t>
            </a:r>
            <a:r>
              <a:rPr lang="en-US" sz="2600" dirty="0"/>
              <a:t>present </a:t>
            </a:r>
            <a:r>
              <a:rPr lang="en-US" sz="2600" dirty="0" smtClean="0"/>
              <a:t>issues</a:t>
            </a:r>
            <a:r>
              <a:rPr lang="en-US" sz="2600" dirty="0"/>
              <a:t>, establish precedents, and set guidelines for lower </a:t>
            </a:r>
            <a:r>
              <a:rPr lang="en-US" sz="2600" dirty="0" smtClean="0"/>
              <a:t>courts</a:t>
            </a:r>
            <a:endParaRPr lang="en-US" sz="2600" dirty="0"/>
          </a:p>
          <a:p>
            <a:pPr lvl="0"/>
            <a:endParaRPr lang="en-US" sz="2600" dirty="0" smtClean="0"/>
          </a:p>
          <a:p>
            <a:pPr lvl="0"/>
            <a:r>
              <a:rPr lang="en-US" sz="2800" b="1" dirty="0" smtClean="0">
                <a:solidFill>
                  <a:srgbClr val="FF0000"/>
                </a:solidFill>
              </a:rPr>
              <a:t>Types </a:t>
            </a:r>
            <a:r>
              <a:rPr lang="en-US" sz="2800" b="1" dirty="0">
                <a:solidFill>
                  <a:srgbClr val="FF0000"/>
                </a:solidFill>
              </a:rPr>
              <a:t>of opinions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b="1" dirty="0">
                <a:solidFill>
                  <a:srgbClr val="FF0000"/>
                </a:solidFill>
              </a:rPr>
              <a:t>Majority </a:t>
            </a:r>
            <a:r>
              <a:rPr lang="en-US" sz="2600" b="1" dirty="0" smtClean="0">
                <a:solidFill>
                  <a:srgbClr val="FF0000"/>
                </a:solidFill>
              </a:rPr>
              <a:t>opinion </a:t>
            </a:r>
            <a:r>
              <a:rPr lang="en-US" sz="2600" dirty="0" smtClean="0"/>
              <a:t>-- </a:t>
            </a:r>
            <a:r>
              <a:rPr lang="en-US" sz="2600" dirty="0"/>
              <a:t>Officially known as “the opinion of the Court,” </a:t>
            </a:r>
            <a:r>
              <a:rPr lang="en-US" sz="2600" dirty="0" smtClean="0"/>
              <a:t>majority </a:t>
            </a:r>
            <a:r>
              <a:rPr lang="en-US" sz="2600" dirty="0"/>
              <a:t>opinion is </a:t>
            </a:r>
            <a:r>
              <a:rPr lang="en-US" sz="2600" dirty="0" smtClean="0"/>
              <a:t>law </a:t>
            </a:r>
            <a:r>
              <a:rPr lang="en-US" sz="2600" dirty="0"/>
              <a:t>of the </a:t>
            </a:r>
            <a:r>
              <a:rPr lang="en-US" sz="2600" dirty="0" smtClean="0"/>
              <a:t>land</a:t>
            </a:r>
            <a:endParaRPr lang="en-US" sz="26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b="1" dirty="0">
                <a:solidFill>
                  <a:srgbClr val="FF0000"/>
                </a:solidFill>
              </a:rPr>
              <a:t>Concurring </a:t>
            </a:r>
            <a:r>
              <a:rPr lang="en-US" sz="2600" b="1" dirty="0" smtClean="0">
                <a:solidFill>
                  <a:srgbClr val="FF0000"/>
                </a:solidFill>
              </a:rPr>
              <a:t>opinion </a:t>
            </a:r>
            <a:r>
              <a:rPr lang="en-US" sz="2600" dirty="0" smtClean="0"/>
              <a:t>– </a:t>
            </a:r>
            <a:r>
              <a:rPr lang="en-US" sz="2600" dirty="0"/>
              <a:t>Supports </a:t>
            </a:r>
            <a:r>
              <a:rPr lang="en-US" sz="2600" dirty="0" smtClean="0"/>
              <a:t>majority </a:t>
            </a:r>
            <a:r>
              <a:rPr lang="en-US" sz="2600" dirty="0"/>
              <a:t>opinion but stresses different constitutional or legal reasons for reaching the </a:t>
            </a:r>
            <a:r>
              <a:rPr lang="en-US" sz="2600" dirty="0" smtClean="0"/>
              <a:t>judgment</a:t>
            </a:r>
            <a:endParaRPr lang="en-US" sz="26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b="1" dirty="0">
                <a:solidFill>
                  <a:srgbClr val="FF0000"/>
                </a:solidFill>
              </a:rPr>
              <a:t>Minority </a:t>
            </a:r>
            <a:r>
              <a:rPr lang="en-US" sz="2600" b="1" dirty="0" smtClean="0">
                <a:solidFill>
                  <a:srgbClr val="FF0000"/>
                </a:solidFill>
              </a:rPr>
              <a:t>or </a:t>
            </a:r>
            <a:r>
              <a:rPr lang="en-US" sz="2600" b="1" dirty="0">
                <a:solidFill>
                  <a:srgbClr val="FF0000"/>
                </a:solidFill>
              </a:rPr>
              <a:t>dissenting </a:t>
            </a:r>
            <a:r>
              <a:rPr lang="en-US" sz="2600" b="1" dirty="0" smtClean="0">
                <a:solidFill>
                  <a:srgbClr val="FF0000"/>
                </a:solidFill>
              </a:rPr>
              <a:t>opinion </a:t>
            </a:r>
            <a:r>
              <a:rPr lang="en-US" sz="2600" dirty="0" smtClean="0"/>
              <a:t>-- </a:t>
            </a:r>
            <a:r>
              <a:rPr lang="en-US" sz="2600" dirty="0"/>
              <a:t>expresses a point of view that disagrees with the majority </a:t>
            </a:r>
            <a:r>
              <a:rPr lang="en-US" sz="2600" dirty="0" smtClean="0"/>
              <a:t>opinion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Dissenting </a:t>
            </a:r>
            <a:r>
              <a:rPr lang="en-US" sz="2600" dirty="0"/>
              <a:t>opinions have no legal </a:t>
            </a:r>
            <a:r>
              <a:rPr lang="en-US" sz="2600" dirty="0" smtClean="0"/>
              <a:t>standing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92081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036" y="-4219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36003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Factors that influence </a:t>
            </a:r>
            <a:endParaRPr lang="en-US" sz="3600" b="1" dirty="0" smtClean="0"/>
          </a:p>
          <a:p>
            <a:pPr lvl="0" algn="ctr"/>
            <a:r>
              <a:rPr lang="en-US" sz="3600" b="1" dirty="0" smtClean="0"/>
              <a:t>Supreme </a:t>
            </a:r>
            <a:r>
              <a:rPr lang="en-US" sz="3600" b="1" dirty="0"/>
              <a:t>Court Decisions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1161931"/>
            <a:ext cx="7773416" cy="489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/>
              <a:t>Precedent</a:t>
            </a:r>
          </a:p>
          <a:p>
            <a:pPr lvl="0"/>
            <a:r>
              <a:rPr lang="en-US" sz="3000" b="1" dirty="0" smtClean="0">
                <a:solidFill>
                  <a:srgbClr val="FF0000"/>
                </a:solidFill>
              </a:rPr>
              <a:t>Stare </a:t>
            </a:r>
            <a:r>
              <a:rPr lang="en-US" sz="3000" b="1" dirty="0">
                <a:solidFill>
                  <a:srgbClr val="FF0000"/>
                </a:solidFill>
              </a:rPr>
              <a:t>decisis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Stare decisis is a Latin </a:t>
            </a:r>
            <a:r>
              <a:rPr lang="en-US" sz="2800" dirty="0" smtClean="0"/>
              <a:t>                                                       phrase </a:t>
            </a:r>
            <a:r>
              <a:rPr lang="en-US" sz="2800" dirty="0"/>
              <a:t>meaning “let </a:t>
            </a:r>
            <a:r>
              <a:rPr lang="en-US" sz="2800" dirty="0" smtClean="0"/>
              <a:t>                                                                  the </a:t>
            </a:r>
            <a:r>
              <a:rPr lang="en-US" sz="2800" dirty="0"/>
              <a:t>decision stand.”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Vast </a:t>
            </a:r>
            <a:r>
              <a:rPr lang="en-US" sz="2800" dirty="0"/>
              <a:t>majority of </a:t>
            </a:r>
            <a:r>
              <a:rPr lang="en-US" sz="2800" dirty="0" smtClean="0"/>
              <a:t>                                                  Supreme </a:t>
            </a:r>
            <a:r>
              <a:rPr lang="en-US" sz="2800" dirty="0"/>
              <a:t>Court </a:t>
            </a:r>
            <a:r>
              <a:rPr lang="en-US" sz="2800" dirty="0" smtClean="0"/>
              <a:t>                                                            decisions </a:t>
            </a:r>
            <a:r>
              <a:rPr lang="en-US" sz="2800" dirty="0"/>
              <a:t>are based </a:t>
            </a:r>
            <a:r>
              <a:rPr lang="en-US" sz="2800" dirty="0" smtClean="0"/>
              <a:t>                                                        on </a:t>
            </a:r>
            <a:r>
              <a:rPr lang="en-US" sz="2800" dirty="0"/>
              <a:t>precedents established in earlier </a:t>
            </a:r>
            <a:r>
              <a:rPr lang="en-US" sz="2800" dirty="0" smtClean="0"/>
              <a:t>cases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Precedents help make Supreme Court decisions more uniform, predictable, and </a:t>
            </a:r>
            <a:r>
              <a:rPr lang="en-US" sz="2800" dirty="0" smtClean="0"/>
              <a:t>efficient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0000" y="1178111"/>
            <a:ext cx="394286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59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36003"/>
            <a:ext cx="7773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Factors that influence </a:t>
            </a:r>
            <a:endParaRPr lang="en-US" sz="3600" b="1" dirty="0" smtClean="0"/>
          </a:p>
          <a:p>
            <a:pPr lvl="0" algn="ctr"/>
            <a:r>
              <a:rPr lang="en-US" sz="3600" b="1" dirty="0" smtClean="0"/>
              <a:t>Supreme </a:t>
            </a:r>
            <a:r>
              <a:rPr lang="en-US" sz="3600" b="1" dirty="0"/>
              <a:t>Court Decisions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03810" y="1220205"/>
            <a:ext cx="7640190" cy="5693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/>
              <a:t>Precedent</a:t>
            </a:r>
            <a:endParaRPr lang="en-US" sz="2600" dirty="0" smtClean="0"/>
          </a:p>
          <a:p>
            <a:pPr lvl="0"/>
            <a:r>
              <a:rPr lang="en-US" sz="2400" b="1" dirty="0" smtClean="0">
                <a:solidFill>
                  <a:srgbClr val="008000"/>
                </a:solidFill>
              </a:rPr>
              <a:t>Examples</a:t>
            </a:r>
            <a:endParaRPr lang="en-US" sz="2400" b="1" dirty="0">
              <a:solidFill>
                <a:srgbClr val="008000"/>
              </a:solidFill>
            </a:endParaRPr>
          </a:p>
          <a:p>
            <a:pPr marL="457200" lvl="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400" i="1" dirty="0" smtClean="0"/>
              <a:t>Baker </a:t>
            </a:r>
            <a:r>
              <a:rPr lang="en-US" sz="2400" i="1" dirty="0"/>
              <a:t>v. Carr</a:t>
            </a:r>
            <a:r>
              <a:rPr lang="en-US" sz="2400" dirty="0"/>
              <a:t>, </a:t>
            </a:r>
            <a:r>
              <a:rPr lang="en-US" sz="2400" dirty="0" smtClean="0"/>
              <a:t>                                                                        Court                                                                             established principle </a:t>
            </a:r>
            <a:r>
              <a:rPr lang="en-US" sz="2400" dirty="0"/>
              <a:t>of one person, one </a:t>
            </a:r>
            <a:r>
              <a:rPr lang="en-US" sz="2400" dirty="0" smtClean="0"/>
              <a:t>vote</a:t>
            </a:r>
          </a:p>
          <a:p>
            <a:pPr marL="457200" lvl="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400" i="1" dirty="0" smtClean="0"/>
              <a:t>Wesberry </a:t>
            </a:r>
            <a:r>
              <a:rPr lang="en-US" sz="2400" i="1" dirty="0"/>
              <a:t>v. Sanders</a:t>
            </a:r>
            <a:r>
              <a:rPr lang="en-US" sz="2400" dirty="0"/>
              <a:t>, </a:t>
            </a:r>
            <a:r>
              <a:rPr lang="en-US" sz="2400" dirty="0" smtClean="0"/>
              <a:t>Court </a:t>
            </a:r>
            <a:r>
              <a:rPr lang="en-US" sz="2400" dirty="0"/>
              <a:t>applied this principle to congressional </a:t>
            </a:r>
            <a:r>
              <a:rPr lang="en-US" sz="2400" dirty="0" smtClean="0"/>
              <a:t>districts</a:t>
            </a:r>
            <a:endParaRPr lang="en-US" sz="2400" dirty="0"/>
          </a:p>
          <a:p>
            <a:pPr lvl="0"/>
            <a:r>
              <a:rPr lang="en-US" sz="2400" b="1" dirty="0">
                <a:solidFill>
                  <a:srgbClr val="008000"/>
                </a:solidFill>
              </a:rPr>
              <a:t>Exceptions</a:t>
            </a:r>
          </a:p>
          <a:p>
            <a:pPr marL="457200" lvl="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400" dirty="0"/>
              <a:t>Although precedent is very important, the Court can overturn previous </a:t>
            </a:r>
            <a:r>
              <a:rPr lang="en-US" sz="2400" dirty="0" smtClean="0"/>
              <a:t>decisions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400" i="1" dirty="0" smtClean="0"/>
              <a:t>Plessy </a:t>
            </a:r>
            <a:r>
              <a:rPr lang="en-US" sz="2400" i="1" dirty="0"/>
              <a:t>v. Ferguson </a:t>
            </a:r>
            <a:r>
              <a:rPr lang="en-US" sz="2400" dirty="0"/>
              <a:t>permitted segregation if the facilities were “separate but </a:t>
            </a:r>
            <a:r>
              <a:rPr lang="en-US" sz="2400" dirty="0" smtClean="0"/>
              <a:t>equal” </a:t>
            </a:r>
          </a:p>
          <a:p>
            <a:pPr marL="457200" lvl="0" indent="-457200">
              <a:buClr>
                <a:srgbClr val="3366FF"/>
              </a:buClr>
              <a:buSzPct val="115000"/>
              <a:buFont typeface="Arial"/>
              <a:buChar char="•"/>
            </a:pPr>
            <a:r>
              <a:rPr lang="en-US" sz="2400" dirty="0" smtClean="0"/>
              <a:t>Court </a:t>
            </a:r>
            <a:r>
              <a:rPr lang="en-US" sz="2400" dirty="0"/>
              <a:t>reversed this ruling in </a:t>
            </a:r>
            <a:r>
              <a:rPr lang="en-US" sz="2400" i="1" dirty="0"/>
              <a:t>Brown v. Board of Education of Topeka</a:t>
            </a:r>
            <a:r>
              <a:rPr lang="en-US" sz="2400" dirty="0"/>
              <a:t>, declaring that “segregation is a denial of the equal protection of the </a:t>
            </a:r>
            <a:r>
              <a:rPr lang="en-US" sz="2400" dirty="0" smtClean="0"/>
              <a:t>laws”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7120" y="1236331"/>
            <a:ext cx="5346880" cy="165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34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-14417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Judicial Philosophy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0584" y="631914"/>
            <a:ext cx="7773416" cy="6155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Judicial restraint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Advocates of </a:t>
            </a:r>
            <a:r>
              <a:rPr lang="en-US" sz="2800" dirty="0" smtClean="0"/>
              <a:t>                                                              judicial                                                                    restraint </a:t>
            </a:r>
            <a:r>
              <a:rPr lang="en-US" sz="2800" dirty="0"/>
              <a:t>argue </a:t>
            </a:r>
            <a:r>
              <a:rPr lang="en-US" sz="2800" dirty="0" smtClean="0"/>
              <a:t>                                                                that </a:t>
            </a:r>
            <a:r>
              <a:rPr lang="en-US" sz="2800" dirty="0"/>
              <a:t>the </a:t>
            </a:r>
            <a:r>
              <a:rPr lang="en-US" sz="2800" dirty="0" smtClean="0"/>
              <a:t>                                                                 Supreme </a:t>
            </a:r>
            <a:r>
              <a:rPr lang="en-US" sz="2800" dirty="0"/>
              <a:t>Court </a:t>
            </a:r>
            <a:r>
              <a:rPr lang="en-US" sz="2800" dirty="0" smtClean="0"/>
              <a:t>                                                               should </a:t>
            </a:r>
            <a:r>
              <a:rPr lang="en-US" sz="2800" dirty="0"/>
              <a:t>use </a:t>
            </a:r>
            <a:r>
              <a:rPr lang="en-US" sz="2800" dirty="0" smtClean="0"/>
              <a:t>                                                                precedent </a:t>
            </a:r>
            <a:r>
              <a:rPr lang="en-US" sz="2800" dirty="0"/>
              <a:t>and </a:t>
            </a:r>
            <a:r>
              <a:rPr lang="en-US" sz="2800" dirty="0" smtClean="0"/>
              <a:t>                                                                 the </a:t>
            </a:r>
            <a:r>
              <a:rPr lang="en-US" sz="2800" dirty="0"/>
              <a:t>Framers’ </a:t>
            </a:r>
            <a:r>
              <a:rPr lang="en-US" sz="2800" dirty="0" smtClean="0"/>
              <a:t>                                                              original </a:t>
            </a:r>
            <a:r>
              <a:rPr lang="en-US" sz="2800" dirty="0"/>
              <a:t>intent to decide </a:t>
            </a:r>
            <a:r>
              <a:rPr lang="en-US" sz="2800" dirty="0" smtClean="0"/>
              <a:t>cases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Advocates of judicial restraint also argue that the Supreme Court should defer to the elected institutions of </a:t>
            </a:r>
            <a:r>
              <a:rPr lang="en-US" sz="2800" dirty="0" smtClean="0"/>
              <a:t>government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Strict constructionist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b="5118"/>
          <a:stretch/>
        </p:blipFill>
        <p:spPr>
          <a:xfrm>
            <a:off x="4160541" y="631914"/>
            <a:ext cx="4639126" cy="391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29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-1026"/>
            <a:ext cx="777341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800" b="1" dirty="0"/>
              <a:t>Characteristics of </a:t>
            </a:r>
          </a:p>
          <a:p>
            <a:pPr algn="ctr"/>
            <a:r>
              <a:rPr lang="en-US" sz="3600" b="1" dirty="0"/>
              <a:t>The Federal Court 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1212594"/>
            <a:ext cx="776376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FF0000"/>
                </a:solidFill>
              </a:rPr>
              <a:t>A Complex Dual Court System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Due to Federalism, United </a:t>
            </a:r>
            <a:r>
              <a:rPr lang="en-US" sz="2800" dirty="0"/>
              <a:t>States has two </a:t>
            </a:r>
            <a:r>
              <a:rPr lang="en-US" sz="2800" dirty="0" smtClean="0"/>
              <a:t>separate court                                                        systems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50 different                                                                          state court                                                              systems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97+                                                                   percent                                                                      of </a:t>
            </a:r>
            <a:r>
              <a:rPr lang="en-US" sz="2800" dirty="0"/>
              <a:t>all </a:t>
            </a:r>
            <a:r>
              <a:rPr lang="en-US" sz="2800" dirty="0" smtClean="0"/>
              <a:t>                                                                   criminal                                                        cases </a:t>
            </a:r>
            <a:r>
              <a:rPr lang="en-US" sz="2800" dirty="0"/>
              <a:t>are heard in state and local </a:t>
            </a:r>
            <a:r>
              <a:rPr lang="en-US" sz="2800" dirty="0" smtClean="0"/>
              <a:t>courts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Federal </a:t>
            </a:r>
            <a:r>
              <a:rPr lang="en-US" sz="2800" dirty="0"/>
              <a:t>judiciary system spans </a:t>
            </a:r>
            <a:r>
              <a:rPr lang="en-US" sz="2800" dirty="0" smtClean="0"/>
              <a:t>entire country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0998" y="2168127"/>
            <a:ext cx="4886182" cy="37967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80711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-14417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Judicial Philosophy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0" y="631914"/>
            <a:ext cx="7763769" cy="6155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Judicial activism</a:t>
            </a:r>
          </a:p>
          <a:p>
            <a:pPr marL="457200" lvl="0" indent="-457200">
              <a:buClr>
                <a:srgbClr val="3366FF"/>
              </a:buClr>
              <a:buSzPct val="105000"/>
              <a:buFont typeface="Arial"/>
              <a:buChar char="•"/>
            </a:pPr>
            <a:r>
              <a:rPr lang="en-US" sz="2600" dirty="0"/>
              <a:t>Advocates of </a:t>
            </a:r>
            <a:r>
              <a:rPr lang="en-US" sz="2600" dirty="0" smtClean="0"/>
              <a:t>                                                                   judicial </a:t>
            </a:r>
            <a:r>
              <a:rPr lang="en-US" sz="2600" dirty="0"/>
              <a:t>activism </a:t>
            </a:r>
            <a:r>
              <a:rPr lang="en-US" sz="2600" dirty="0" smtClean="0"/>
              <a:t>                                                            argue </a:t>
            </a:r>
            <a:r>
              <a:rPr lang="en-US" sz="2600" dirty="0"/>
              <a:t>that the </a:t>
            </a:r>
            <a:r>
              <a:rPr lang="en-US" sz="2600" dirty="0" smtClean="0"/>
              <a:t>                                                                    federal </a:t>
            </a:r>
            <a:r>
              <a:rPr lang="en-US" sz="2600" dirty="0"/>
              <a:t>courts must </a:t>
            </a:r>
            <a:r>
              <a:rPr lang="en-US" sz="2600" dirty="0" smtClean="0"/>
              <a:t>                                                      correct </a:t>
            </a:r>
            <a:r>
              <a:rPr lang="en-US" sz="2600" dirty="0"/>
              <a:t>injustices </a:t>
            </a:r>
            <a:r>
              <a:rPr lang="en-US" sz="2600" dirty="0" smtClean="0"/>
              <a:t>                                                                       when </a:t>
            </a:r>
            <a:r>
              <a:rPr lang="en-US" sz="2600" dirty="0"/>
              <a:t>other </a:t>
            </a:r>
            <a:r>
              <a:rPr lang="en-US" sz="2600" dirty="0" smtClean="0"/>
              <a:t>                                                             branches </a:t>
            </a:r>
            <a:r>
              <a:rPr lang="en-US" sz="2600" dirty="0"/>
              <a:t>of </a:t>
            </a:r>
            <a:r>
              <a:rPr lang="en-US" sz="2600" dirty="0" smtClean="0"/>
              <a:t>                                                               government </a:t>
            </a:r>
            <a:r>
              <a:rPr lang="en-US" sz="2600" dirty="0"/>
              <a:t>or the states refuse to do </a:t>
            </a:r>
            <a:r>
              <a:rPr lang="en-US" sz="2600" dirty="0" smtClean="0"/>
              <a:t>so</a:t>
            </a:r>
            <a:endParaRPr lang="en-US" sz="2600" dirty="0"/>
          </a:p>
          <a:p>
            <a:pPr marL="457200" lvl="0" indent="-457200">
              <a:buClr>
                <a:srgbClr val="3366FF"/>
              </a:buClr>
              <a:buSzPct val="105000"/>
              <a:buFont typeface="Arial"/>
              <a:buChar char="•"/>
            </a:pPr>
            <a:r>
              <a:rPr lang="en-US" sz="2600" dirty="0"/>
              <a:t>Advocates of judicial activism point to the Court’s decision on </a:t>
            </a:r>
            <a:r>
              <a:rPr lang="en-US" sz="2600" i="1" dirty="0"/>
              <a:t>Brown v. Board of Education of Topeka </a:t>
            </a:r>
            <a:r>
              <a:rPr lang="en-US" sz="2600" dirty="0"/>
              <a:t>as an example of how judicial activism promoted social </a:t>
            </a:r>
            <a:r>
              <a:rPr lang="en-US" sz="2600" dirty="0" smtClean="0"/>
              <a:t>justice</a:t>
            </a:r>
          </a:p>
          <a:p>
            <a:pPr marL="457200" lvl="0" indent="-457200">
              <a:buClr>
                <a:srgbClr val="3366FF"/>
              </a:buClr>
              <a:buSzPct val="105000"/>
              <a:buFont typeface="Arial"/>
              <a:buChar char="•"/>
            </a:pPr>
            <a:r>
              <a:rPr lang="en-US" sz="2600" dirty="0" smtClean="0"/>
              <a:t>Loose                                                                constructionist</a:t>
            </a:r>
            <a:endParaRPr lang="en-US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7041" y="764752"/>
            <a:ext cx="4356915" cy="320400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l="4353" t="20684" r="18635" b="25595"/>
          <a:stretch/>
        </p:blipFill>
        <p:spPr>
          <a:xfrm>
            <a:off x="4039499" y="5510296"/>
            <a:ext cx="4842271" cy="126405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04176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70584" y="-14417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Judicial Philosophy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0584" y="636273"/>
            <a:ext cx="7773416" cy="6155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 smtClean="0">
                <a:solidFill>
                  <a:srgbClr val="FF0000"/>
                </a:solidFill>
              </a:rPr>
              <a:t>Public </a:t>
            </a:r>
            <a:r>
              <a:rPr lang="en-US" sz="3000" b="1" dirty="0">
                <a:solidFill>
                  <a:srgbClr val="FF0000"/>
                </a:solidFill>
              </a:rPr>
              <a:t>Opinion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Constitution </a:t>
            </a:r>
            <a:r>
              <a:rPr lang="en-US" sz="2800" dirty="0"/>
              <a:t>insulated </a:t>
            </a:r>
            <a:r>
              <a:rPr lang="en-US" sz="2800" dirty="0" smtClean="0"/>
              <a:t>                                                      Supreme </a:t>
            </a:r>
            <a:r>
              <a:rPr lang="en-US" sz="2800" dirty="0"/>
              <a:t>Court justices </a:t>
            </a:r>
            <a:r>
              <a:rPr lang="en-US" sz="2800" dirty="0" smtClean="0"/>
              <a:t>                                                          from </a:t>
            </a:r>
            <a:r>
              <a:rPr lang="en-US" sz="2800" dirty="0"/>
              <a:t>direct political </a:t>
            </a:r>
            <a:r>
              <a:rPr lang="en-US" sz="2800" dirty="0" smtClean="0"/>
              <a:t>                                              pressures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Justices are appointed </a:t>
            </a:r>
            <a:r>
              <a:rPr lang="en-US" sz="2800" dirty="0" smtClean="0"/>
              <a:t>                                                                  to </a:t>
            </a:r>
            <a:r>
              <a:rPr lang="en-US" sz="2800" dirty="0"/>
              <a:t>serve life terms </a:t>
            </a:r>
            <a:r>
              <a:rPr lang="en-US" sz="2800" dirty="0" smtClean="0"/>
              <a:t>                                              subject </a:t>
            </a:r>
            <a:r>
              <a:rPr lang="en-US" sz="2800" dirty="0"/>
              <a:t>only to good </a:t>
            </a:r>
            <a:r>
              <a:rPr lang="en-US" sz="2800" dirty="0" smtClean="0"/>
              <a:t>                                                          behavior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Salaries </a:t>
            </a:r>
            <a:r>
              <a:rPr lang="en-US" sz="2800" dirty="0"/>
              <a:t>of justices </a:t>
            </a:r>
            <a:r>
              <a:rPr lang="en-US" sz="2800" dirty="0" smtClean="0"/>
              <a:t>                                                  cannot </a:t>
            </a:r>
            <a:r>
              <a:rPr lang="en-US" sz="2800" dirty="0"/>
              <a:t>be </a:t>
            </a:r>
            <a:r>
              <a:rPr lang="en-US" sz="2800" dirty="0" smtClean="0"/>
              <a:t>reduced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Certiorari </a:t>
            </a:r>
            <a:r>
              <a:rPr lang="en-US" sz="2800" dirty="0"/>
              <a:t>process enables the Supreme Court to set its own </a:t>
            </a:r>
            <a:r>
              <a:rPr lang="en-US" sz="2800" dirty="0" smtClean="0"/>
              <a:t>agenda</a:t>
            </a:r>
            <a:endParaRPr lang="en-US" sz="28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Public </a:t>
            </a:r>
            <a:r>
              <a:rPr lang="en-US" sz="2800" dirty="0"/>
              <a:t>has limited access to Court p</a:t>
            </a:r>
            <a:r>
              <a:rPr lang="en-US" sz="2800" dirty="0" smtClean="0"/>
              <a:t>roceedings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l="5769" t="12765" r="4949" b="3349"/>
          <a:stretch/>
        </p:blipFill>
        <p:spPr>
          <a:xfrm>
            <a:off x="5330171" y="693201"/>
            <a:ext cx="3617098" cy="4637781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225913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-14417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/>
              <a:t>Judicial Philosophy</a:t>
            </a:r>
          </a:p>
        </p:txBody>
      </p:sp>
      <p:sp>
        <p:nvSpPr>
          <p:cNvPr id="4" name="Rectangle 3"/>
          <p:cNvSpPr/>
          <p:nvPr/>
        </p:nvSpPr>
        <p:spPr>
          <a:xfrm>
            <a:off x="1380231" y="629380"/>
            <a:ext cx="7763769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000" b="1" dirty="0">
                <a:solidFill>
                  <a:srgbClr val="FF0000"/>
                </a:solidFill>
              </a:rPr>
              <a:t>Public </a:t>
            </a:r>
            <a:r>
              <a:rPr lang="en-US" sz="3000" b="1" dirty="0" smtClean="0">
                <a:solidFill>
                  <a:srgbClr val="FF0000"/>
                </a:solidFill>
              </a:rPr>
              <a:t>Opinion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Supreme </a:t>
            </a:r>
            <a:r>
              <a:rPr lang="en-US" sz="2400" dirty="0"/>
              <a:t>Court is nonetheless </a:t>
            </a:r>
            <a:r>
              <a:rPr lang="en-US" sz="2400" dirty="0" smtClean="0"/>
              <a:t>                                                 aware </a:t>
            </a:r>
            <a:r>
              <a:rPr lang="en-US" sz="2400" dirty="0"/>
              <a:t>of and sensitive to public </a:t>
            </a:r>
            <a:r>
              <a:rPr lang="en-US" sz="2400" dirty="0" smtClean="0"/>
              <a:t>                                         opinion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Appointment </a:t>
            </a:r>
            <a:r>
              <a:rPr lang="en-US" sz="2400" dirty="0"/>
              <a:t>and confirmation </a:t>
            </a:r>
            <a:r>
              <a:rPr lang="en-US" sz="2400" dirty="0" smtClean="0"/>
              <a:t>                                     processes </a:t>
            </a:r>
            <a:r>
              <a:rPr lang="en-US" sz="2400" dirty="0"/>
              <a:t>keep the Supreme </a:t>
            </a:r>
            <a:r>
              <a:rPr lang="en-US" sz="2400" dirty="0" smtClean="0"/>
              <a:t>                                                        Court </a:t>
            </a:r>
            <a:r>
              <a:rPr lang="en-US" sz="2400" dirty="0"/>
              <a:t>from deviating too far </a:t>
            </a:r>
            <a:r>
              <a:rPr lang="en-US" sz="2400" dirty="0" smtClean="0"/>
              <a:t>                                                       from </a:t>
            </a:r>
            <a:r>
              <a:rPr lang="en-US" sz="2400" dirty="0"/>
              <a:t>public </a:t>
            </a:r>
            <a:r>
              <a:rPr lang="en-US" sz="2400" dirty="0" smtClean="0"/>
              <a:t>opinion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Congress and the state </a:t>
            </a:r>
            <a:r>
              <a:rPr lang="en-US" sz="2400" dirty="0" smtClean="0"/>
              <a:t>                                                      legislatures </a:t>
            </a:r>
            <a:r>
              <a:rPr lang="en-US" sz="2400" dirty="0"/>
              <a:t>can amend </a:t>
            </a:r>
            <a:r>
              <a:rPr lang="en-US" sz="2400" dirty="0" smtClean="0"/>
              <a:t>                                                               the Constitution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Congress can change the Supreme Court’s appellate </a:t>
            </a:r>
            <a:r>
              <a:rPr lang="en-US" sz="2400" dirty="0" smtClean="0"/>
              <a:t>jurisdiction 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Congress has the power to change the number of justices on the </a:t>
            </a:r>
            <a:r>
              <a:rPr lang="en-US" sz="2400" dirty="0" smtClean="0"/>
              <a:t>Court</a:t>
            </a:r>
            <a:endParaRPr lang="en-US" sz="24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Justices can be impeached</a:t>
            </a:r>
          </a:p>
          <a:p>
            <a:pPr lvl="0"/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391" y="702296"/>
            <a:ext cx="3096565" cy="406394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4516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856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721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609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ses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720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sp>
        <p:nvSpPr>
          <p:cNvPr id="15" name="Rectangle 14"/>
          <p:cNvSpPr/>
          <p:nvPr/>
        </p:nvSpPr>
        <p:spPr>
          <a:xfrm>
            <a:off x="1370584" y="670917"/>
            <a:ext cx="777341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Concept of judicial review</a:t>
            </a:r>
            <a:endParaRPr lang="en-US" sz="2800" dirty="0"/>
          </a:p>
          <a:p>
            <a:r>
              <a:rPr lang="en-US" sz="2800" dirty="0" smtClean="0"/>
              <a:t>Only in United </a:t>
            </a:r>
            <a:r>
              <a:rPr lang="en-US" sz="2800" dirty="0"/>
              <a:t>States do </a:t>
            </a:r>
            <a:r>
              <a:rPr lang="en-US" sz="2800" dirty="0" smtClean="0"/>
              <a:t>judges                               </a:t>
            </a:r>
            <a:r>
              <a:rPr lang="en-US" sz="2800" dirty="0"/>
              <a:t>play so large a role </a:t>
            </a:r>
            <a:r>
              <a:rPr lang="en-US" sz="2800" dirty="0" smtClean="0"/>
              <a:t>in                                                          policy</a:t>
            </a:r>
            <a:r>
              <a:rPr lang="en-US" sz="2800" dirty="0"/>
              <a:t>-making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Judicial </a:t>
            </a:r>
            <a:r>
              <a:rPr lang="en-US" sz="2800" b="1" dirty="0">
                <a:solidFill>
                  <a:srgbClr val="FF0000"/>
                </a:solidFill>
              </a:rPr>
              <a:t>review</a:t>
            </a:r>
            <a:r>
              <a:rPr lang="en-US" sz="2800" dirty="0"/>
              <a:t>: right of </a:t>
            </a:r>
            <a:r>
              <a:rPr lang="en-US" sz="2800" dirty="0" smtClean="0"/>
              <a:t>                                    federal </a:t>
            </a:r>
            <a:r>
              <a:rPr lang="en-US" sz="2800" dirty="0"/>
              <a:t>courts to rule </a:t>
            </a:r>
            <a:r>
              <a:rPr lang="en-US" sz="2800" dirty="0" smtClean="0"/>
              <a:t>                                              on constitutionality </a:t>
            </a:r>
            <a:r>
              <a:rPr lang="en-US" sz="2800" dirty="0"/>
              <a:t>of laws and executive actions</a:t>
            </a:r>
          </a:p>
          <a:p>
            <a:pPr marL="3657600" lvl="7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Chief </a:t>
            </a:r>
            <a:r>
              <a:rPr lang="en-US" sz="2800" dirty="0"/>
              <a:t>judicial weapon in checks and </a:t>
            </a:r>
            <a:r>
              <a:rPr lang="en-US" sz="2800" dirty="0" smtClean="0"/>
              <a:t>balances </a:t>
            </a:r>
            <a:r>
              <a:rPr lang="en-US" sz="2800" dirty="0"/>
              <a:t>system</a:t>
            </a:r>
          </a:p>
          <a:p>
            <a:pPr marL="3657600" lvl="7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Since </a:t>
            </a:r>
            <a:r>
              <a:rPr lang="en-US" sz="2800" dirty="0"/>
              <a:t>1789, Supreme Court has declared over </a:t>
            </a:r>
            <a:r>
              <a:rPr lang="en-US" sz="2800" dirty="0" smtClean="0"/>
              <a:t>160 </a:t>
            </a:r>
            <a:r>
              <a:rPr lang="en-US" sz="2800" dirty="0"/>
              <a:t>federal laws unconstitutional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3862" y="670916"/>
            <a:ext cx="2917119" cy="267549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1" b="1760"/>
          <a:stretch/>
        </p:blipFill>
        <p:spPr bwMode="auto">
          <a:xfrm>
            <a:off x="1490731" y="3730304"/>
            <a:ext cx="3143488" cy="299679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866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1380230" y="670917"/>
            <a:ext cx="7763769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Founders’ view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Most </a:t>
            </a:r>
            <a:r>
              <a:rPr lang="en-US" sz="2800" dirty="0"/>
              <a:t>Founders expected judicial review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Traditional </a:t>
            </a:r>
            <a:r>
              <a:rPr lang="en-US" sz="2800" dirty="0"/>
              <a:t>view: judges find and apply existing law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Traditional </a:t>
            </a:r>
            <a:r>
              <a:rPr lang="en-US" sz="2800" dirty="0"/>
              <a:t>view: easy for Founders to predict </a:t>
            </a:r>
            <a:r>
              <a:rPr lang="en-US" sz="2800" dirty="0" smtClean="0"/>
              <a:t>courts would </a:t>
            </a:r>
            <a:r>
              <a:rPr lang="en-US" sz="2800" dirty="0"/>
              <a:t>be neutral and passive in public affairs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Hamilton</a:t>
            </a:r>
            <a:r>
              <a:rPr lang="en-US" sz="2800" dirty="0"/>
              <a:t>: courts </a:t>
            </a:r>
            <a:r>
              <a:rPr lang="en-US" sz="2800" b="1" dirty="0"/>
              <a:t>least</a:t>
            </a:r>
            <a:r>
              <a:rPr lang="en-US" sz="2800" dirty="0"/>
              <a:t> dangerous branch; their </a:t>
            </a:r>
            <a:r>
              <a:rPr lang="en-US" sz="2800" dirty="0" smtClean="0"/>
              <a:t>authority </a:t>
            </a:r>
            <a:r>
              <a:rPr lang="en-US" sz="2800" dirty="0"/>
              <a:t>only limits the legislature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Evolution</a:t>
            </a:r>
            <a:r>
              <a:rPr lang="en-US" sz="2800" dirty="0"/>
              <a:t>: toward judicial activism, shaped by </a:t>
            </a:r>
            <a:r>
              <a:rPr lang="en-US" sz="2800" dirty="0" smtClean="0"/>
              <a:t>political</a:t>
            </a:r>
            <a:r>
              <a:rPr lang="en-US" sz="2800" dirty="0"/>
              <a:t>, economic, ideological forces of </a:t>
            </a:r>
            <a:r>
              <a:rPr lang="en-US" sz="2800" dirty="0" smtClean="0"/>
              <a:t>three historical </a:t>
            </a:r>
            <a:r>
              <a:rPr lang="en-US" sz="2800" dirty="0"/>
              <a:t>eras</a:t>
            </a:r>
          </a:p>
        </p:txBody>
      </p:sp>
    </p:spTree>
    <p:extLst>
      <p:ext uri="{BB962C8B-B14F-4D97-AF65-F5344CB8AC3E}">
        <p14:creationId xmlns:p14="http://schemas.microsoft.com/office/powerpoint/2010/main" val="1315926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3548" cy="13635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354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159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9636"/>
            <a:ext cx="1370584" cy="137033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-7036" y="2454592"/>
            <a:ext cx="1370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Roberts (CJ)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036" y="3730304"/>
            <a:ext cx="13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Scalia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0634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Kennedy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501496"/>
            <a:ext cx="1356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Thomas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0584" y="670917"/>
            <a:ext cx="7773416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National supremacy and slavery: 1789 to 1861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i="1" dirty="0" smtClean="0"/>
              <a:t>Marbury </a:t>
            </a:r>
            <a:r>
              <a:rPr lang="en-US" sz="2800" i="1" dirty="0"/>
              <a:t>v. Madison</a:t>
            </a:r>
            <a:r>
              <a:rPr lang="en-US" sz="2800" dirty="0"/>
              <a:t> (1803) and </a:t>
            </a:r>
            <a:r>
              <a:rPr lang="en-US" sz="2800" i="1" dirty="0"/>
              <a:t>McCulloch v. </a:t>
            </a:r>
            <a:r>
              <a:rPr lang="en-US" sz="2800" i="1" dirty="0" smtClean="0"/>
              <a:t>Maryland</a:t>
            </a:r>
            <a:r>
              <a:rPr lang="en-US" sz="2800" dirty="0" smtClean="0"/>
              <a:t> </a:t>
            </a:r>
            <a:r>
              <a:rPr lang="en-US" sz="2800" dirty="0"/>
              <a:t>(1819) 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Supreme </a:t>
            </a:r>
            <a:r>
              <a:rPr lang="en-US" sz="2800" dirty="0"/>
              <a:t>Court could declare </a:t>
            </a:r>
            <a:r>
              <a:rPr lang="en-US" sz="2800" dirty="0" smtClean="0"/>
              <a:t>                                 a </a:t>
            </a:r>
            <a:r>
              <a:rPr lang="en-US" sz="2800" dirty="0"/>
              <a:t>congressional act </a:t>
            </a:r>
            <a:r>
              <a:rPr lang="en-US" sz="2800" dirty="0" smtClean="0"/>
              <a:t>                                                          unconstitutional</a:t>
            </a:r>
            <a:endParaRPr lang="en-US" sz="2800" dirty="0"/>
          </a:p>
          <a:p>
            <a:pPr marL="2628900" lvl="5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Power </a:t>
            </a:r>
            <a:r>
              <a:rPr lang="en-US" sz="2800" dirty="0"/>
              <a:t>granted </a:t>
            </a:r>
            <a:r>
              <a:rPr lang="en-US" sz="2800" dirty="0" smtClean="0"/>
              <a:t>                                     to </a:t>
            </a:r>
            <a:r>
              <a:rPr lang="en-US" sz="2800" dirty="0"/>
              <a:t>federal </a:t>
            </a:r>
            <a:r>
              <a:rPr lang="en-US" sz="2800" dirty="0" smtClean="0"/>
              <a:t>                            government                                               should </a:t>
            </a:r>
            <a:r>
              <a:rPr lang="en-US" sz="2800" dirty="0"/>
              <a:t>be </a:t>
            </a:r>
            <a:r>
              <a:rPr lang="en-US" sz="2800" dirty="0" smtClean="0"/>
              <a:t>construed </a:t>
            </a:r>
            <a:r>
              <a:rPr lang="en-US" sz="2800" dirty="0"/>
              <a:t>broadly</a:t>
            </a:r>
          </a:p>
          <a:p>
            <a:pPr marL="2628900" lvl="5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Federal </a:t>
            </a:r>
            <a:r>
              <a:rPr lang="en-US" sz="2800" dirty="0"/>
              <a:t>law is supreme over state </a:t>
            </a:r>
            <a:r>
              <a:rPr lang="en-US" sz="2800" dirty="0" smtClean="0"/>
              <a:t>law</a:t>
            </a:r>
            <a:endParaRPr lang="en-US" sz="2800" dirty="0"/>
          </a:p>
        </p:txBody>
      </p:sp>
      <p:sp>
        <p:nvSpPr>
          <p:cNvPr id="15" name="Rectangle 14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t="3522" b="7943"/>
          <a:stretch/>
        </p:blipFill>
        <p:spPr>
          <a:xfrm>
            <a:off x="6517225" y="1629115"/>
            <a:ext cx="2521179" cy="29944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/>
          <a:srcRect l="14323" t="8372" r="7673" b="7707"/>
          <a:stretch/>
        </p:blipFill>
        <p:spPr>
          <a:xfrm>
            <a:off x="1501013" y="3317585"/>
            <a:ext cx="2245107" cy="344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04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044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6088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132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89956"/>
            <a:ext cx="1370584" cy="136804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" y="998712"/>
            <a:ext cx="138023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solidFill>
                  <a:srgbClr val="FFFFFF"/>
                </a:solidFill>
              </a:rPr>
              <a:t>Bader Ginsburg</a:t>
            </a:r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366756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Breyer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" y="3734800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Alito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102844"/>
            <a:ext cx="1370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Sotomayor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6488668"/>
            <a:ext cx="1370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Kagan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80231" y="658596"/>
            <a:ext cx="776376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National supremacy and slavery: 1789 to 1861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/>
              <a:t>Other </a:t>
            </a:r>
            <a:r>
              <a:rPr lang="en-US" sz="2800" b="1" dirty="0"/>
              <a:t>cases</a:t>
            </a:r>
            <a:r>
              <a:rPr lang="en-US" sz="2800" dirty="0"/>
              <a:t>: interstate commerce clause is placed under the authority of federal law; state law conflicting with federal law was declared void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i="1" dirty="0"/>
              <a:t>Dred Scott v. Sandford</a:t>
            </a:r>
            <a:r>
              <a:rPr lang="en-US" sz="2800" dirty="0"/>
              <a:t> (1857)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African Americans were </a:t>
            </a:r>
            <a:r>
              <a:rPr lang="en-US" sz="2800" dirty="0" smtClean="0"/>
              <a:t>                                        not</a:t>
            </a:r>
            <a:r>
              <a:rPr lang="en-US" sz="2800" dirty="0"/>
              <a:t>, and could not </a:t>
            </a:r>
            <a:r>
              <a:rPr lang="en-US" sz="2800" dirty="0" smtClean="0"/>
              <a:t>                                                    become</a:t>
            </a:r>
            <a:r>
              <a:rPr lang="en-US" sz="2800" dirty="0"/>
              <a:t>, free citizens of </a:t>
            </a:r>
            <a:r>
              <a:rPr lang="en-US" sz="2800" dirty="0" smtClean="0"/>
              <a:t>                                                  the </a:t>
            </a:r>
            <a:r>
              <a:rPr lang="en-US" sz="2800" dirty="0"/>
              <a:t>U.S.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/>
              <a:t>Federal law (Missouri </a:t>
            </a:r>
            <a:r>
              <a:rPr lang="en-US" sz="2800" dirty="0" smtClean="0"/>
              <a:t>                                       Compromise</a:t>
            </a:r>
            <a:r>
              <a:rPr lang="en-US" sz="2800" dirty="0"/>
              <a:t>) prohibiting </a:t>
            </a:r>
            <a:r>
              <a:rPr lang="en-US" sz="2800" dirty="0" smtClean="0"/>
              <a:t>                                          slavery </a:t>
            </a:r>
            <a:r>
              <a:rPr lang="en-US" sz="2800" dirty="0"/>
              <a:t>in northern </a:t>
            </a:r>
            <a:r>
              <a:rPr lang="en-US" sz="2800" dirty="0" smtClean="0"/>
              <a:t>                                                                      territories </a:t>
            </a:r>
            <a:r>
              <a:rPr lang="en-US" sz="2800" dirty="0"/>
              <a:t>was </a:t>
            </a:r>
            <a:r>
              <a:rPr lang="en-US" sz="2800" dirty="0" smtClean="0"/>
              <a:t>                                       unconstitutional</a:t>
            </a:r>
            <a:endParaRPr lang="en-US" sz="2800" dirty="0"/>
          </a:p>
        </p:txBody>
      </p:sp>
      <p:sp>
        <p:nvSpPr>
          <p:cNvPr id="14" name="Rectangle 13"/>
          <p:cNvSpPr/>
          <p:nvPr/>
        </p:nvSpPr>
        <p:spPr>
          <a:xfrm>
            <a:off x="1370584" y="24586"/>
            <a:ext cx="7773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development of the federal courts 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3861" y="2466705"/>
            <a:ext cx="2914233" cy="42165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84262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2447</Words>
  <Application>Microsoft Macintosh PowerPoint</Application>
  <PresentationFormat>On-screen Show (4:3)</PresentationFormat>
  <Paragraphs>427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Roseville Area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Mrb66</dc:creator>
  <cp:lastModifiedBy>Bekemeyer, Steven</cp:lastModifiedBy>
  <cp:revision>63</cp:revision>
  <dcterms:created xsi:type="dcterms:W3CDTF">2012-01-25T10:35:04Z</dcterms:created>
  <dcterms:modified xsi:type="dcterms:W3CDTF">2012-03-01T19:21:14Z</dcterms:modified>
</cp:coreProperties>
</file>