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embeddings/oleObject1.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89" r:id="rId2"/>
    <p:sldId id="290" r:id="rId3"/>
    <p:sldId id="291" r:id="rId4"/>
    <p:sldId id="292" r:id="rId5"/>
    <p:sldId id="293" r:id="rId6"/>
    <p:sldId id="294" r:id="rId7"/>
    <p:sldId id="295" r:id="rId8"/>
    <p:sldId id="296" r:id="rId9"/>
    <p:sldId id="297" r:id="rId10"/>
    <p:sldId id="298" r:id="rId11"/>
    <p:sldId id="299" r:id="rId12"/>
    <p:sldId id="300" r:id="rId13"/>
    <p:sldId id="301" r:id="rId14"/>
    <p:sldId id="302" r:id="rId15"/>
    <p:sldId id="303" r:id="rId16"/>
    <p:sldId id="326" r:id="rId17"/>
    <p:sldId id="304" r:id="rId18"/>
    <p:sldId id="305" r:id="rId19"/>
    <p:sldId id="306" r:id="rId20"/>
    <p:sldId id="337" r:id="rId21"/>
    <p:sldId id="327" r:id="rId22"/>
    <p:sldId id="307" r:id="rId23"/>
    <p:sldId id="328" r:id="rId24"/>
    <p:sldId id="329" r:id="rId25"/>
    <p:sldId id="308" r:id="rId26"/>
    <p:sldId id="330" r:id="rId27"/>
    <p:sldId id="331" r:id="rId28"/>
    <p:sldId id="332" r:id="rId29"/>
    <p:sldId id="333" r:id="rId30"/>
    <p:sldId id="334" r:id="rId31"/>
    <p:sldId id="335" r:id="rId32"/>
    <p:sldId id="309" r:id="rId33"/>
    <p:sldId id="310" r:id="rId34"/>
    <p:sldId id="336" r:id="rId35"/>
    <p:sldId id="312" r:id="rId36"/>
    <p:sldId id="339" r:id="rId37"/>
    <p:sldId id="340" r:id="rId38"/>
    <p:sldId id="311" r:id="rId39"/>
    <p:sldId id="341" r:id="rId40"/>
    <p:sldId id="338" r:id="rId41"/>
    <p:sldId id="342" r:id="rId42"/>
    <p:sldId id="343" r:id="rId43"/>
    <p:sldId id="314" r:id="rId44"/>
    <p:sldId id="345" r:id="rId45"/>
    <p:sldId id="315" r:id="rId46"/>
    <p:sldId id="346" r:id="rId47"/>
    <p:sldId id="313" r:id="rId48"/>
    <p:sldId id="344" r:id="rId49"/>
    <p:sldId id="347" r:id="rId50"/>
    <p:sldId id="348" r:id="rId51"/>
    <p:sldId id="316" r:id="rId52"/>
    <p:sldId id="349" r:id="rId53"/>
    <p:sldId id="350" r:id="rId54"/>
    <p:sldId id="351" r:id="rId55"/>
    <p:sldId id="317" r:id="rId56"/>
    <p:sldId id="352" r:id="rId57"/>
    <p:sldId id="353" r:id="rId58"/>
    <p:sldId id="355" r:id="rId59"/>
    <p:sldId id="318" r:id="rId6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909B"/>
    <a:srgbClr val="0000DD"/>
    <a:srgbClr val="149B50"/>
    <a:srgbClr val="FE00F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68" d="100"/>
          <a:sy n="68" d="100"/>
        </p:scale>
        <p:origin x="-2432" y="-17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viewProps" Target="viewProps.xml"/><Relationship Id="rId64" Type="http://schemas.openxmlformats.org/officeDocument/2006/relationships/theme" Target="theme/theme1.xml"/><Relationship Id="rId65"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printerSettings" Target="printerSettings/printerSettings1.bin"/><Relationship Id="rId62"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CD95090-428E-A448-B82D-AE2E89BF1225}" type="datetimeFigureOut">
              <a:rPr lang="en-US" smtClean="0"/>
              <a:t>3/3/12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A3BB59-235F-FD47-A3E1-28FB557D3D86}" type="slidenum">
              <a:rPr lang="en-US" smtClean="0"/>
              <a:t>‹#›</a:t>
            </a:fld>
            <a:endParaRPr lang="en-US"/>
          </a:p>
        </p:txBody>
      </p:sp>
    </p:spTree>
    <p:extLst>
      <p:ext uri="{BB962C8B-B14F-4D97-AF65-F5344CB8AC3E}">
        <p14:creationId xmlns:p14="http://schemas.microsoft.com/office/powerpoint/2010/main" val="38522114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D95090-428E-A448-B82D-AE2E89BF1225}" type="datetimeFigureOut">
              <a:rPr lang="en-US" smtClean="0"/>
              <a:t>3/3/12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A3BB59-235F-FD47-A3E1-28FB557D3D86}" type="slidenum">
              <a:rPr lang="en-US" smtClean="0"/>
              <a:t>‹#›</a:t>
            </a:fld>
            <a:endParaRPr lang="en-US"/>
          </a:p>
        </p:txBody>
      </p:sp>
    </p:spTree>
    <p:extLst>
      <p:ext uri="{BB962C8B-B14F-4D97-AF65-F5344CB8AC3E}">
        <p14:creationId xmlns:p14="http://schemas.microsoft.com/office/powerpoint/2010/main" val="1292201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D95090-428E-A448-B82D-AE2E89BF1225}" type="datetimeFigureOut">
              <a:rPr lang="en-US" smtClean="0"/>
              <a:t>3/3/12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A3BB59-235F-FD47-A3E1-28FB557D3D86}" type="slidenum">
              <a:rPr lang="en-US" smtClean="0"/>
              <a:t>‹#›</a:t>
            </a:fld>
            <a:endParaRPr lang="en-US"/>
          </a:p>
        </p:txBody>
      </p:sp>
    </p:spTree>
    <p:extLst>
      <p:ext uri="{BB962C8B-B14F-4D97-AF65-F5344CB8AC3E}">
        <p14:creationId xmlns:p14="http://schemas.microsoft.com/office/powerpoint/2010/main" val="14339394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D95090-428E-A448-B82D-AE2E89BF1225}" type="datetimeFigureOut">
              <a:rPr lang="en-US" smtClean="0"/>
              <a:t>3/3/12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A3BB59-235F-FD47-A3E1-28FB557D3D86}" type="slidenum">
              <a:rPr lang="en-US" smtClean="0"/>
              <a:t>‹#›</a:t>
            </a:fld>
            <a:endParaRPr lang="en-US"/>
          </a:p>
        </p:txBody>
      </p:sp>
    </p:spTree>
    <p:extLst>
      <p:ext uri="{BB962C8B-B14F-4D97-AF65-F5344CB8AC3E}">
        <p14:creationId xmlns:p14="http://schemas.microsoft.com/office/powerpoint/2010/main" val="3494356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CD95090-428E-A448-B82D-AE2E89BF1225}" type="datetimeFigureOut">
              <a:rPr lang="en-US" smtClean="0"/>
              <a:t>3/3/12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A3BB59-235F-FD47-A3E1-28FB557D3D86}" type="slidenum">
              <a:rPr lang="en-US" smtClean="0"/>
              <a:t>‹#›</a:t>
            </a:fld>
            <a:endParaRPr lang="en-US"/>
          </a:p>
        </p:txBody>
      </p:sp>
    </p:spTree>
    <p:extLst>
      <p:ext uri="{BB962C8B-B14F-4D97-AF65-F5344CB8AC3E}">
        <p14:creationId xmlns:p14="http://schemas.microsoft.com/office/powerpoint/2010/main" val="13424301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CD95090-428E-A448-B82D-AE2E89BF1225}" type="datetimeFigureOut">
              <a:rPr lang="en-US" smtClean="0"/>
              <a:t>3/3/12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A3BB59-235F-FD47-A3E1-28FB557D3D86}" type="slidenum">
              <a:rPr lang="en-US" smtClean="0"/>
              <a:t>‹#›</a:t>
            </a:fld>
            <a:endParaRPr lang="en-US"/>
          </a:p>
        </p:txBody>
      </p:sp>
    </p:spTree>
    <p:extLst>
      <p:ext uri="{BB962C8B-B14F-4D97-AF65-F5344CB8AC3E}">
        <p14:creationId xmlns:p14="http://schemas.microsoft.com/office/powerpoint/2010/main" val="2621827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CD95090-428E-A448-B82D-AE2E89BF1225}" type="datetimeFigureOut">
              <a:rPr lang="en-US" smtClean="0"/>
              <a:t>3/3/12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A3BB59-235F-FD47-A3E1-28FB557D3D86}" type="slidenum">
              <a:rPr lang="en-US" smtClean="0"/>
              <a:t>‹#›</a:t>
            </a:fld>
            <a:endParaRPr lang="en-US"/>
          </a:p>
        </p:txBody>
      </p:sp>
    </p:spTree>
    <p:extLst>
      <p:ext uri="{BB962C8B-B14F-4D97-AF65-F5344CB8AC3E}">
        <p14:creationId xmlns:p14="http://schemas.microsoft.com/office/powerpoint/2010/main" val="7731563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CD95090-428E-A448-B82D-AE2E89BF1225}" type="datetimeFigureOut">
              <a:rPr lang="en-US" smtClean="0"/>
              <a:t>3/3/12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A3BB59-235F-FD47-A3E1-28FB557D3D86}" type="slidenum">
              <a:rPr lang="en-US" smtClean="0"/>
              <a:t>‹#›</a:t>
            </a:fld>
            <a:endParaRPr lang="en-US"/>
          </a:p>
        </p:txBody>
      </p:sp>
    </p:spTree>
    <p:extLst>
      <p:ext uri="{BB962C8B-B14F-4D97-AF65-F5344CB8AC3E}">
        <p14:creationId xmlns:p14="http://schemas.microsoft.com/office/powerpoint/2010/main" val="489344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D95090-428E-A448-B82D-AE2E89BF1225}" type="datetimeFigureOut">
              <a:rPr lang="en-US" smtClean="0"/>
              <a:t>3/3/12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AA3BB59-235F-FD47-A3E1-28FB557D3D86}" type="slidenum">
              <a:rPr lang="en-US" smtClean="0"/>
              <a:t>‹#›</a:t>
            </a:fld>
            <a:endParaRPr lang="en-US"/>
          </a:p>
        </p:txBody>
      </p:sp>
    </p:spTree>
    <p:extLst>
      <p:ext uri="{BB962C8B-B14F-4D97-AF65-F5344CB8AC3E}">
        <p14:creationId xmlns:p14="http://schemas.microsoft.com/office/powerpoint/2010/main" val="3504544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D95090-428E-A448-B82D-AE2E89BF1225}" type="datetimeFigureOut">
              <a:rPr lang="en-US" smtClean="0"/>
              <a:t>3/3/12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A3BB59-235F-FD47-A3E1-28FB557D3D86}" type="slidenum">
              <a:rPr lang="en-US" smtClean="0"/>
              <a:t>‹#›</a:t>
            </a:fld>
            <a:endParaRPr lang="en-US"/>
          </a:p>
        </p:txBody>
      </p:sp>
    </p:spTree>
    <p:extLst>
      <p:ext uri="{BB962C8B-B14F-4D97-AF65-F5344CB8AC3E}">
        <p14:creationId xmlns:p14="http://schemas.microsoft.com/office/powerpoint/2010/main" val="45593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D95090-428E-A448-B82D-AE2E89BF1225}" type="datetimeFigureOut">
              <a:rPr lang="en-US" smtClean="0"/>
              <a:t>3/3/12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A3BB59-235F-FD47-A3E1-28FB557D3D86}" type="slidenum">
              <a:rPr lang="en-US" smtClean="0"/>
              <a:t>‹#›</a:t>
            </a:fld>
            <a:endParaRPr lang="en-US"/>
          </a:p>
        </p:txBody>
      </p:sp>
    </p:spTree>
    <p:extLst>
      <p:ext uri="{BB962C8B-B14F-4D97-AF65-F5344CB8AC3E}">
        <p14:creationId xmlns:p14="http://schemas.microsoft.com/office/powerpoint/2010/main" val="233113132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D95090-428E-A448-B82D-AE2E89BF1225}" type="datetimeFigureOut">
              <a:rPr lang="en-US" smtClean="0"/>
              <a:t>3/3/12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A3BB59-235F-FD47-A3E1-28FB557D3D86}" type="slidenum">
              <a:rPr lang="en-US" smtClean="0"/>
              <a:t>‹#›</a:t>
            </a:fld>
            <a:endParaRPr lang="en-US"/>
          </a:p>
        </p:txBody>
      </p:sp>
    </p:spTree>
    <p:extLst>
      <p:ext uri="{BB962C8B-B14F-4D97-AF65-F5344CB8AC3E}">
        <p14:creationId xmlns:p14="http://schemas.microsoft.com/office/powerpoint/2010/main" val="31406344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4.png"/><Relationship Id="rId6"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oleObject" Target="../embeddings/oleObject1.bin"/><Relationship Id="rId7" Type="http://schemas.openxmlformats.org/officeDocument/2006/relationships/image" Target="../media/image16.emf"/><Relationship Id="rId8" Type="http://schemas.openxmlformats.org/officeDocument/2006/relationships/image" Target="../media/image15.png"/><Relationship Id="rId9" Type="http://schemas.openxmlformats.org/officeDocument/2006/relationships/image" Target="../media/image17.png"/><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8.png"/><Relationship Id="rId6"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9.png"/><Relationship Id="rId6"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hyperlink" Target="http://en.wikipedia.org/wiki/Public_school_(government_funded)" TargetMode="External"/><Relationship Id="rId6" Type="http://schemas.openxmlformats.org/officeDocument/2006/relationships/hyperlink" Target="http://en.wikipedia.org/wiki/Unconstitutional" TargetMode="External"/><Relationship Id="rId7" Type="http://schemas.openxmlformats.org/officeDocument/2006/relationships/image" Target="../media/image15.png"/><Relationship Id="rId8" Type="http://schemas.openxmlformats.org/officeDocument/2006/relationships/image" Target="../media/image20.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5.png"/><Relationship Id="rId6" Type="http://schemas.openxmlformats.org/officeDocument/2006/relationships/image" Target="../media/image21.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5.png"/><Relationship Id="rId6" Type="http://schemas.openxmlformats.org/officeDocument/2006/relationships/image" Target="../media/image22.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5.png"/><Relationship Id="rId6" Type="http://schemas.openxmlformats.org/officeDocument/2006/relationships/image" Target="../media/image23.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jpe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jpe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5.png"/><Relationship Id="rId6" Type="http://schemas.openxmlformats.org/officeDocument/2006/relationships/image" Target="../media/image25.png"/><Relationship Id="rId7" Type="http://schemas.openxmlformats.org/officeDocument/2006/relationships/image" Target="../media/image26.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5.png"/><Relationship Id="rId6" Type="http://schemas.openxmlformats.org/officeDocument/2006/relationships/image" Target="../media/image27.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5.png"/><Relationship Id="rId6" Type="http://schemas.openxmlformats.org/officeDocument/2006/relationships/image" Target="../media/image28.png"/><Relationship Id="rId7" Type="http://schemas.openxmlformats.org/officeDocument/2006/relationships/image" Target="../media/image29.jp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5.png"/><Relationship Id="rId6" Type="http://schemas.openxmlformats.org/officeDocument/2006/relationships/image" Target="../media/image30.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5.png"/><Relationship Id="rId6" Type="http://schemas.openxmlformats.org/officeDocument/2006/relationships/image" Target="../media/image31.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5.png"/><Relationship Id="rId6" Type="http://schemas.openxmlformats.org/officeDocument/2006/relationships/image" Target="../media/image6.gif"/><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5.png"/><Relationship Id="rId6" Type="http://schemas.openxmlformats.org/officeDocument/2006/relationships/image" Target="../media/image32.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5.png"/><Relationship Id="rId6" Type="http://schemas.openxmlformats.org/officeDocument/2006/relationships/image" Target="../media/image33.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5.png"/><Relationship Id="rId6" Type="http://schemas.openxmlformats.org/officeDocument/2006/relationships/image" Target="../media/image34.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5.png"/><Relationship Id="rId6" Type="http://schemas.openxmlformats.org/officeDocument/2006/relationships/image" Target="../media/image35.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5.png"/><Relationship Id="rId6" Type="http://schemas.openxmlformats.org/officeDocument/2006/relationships/image" Target="../media/image36.jp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37.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38.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39.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0.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1.png"/><Relationship Id="rId6" Type="http://schemas.openxmlformats.org/officeDocument/2006/relationships/image" Target="../media/image42.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3.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4.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5.pn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6.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7.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8.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9.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8.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50.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0.jpg"/><Relationship Id="rId6" Type="http://schemas.openxmlformats.org/officeDocument/2006/relationships/image" Target="../media/image11.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2.png"/><Relationship Id="rId6" Type="http://schemas.openxmlformats.org/officeDocument/2006/relationships/image" Target="../media/image13.png"/><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69524" y="1046592"/>
            <a:ext cx="7774476" cy="1323439"/>
          </a:xfrm>
          <a:prstGeom prst="rect">
            <a:avLst/>
          </a:prstGeom>
        </p:spPr>
        <p:txBody>
          <a:bodyPr wrap="square">
            <a:spAutoFit/>
          </a:bodyPr>
          <a:lstStyle/>
          <a:p>
            <a:pPr algn="ctr"/>
            <a:r>
              <a:rPr lang="en-US" sz="4000" b="1" dirty="0"/>
              <a:t>Advanced Placement</a:t>
            </a:r>
            <a:r>
              <a:rPr lang="en-US" sz="4000" b="1" i="1" dirty="0">
                <a:solidFill>
                  <a:srgbClr val="F611A8"/>
                </a:solidFill>
              </a:rPr>
              <a:t>®</a:t>
            </a:r>
          </a:p>
          <a:p>
            <a:pPr algn="ctr"/>
            <a:r>
              <a:rPr lang="en-US" sz="4000" b="1" dirty="0"/>
              <a:t> American Government and Politics</a:t>
            </a:r>
          </a:p>
        </p:txBody>
      </p:sp>
      <p:sp>
        <p:nvSpPr>
          <p:cNvPr id="8" name="Rectangle 7"/>
          <p:cNvSpPr/>
          <p:nvPr/>
        </p:nvSpPr>
        <p:spPr>
          <a:xfrm>
            <a:off x="1369524" y="3036585"/>
            <a:ext cx="7774476" cy="2031325"/>
          </a:xfrm>
          <a:prstGeom prst="rect">
            <a:avLst/>
          </a:prstGeom>
        </p:spPr>
        <p:txBody>
          <a:bodyPr wrap="square">
            <a:spAutoFit/>
          </a:bodyPr>
          <a:lstStyle/>
          <a:p>
            <a:pPr algn="ctr"/>
            <a:r>
              <a:rPr lang="en-US" sz="3600" b="1" dirty="0"/>
              <a:t>Unit </a:t>
            </a:r>
            <a:r>
              <a:rPr lang="en-US" sz="3600" b="1" dirty="0" smtClean="0"/>
              <a:t>VII </a:t>
            </a:r>
            <a:r>
              <a:rPr lang="en-US" sz="3600" b="1" dirty="0"/>
              <a:t>– </a:t>
            </a:r>
            <a:r>
              <a:rPr lang="en-US" sz="3600" b="1" dirty="0" smtClean="0"/>
              <a:t>The Judiciary (16) and </a:t>
            </a:r>
          </a:p>
          <a:p>
            <a:pPr algn="ctr"/>
            <a:r>
              <a:rPr lang="en-US" sz="3600" b="1" dirty="0" smtClean="0"/>
              <a:t>Civil Liberties (</a:t>
            </a:r>
            <a:r>
              <a:rPr lang="en-US" sz="3600" b="1" dirty="0"/>
              <a:t>4</a:t>
            </a:r>
            <a:r>
              <a:rPr lang="en-US" sz="3600" b="1" dirty="0" smtClean="0"/>
              <a:t>)</a:t>
            </a:r>
          </a:p>
          <a:p>
            <a:pPr algn="ctr"/>
            <a:endParaRPr lang="en-US" b="1" dirty="0"/>
          </a:p>
          <a:p>
            <a:pPr algn="ctr"/>
            <a:r>
              <a:rPr lang="en-US" sz="3600" b="1" dirty="0" smtClean="0">
                <a:solidFill>
                  <a:srgbClr val="000090"/>
                </a:solidFill>
              </a:rPr>
              <a:t>Part 2 – Civil Liberties</a:t>
            </a:r>
            <a:endParaRPr lang="en-US" sz="3600" b="1" dirty="0">
              <a:solidFill>
                <a:srgbClr val="000090"/>
              </a:solidFill>
            </a:endParaRPr>
          </a:p>
        </p:txBody>
      </p:sp>
    </p:spTree>
    <p:extLst>
      <p:ext uri="{BB962C8B-B14F-4D97-AF65-F5344CB8AC3E}">
        <p14:creationId xmlns:p14="http://schemas.microsoft.com/office/powerpoint/2010/main" val="93837426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9" y="48373"/>
            <a:ext cx="7766991" cy="646331"/>
          </a:xfrm>
          <a:prstGeom prst="rect">
            <a:avLst/>
          </a:prstGeom>
        </p:spPr>
        <p:txBody>
          <a:bodyPr wrap="square">
            <a:spAutoFit/>
          </a:bodyPr>
          <a:lstStyle/>
          <a:p>
            <a:pPr lvl="0"/>
            <a:r>
              <a:rPr lang="en-US" sz="3600" b="1" dirty="0" smtClean="0"/>
              <a:t>         Freedom </a:t>
            </a:r>
            <a:r>
              <a:rPr lang="en-US" sz="3600" b="1" dirty="0"/>
              <a:t>of Religion </a:t>
            </a:r>
          </a:p>
        </p:txBody>
      </p:sp>
      <p:sp>
        <p:nvSpPr>
          <p:cNvPr id="7" name="Rectangle 6"/>
          <p:cNvSpPr/>
          <p:nvPr/>
        </p:nvSpPr>
        <p:spPr>
          <a:xfrm>
            <a:off x="1377008" y="694704"/>
            <a:ext cx="7766992" cy="5724645"/>
          </a:xfrm>
          <a:prstGeom prst="rect">
            <a:avLst/>
          </a:prstGeom>
        </p:spPr>
        <p:txBody>
          <a:bodyPr wrap="square">
            <a:spAutoFit/>
          </a:bodyPr>
          <a:lstStyle/>
          <a:p>
            <a:pPr lvl="0"/>
            <a:r>
              <a:rPr lang="en-US" sz="3000" b="1" dirty="0">
                <a:solidFill>
                  <a:srgbClr val="FF0000"/>
                </a:solidFill>
              </a:rPr>
              <a:t>The First Amendment</a:t>
            </a:r>
          </a:p>
          <a:p>
            <a:r>
              <a:rPr lang="en-US" sz="2800" dirty="0"/>
              <a:t> </a:t>
            </a:r>
          </a:p>
          <a:p>
            <a:pPr marL="457200" lvl="0" indent="-457200">
              <a:buClr>
                <a:srgbClr val="3366FF"/>
              </a:buClr>
              <a:buFont typeface="Arial"/>
              <a:buChar char="•"/>
            </a:pPr>
            <a:r>
              <a:rPr lang="en-US" sz="2800" dirty="0"/>
              <a:t>America’s religious liberties originated in colonial opposition to government-sponsored </a:t>
            </a:r>
            <a:r>
              <a:rPr lang="en-US" sz="2800" dirty="0" smtClean="0"/>
              <a:t>churches</a:t>
            </a:r>
            <a:endParaRPr lang="en-US" sz="2800" dirty="0"/>
          </a:p>
          <a:p>
            <a:pPr marL="457200" lvl="0" indent="-457200">
              <a:buClr>
                <a:srgbClr val="3366FF"/>
              </a:buClr>
              <a:buFont typeface="Arial"/>
              <a:buChar char="•"/>
            </a:pPr>
            <a:r>
              <a:rPr lang="en-US" sz="2800" b="1" dirty="0" smtClean="0">
                <a:solidFill>
                  <a:srgbClr val="FF0000"/>
                </a:solidFill>
              </a:rPr>
              <a:t>1</a:t>
            </a:r>
            <a:r>
              <a:rPr lang="en-US" sz="2800" b="1" baseline="30000" dirty="0" smtClean="0">
                <a:solidFill>
                  <a:srgbClr val="FF0000"/>
                </a:solidFill>
              </a:rPr>
              <a:t>st</a:t>
            </a:r>
            <a:r>
              <a:rPr lang="en-US" sz="2800" b="1" dirty="0" smtClean="0">
                <a:solidFill>
                  <a:srgbClr val="FF0000"/>
                </a:solidFill>
              </a:rPr>
              <a:t> Amendment </a:t>
            </a:r>
            <a:r>
              <a:rPr lang="en-US" sz="2800" dirty="0"/>
              <a:t>contains two fundamental guarantees of religious freedom:</a:t>
            </a:r>
          </a:p>
          <a:p>
            <a:pPr marL="914400" lvl="1" indent="-457200">
              <a:buClr>
                <a:srgbClr val="660066"/>
              </a:buClr>
              <a:buFont typeface="Arial"/>
              <a:buChar char="•"/>
            </a:pPr>
            <a:r>
              <a:rPr lang="en-US" sz="2800" b="1" dirty="0" smtClean="0">
                <a:solidFill>
                  <a:srgbClr val="FF0000"/>
                </a:solidFill>
              </a:rPr>
              <a:t>Establishment </a:t>
            </a:r>
            <a:r>
              <a:rPr lang="en-US" sz="2800" b="1" dirty="0">
                <a:solidFill>
                  <a:srgbClr val="FF0000"/>
                </a:solidFill>
              </a:rPr>
              <a:t>Clause </a:t>
            </a:r>
            <a:r>
              <a:rPr lang="en-US" sz="2800" dirty="0"/>
              <a:t>prohibiting “an establishment of religion…”</a:t>
            </a:r>
          </a:p>
          <a:p>
            <a:pPr marL="914400" lvl="1" indent="-457200">
              <a:buClr>
                <a:srgbClr val="660066"/>
              </a:buClr>
              <a:buFont typeface="Arial"/>
              <a:buChar char="•"/>
            </a:pPr>
            <a:r>
              <a:rPr lang="en-US" sz="2800" b="1" dirty="0" smtClean="0">
                <a:solidFill>
                  <a:srgbClr val="FF0000"/>
                </a:solidFill>
              </a:rPr>
              <a:t>Free </a:t>
            </a:r>
            <a:r>
              <a:rPr lang="en-US" sz="2800" b="1" dirty="0">
                <a:solidFill>
                  <a:srgbClr val="FF0000"/>
                </a:solidFill>
              </a:rPr>
              <a:t>Exercise </a:t>
            </a:r>
            <a:r>
              <a:rPr lang="en-US" sz="2800" b="1" dirty="0" smtClean="0">
                <a:solidFill>
                  <a:srgbClr val="FF0000"/>
                </a:solidFill>
              </a:rPr>
              <a:t>Clause </a:t>
            </a:r>
            <a:r>
              <a:rPr lang="en-US" sz="2800" dirty="0" smtClean="0"/>
              <a:t>prohibits </a:t>
            </a:r>
            <a:r>
              <a:rPr lang="en-US" sz="2800" dirty="0"/>
              <a:t>government from interfering with the practice of </a:t>
            </a:r>
            <a:r>
              <a:rPr lang="en-US" sz="2800" dirty="0" smtClean="0"/>
              <a:t>religion</a:t>
            </a:r>
            <a:endParaRPr lang="en-US" sz="2800" dirty="0"/>
          </a:p>
          <a:p>
            <a:pPr marL="457200" lvl="0" indent="-457200">
              <a:buClr>
                <a:srgbClr val="3366FF"/>
              </a:buClr>
              <a:buFont typeface="Arial"/>
              <a:buChar char="•"/>
            </a:pPr>
            <a:r>
              <a:rPr lang="en-US" sz="2800" dirty="0" smtClean="0"/>
              <a:t>Note: both </a:t>
            </a:r>
            <a:r>
              <a:rPr lang="en-US" sz="2800" dirty="0"/>
              <a:t>these protections have been extended to the states by the Due Process Clause of the Fourteenth </a:t>
            </a:r>
            <a:r>
              <a:rPr lang="en-US" sz="2800" dirty="0" smtClean="0"/>
              <a:t>Amendment</a:t>
            </a:r>
            <a:endParaRPr lang="en-US" sz="2800" dirty="0"/>
          </a:p>
        </p:txBody>
      </p:sp>
      <p:pic>
        <p:nvPicPr>
          <p:cNvPr id="8" name="Picture 7"/>
          <p:cNvPicPr>
            <a:picLocks noChangeAspect="1"/>
          </p:cNvPicPr>
          <p:nvPr/>
        </p:nvPicPr>
        <p:blipFill>
          <a:blip r:embed="rId5"/>
          <a:stretch>
            <a:fillRect/>
          </a:stretch>
        </p:blipFill>
        <p:spPr>
          <a:xfrm>
            <a:off x="6364599" y="264196"/>
            <a:ext cx="1358253" cy="1358253"/>
          </a:xfrm>
          <a:prstGeom prst="rect">
            <a:avLst/>
          </a:prstGeom>
          <a:ln w="12700" cmpd="sng">
            <a:solidFill>
              <a:schemeClr val="tx1"/>
            </a:solidFill>
          </a:ln>
        </p:spPr>
      </p:pic>
      <p:pic>
        <p:nvPicPr>
          <p:cNvPr id="10" name="Picture 9"/>
          <p:cNvPicPr>
            <a:picLocks noChangeAspect="1"/>
          </p:cNvPicPr>
          <p:nvPr/>
        </p:nvPicPr>
        <p:blipFill>
          <a:blip r:embed="rId6"/>
          <a:stretch>
            <a:fillRect/>
          </a:stretch>
        </p:blipFill>
        <p:spPr>
          <a:xfrm>
            <a:off x="8547812" y="0"/>
            <a:ext cx="596188" cy="701830"/>
          </a:xfrm>
          <a:prstGeom prst="rect">
            <a:avLst/>
          </a:prstGeom>
        </p:spPr>
      </p:pic>
    </p:spTree>
    <p:extLst>
      <p:ext uri="{BB962C8B-B14F-4D97-AF65-F5344CB8AC3E}">
        <p14:creationId xmlns:p14="http://schemas.microsoft.com/office/powerpoint/2010/main" val="263380931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4"/>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4"/>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4"/>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5"/>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77009" y="48373"/>
            <a:ext cx="7766991" cy="646331"/>
          </a:xfrm>
          <a:prstGeom prst="rect">
            <a:avLst/>
          </a:prstGeom>
        </p:spPr>
        <p:txBody>
          <a:bodyPr wrap="square">
            <a:spAutoFit/>
          </a:bodyPr>
          <a:lstStyle/>
          <a:p>
            <a:pPr lvl="0" algn="ctr"/>
            <a:r>
              <a:rPr lang="en-US" sz="3600" b="1" dirty="0"/>
              <a:t>Freedom of Religion </a:t>
            </a:r>
          </a:p>
        </p:txBody>
      </p:sp>
      <p:sp>
        <p:nvSpPr>
          <p:cNvPr id="2" name="Rectangle 1"/>
          <p:cNvSpPr/>
          <p:nvPr/>
        </p:nvSpPr>
        <p:spPr>
          <a:xfrm>
            <a:off x="1389172" y="694704"/>
            <a:ext cx="7754828" cy="5755422"/>
          </a:xfrm>
          <a:prstGeom prst="rect">
            <a:avLst/>
          </a:prstGeom>
        </p:spPr>
        <p:txBody>
          <a:bodyPr wrap="square">
            <a:spAutoFit/>
          </a:bodyPr>
          <a:lstStyle/>
          <a:p>
            <a:r>
              <a:rPr lang="en-US" sz="3000" b="1" dirty="0">
                <a:solidFill>
                  <a:srgbClr val="FF0000"/>
                </a:solidFill>
              </a:rPr>
              <a:t>E</a:t>
            </a:r>
            <a:r>
              <a:rPr lang="en-US" sz="3000" b="1" dirty="0" smtClean="0">
                <a:solidFill>
                  <a:srgbClr val="FF0000"/>
                </a:solidFill>
              </a:rPr>
              <a:t>stablishment </a:t>
            </a:r>
            <a:r>
              <a:rPr lang="en-US" sz="3000" b="1" dirty="0">
                <a:solidFill>
                  <a:srgbClr val="FF0000"/>
                </a:solidFill>
              </a:rPr>
              <a:t>clause</a:t>
            </a:r>
          </a:p>
          <a:p>
            <a:pPr marL="457200" indent="-457200">
              <a:buClr>
                <a:srgbClr val="3366FF"/>
              </a:buClr>
              <a:buFont typeface="Arial"/>
              <a:buChar char="•"/>
            </a:pPr>
            <a:r>
              <a:rPr lang="en-US" sz="2600" dirty="0" smtClean="0"/>
              <a:t>“</a:t>
            </a:r>
            <a:r>
              <a:rPr lang="en-US" sz="2600" dirty="0"/>
              <a:t>Congress shall make no law respecting </a:t>
            </a:r>
            <a:r>
              <a:rPr lang="en-US" sz="2600" dirty="0" smtClean="0"/>
              <a:t>an establishment </a:t>
            </a:r>
            <a:r>
              <a:rPr lang="en-US" sz="2600" dirty="0"/>
              <a:t>of religion.”</a:t>
            </a:r>
          </a:p>
          <a:p>
            <a:pPr marL="914400" lvl="1" indent="-457200">
              <a:buClr>
                <a:srgbClr val="660066"/>
              </a:buClr>
              <a:buFont typeface="Arial"/>
              <a:buChar char="•"/>
            </a:pPr>
            <a:r>
              <a:rPr lang="en-US" sz="2600" dirty="0"/>
              <a:t>C</a:t>
            </a:r>
            <a:r>
              <a:rPr lang="en-US" sz="2600" dirty="0" smtClean="0"/>
              <a:t>learly </a:t>
            </a:r>
            <a:r>
              <a:rPr lang="en-US" sz="2600" dirty="0"/>
              <a:t>prohibits an establishment of a national </a:t>
            </a:r>
            <a:r>
              <a:rPr lang="en-US" sz="2600" dirty="0" smtClean="0"/>
              <a:t>church</a:t>
            </a:r>
            <a:endParaRPr lang="en-US" sz="2600" dirty="0"/>
          </a:p>
          <a:p>
            <a:pPr marL="457200" indent="-457200">
              <a:buClr>
                <a:srgbClr val="3366FF"/>
              </a:buClr>
              <a:buFont typeface="Arial"/>
              <a:buChar char="•"/>
            </a:pPr>
            <a:r>
              <a:rPr lang="en-US" sz="2600" dirty="0" smtClean="0"/>
              <a:t>What </a:t>
            </a:r>
            <a:r>
              <a:rPr lang="en-US" sz="2600" dirty="0"/>
              <a:t>else was </a:t>
            </a:r>
            <a:r>
              <a:rPr lang="en-US" sz="2600" dirty="0" smtClean="0"/>
              <a:t>                                      meant </a:t>
            </a:r>
            <a:r>
              <a:rPr lang="en-US" sz="2600" dirty="0"/>
              <a:t>by this</a:t>
            </a:r>
            <a:r>
              <a:rPr lang="en-US" sz="2600" dirty="0" smtClean="0"/>
              <a:t>? TJ </a:t>
            </a:r>
            <a:r>
              <a:rPr lang="en-US" sz="2600" dirty="0"/>
              <a:t>argued that </a:t>
            </a:r>
            <a:r>
              <a:rPr lang="en-US" sz="2600" dirty="0" smtClean="0"/>
              <a:t>1</a:t>
            </a:r>
            <a:r>
              <a:rPr lang="en-US" sz="2600" baseline="30000" dirty="0" smtClean="0"/>
              <a:t>st</a:t>
            </a:r>
            <a:r>
              <a:rPr lang="en-US" sz="2600" dirty="0" smtClean="0"/>
              <a:t>                                   Amendment </a:t>
            </a:r>
            <a:r>
              <a:rPr lang="en-US" sz="2600" dirty="0"/>
              <a:t>created a </a:t>
            </a:r>
            <a:r>
              <a:rPr lang="en-US" sz="2600" dirty="0" smtClean="0"/>
              <a:t>“</a:t>
            </a:r>
            <a:r>
              <a:rPr lang="en-US" sz="2600" dirty="0"/>
              <a:t>wall of </a:t>
            </a:r>
            <a:r>
              <a:rPr lang="en-US" sz="2600" dirty="0" smtClean="0"/>
              <a:t>                                separation</a:t>
            </a:r>
            <a:r>
              <a:rPr lang="en-US" sz="2600" dirty="0"/>
              <a:t>” between church </a:t>
            </a:r>
            <a:r>
              <a:rPr lang="en-US" sz="2600" dirty="0" smtClean="0"/>
              <a:t>                                   and state</a:t>
            </a:r>
            <a:r>
              <a:rPr lang="en-US" sz="2600" dirty="0"/>
              <a:t>, </a:t>
            </a:r>
            <a:r>
              <a:rPr lang="en-US" sz="2600" dirty="0" smtClean="0"/>
              <a:t>                                 which </a:t>
            </a:r>
            <a:r>
              <a:rPr lang="en-US" sz="2600" dirty="0"/>
              <a:t>would prohibit </a:t>
            </a:r>
            <a:r>
              <a:rPr lang="en-US" sz="2600" dirty="0" smtClean="0"/>
              <a:t>                          not only                                   favoritism </a:t>
            </a:r>
            <a:r>
              <a:rPr lang="en-US" sz="2600" dirty="0"/>
              <a:t>but any support for </a:t>
            </a:r>
            <a:r>
              <a:rPr lang="en-US" sz="2600" dirty="0" smtClean="0"/>
              <a:t>religion </a:t>
            </a:r>
            <a:r>
              <a:rPr lang="en-US" sz="2600" dirty="0"/>
              <a:t>at </a:t>
            </a:r>
            <a:r>
              <a:rPr lang="en-US" sz="2600" dirty="0" smtClean="0"/>
              <a:t>all</a:t>
            </a:r>
            <a:endParaRPr lang="en-US" sz="2600" dirty="0"/>
          </a:p>
          <a:p>
            <a:pPr marL="457200" indent="-457200">
              <a:buClr>
                <a:srgbClr val="3366FF"/>
              </a:buClr>
              <a:buFont typeface="Arial"/>
              <a:buChar char="•"/>
            </a:pPr>
            <a:r>
              <a:rPr lang="en-US" sz="2600" dirty="0" smtClean="0"/>
              <a:t>"</a:t>
            </a:r>
            <a:r>
              <a:rPr lang="en-US" sz="2600" dirty="0"/>
              <a:t>It does me no </a:t>
            </a:r>
            <a:r>
              <a:rPr lang="en-US" sz="2600" dirty="0" smtClean="0"/>
              <a:t>injury </a:t>
            </a:r>
            <a:r>
              <a:rPr lang="en-US" sz="2600" dirty="0"/>
              <a:t>for my neighbor to say there are twenty </a:t>
            </a:r>
            <a:r>
              <a:rPr lang="en-US" sz="2600" dirty="0" smtClean="0"/>
              <a:t>gods</a:t>
            </a:r>
            <a:r>
              <a:rPr lang="en-US" sz="2600" dirty="0"/>
              <a:t>, or no God.  It neither picks my pocket nor breaks my </a:t>
            </a:r>
            <a:r>
              <a:rPr lang="en-US" sz="2600" dirty="0" smtClean="0"/>
              <a:t>leg.” </a:t>
            </a:r>
            <a:r>
              <a:rPr lang="en-US" sz="2600" b="1" dirty="0" smtClean="0"/>
              <a:t>-</a:t>
            </a:r>
            <a:r>
              <a:rPr lang="en-US" sz="2600" b="1" dirty="0"/>
              <a:t>- </a:t>
            </a:r>
            <a:r>
              <a:rPr lang="en-US" sz="2600" b="1" i="1" dirty="0"/>
              <a:t>TJ</a:t>
            </a:r>
            <a:endParaRPr lang="en-US" sz="2600" dirty="0"/>
          </a:p>
        </p:txBody>
      </p:sp>
      <p:graphicFrame>
        <p:nvGraphicFramePr>
          <p:cNvPr id="10" name="Object 76"/>
          <p:cNvGraphicFramePr>
            <a:graphicFrameLocks noChangeAspect="1"/>
          </p:cNvGraphicFramePr>
          <p:nvPr>
            <p:extLst>
              <p:ext uri="{D42A27DB-BD31-4B8C-83A1-F6EECF244321}">
                <p14:modId xmlns:p14="http://schemas.microsoft.com/office/powerpoint/2010/main" val="2499862223"/>
              </p:ext>
            </p:extLst>
          </p:nvPr>
        </p:nvGraphicFramePr>
        <p:xfrm>
          <a:off x="4473675" y="2439601"/>
          <a:ext cx="2219325" cy="2245465"/>
        </p:xfrm>
        <a:graphic>
          <a:graphicData uri="http://schemas.openxmlformats.org/presentationml/2006/ole">
            <mc:AlternateContent xmlns:mc="http://schemas.openxmlformats.org/markup-compatibility/2006">
              <mc:Choice xmlns:v="urn:schemas-microsoft-com:vml" Requires="v">
                <p:oleObj spid="_x0000_s1070" name="Clip" r:id="rId6" imgW="3048000" imgH="4546600" progId="MS_ClipArt_Gallery.2">
                  <p:embed/>
                </p:oleObj>
              </mc:Choice>
              <mc:Fallback>
                <p:oleObj name="Clip" r:id="rId6" imgW="3048000" imgH="4546600" progId="MS_ClipArt_Gallery.2">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73675" y="2439601"/>
                        <a:ext cx="2219325" cy="2245465"/>
                      </a:xfrm>
                      <a:prstGeom prst="rect">
                        <a:avLst/>
                      </a:prstGeom>
                      <a:noFill/>
                      <a:ln>
                        <a:noFill/>
                      </a:ln>
                      <a:effectLst/>
                    </p:spPr>
                  </p:pic>
                </p:oleObj>
              </mc:Fallback>
            </mc:AlternateContent>
          </a:graphicData>
        </a:graphic>
      </p:graphicFrame>
      <p:pic>
        <p:nvPicPr>
          <p:cNvPr id="11" name="Picture 10"/>
          <p:cNvPicPr>
            <a:picLocks noChangeAspect="1"/>
          </p:cNvPicPr>
          <p:nvPr/>
        </p:nvPicPr>
        <p:blipFill>
          <a:blip r:embed="rId8"/>
          <a:stretch>
            <a:fillRect/>
          </a:stretch>
        </p:blipFill>
        <p:spPr>
          <a:xfrm>
            <a:off x="8547812" y="0"/>
            <a:ext cx="596188" cy="701830"/>
          </a:xfrm>
          <a:prstGeom prst="rect">
            <a:avLst/>
          </a:prstGeom>
        </p:spPr>
      </p:pic>
      <p:pic>
        <p:nvPicPr>
          <p:cNvPr id="8" name="Picture 7"/>
          <p:cNvPicPr>
            <a:picLocks noChangeAspect="1"/>
          </p:cNvPicPr>
          <p:nvPr/>
        </p:nvPicPr>
        <p:blipFill>
          <a:blip r:embed="rId9"/>
          <a:stretch>
            <a:fillRect/>
          </a:stretch>
        </p:blipFill>
        <p:spPr>
          <a:xfrm>
            <a:off x="6393117" y="5946666"/>
            <a:ext cx="599765" cy="824892"/>
          </a:xfrm>
          <a:prstGeom prst="rect">
            <a:avLst/>
          </a:prstGeom>
        </p:spPr>
      </p:pic>
    </p:spTree>
    <p:extLst>
      <p:ext uri="{BB962C8B-B14F-4D97-AF65-F5344CB8AC3E}">
        <p14:creationId xmlns:p14="http://schemas.microsoft.com/office/powerpoint/2010/main" val="12555313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77009" y="48373"/>
            <a:ext cx="7766991" cy="646331"/>
          </a:xfrm>
          <a:prstGeom prst="rect">
            <a:avLst/>
          </a:prstGeom>
        </p:spPr>
        <p:txBody>
          <a:bodyPr wrap="square">
            <a:spAutoFit/>
          </a:bodyPr>
          <a:lstStyle/>
          <a:p>
            <a:pPr lvl="0" algn="ctr"/>
            <a:r>
              <a:rPr lang="en-US" sz="3600" b="1" dirty="0"/>
              <a:t>Freedom of Religion </a:t>
            </a:r>
          </a:p>
        </p:txBody>
      </p:sp>
      <p:sp>
        <p:nvSpPr>
          <p:cNvPr id="2" name="Rectangle 1"/>
          <p:cNvSpPr/>
          <p:nvPr/>
        </p:nvSpPr>
        <p:spPr>
          <a:xfrm>
            <a:off x="1377009" y="702103"/>
            <a:ext cx="7766991" cy="6894196"/>
          </a:xfrm>
          <a:prstGeom prst="rect">
            <a:avLst/>
          </a:prstGeom>
        </p:spPr>
        <p:txBody>
          <a:bodyPr wrap="square">
            <a:spAutoFit/>
          </a:bodyPr>
          <a:lstStyle/>
          <a:p>
            <a:r>
              <a:rPr lang="en-US" sz="3000" b="1" dirty="0">
                <a:solidFill>
                  <a:srgbClr val="FF0000"/>
                </a:solidFill>
              </a:rPr>
              <a:t>Establishment </a:t>
            </a:r>
            <a:r>
              <a:rPr lang="en-US" sz="3000" b="1" dirty="0" smtClean="0">
                <a:solidFill>
                  <a:srgbClr val="FF0000"/>
                </a:solidFill>
              </a:rPr>
              <a:t>clause</a:t>
            </a:r>
          </a:p>
          <a:p>
            <a:pPr lvl="0"/>
            <a:r>
              <a:rPr lang="en-US" sz="3000" b="1" dirty="0"/>
              <a:t>School prayer</a:t>
            </a:r>
            <a:r>
              <a:rPr lang="en-US" sz="3000" b="1" i="1" dirty="0"/>
              <a:t>: </a:t>
            </a:r>
            <a:r>
              <a:rPr lang="en-US" sz="3000" b="1" i="1" dirty="0">
                <a:solidFill>
                  <a:srgbClr val="FE00FC"/>
                </a:solidFill>
              </a:rPr>
              <a:t>Engel v. Vitale </a:t>
            </a:r>
            <a:r>
              <a:rPr lang="en-US" sz="3000" b="1" dirty="0">
                <a:solidFill>
                  <a:srgbClr val="FE00FC"/>
                </a:solidFill>
              </a:rPr>
              <a:t>(1962)</a:t>
            </a:r>
          </a:p>
          <a:p>
            <a:pPr marL="457200" lvl="0" indent="-457200">
              <a:buClr>
                <a:srgbClr val="3366FF"/>
              </a:buClr>
              <a:buFont typeface="Arial"/>
              <a:buChar char="•"/>
            </a:pPr>
            <a:r>
              <a:rPr lang="en-US" sz="2800" dirty="0" smtClean="0"/>
              <a:t>NY </a:t>
            </a:r>
            <a:r>
              <a:rPr lang="en-US" sz="2800" dirty="0"/>
              <a:t>State Board of Regents approved </a:t>
            </a:r>
            <a:r>
              <a:rPr lang="en-US" sz="2800" dirty="0" smtClean="0"/>
              <a:t>                                    a prayer </a:t>
            </a:r>
            <a:r>
              <a:rPr lang="en-US" sz="2800" dirty="0"/>
              <a:t>for recital each morning in </a:t>
            </a:r>
            <a:r>
              <a:rPr lang="en-US" sz="2800" dirty="0" smtClean="0"/>
              <a:t>                                              New </a:t>
            </a:r>
            <a:r>
              <a:rPr lang="en-US" sz="2800" dirty="0"/>
              <a:t>York public </a:t>
            </a:r>
            <a:r>
              <a:rPr lang="en-US" sz="2800" dirty="0" smtClean="0"/>
              <a:t>schools</a:t>
            </a:r>
          </a:p>
          <a:p>
            <a:pPr marL="457200" lvl="0" indent="-457200">
              <a:buClr>
                <a:srgbClr val="3366FF"/>
              </a:buClr>
              <a:buFont typeface="Arial"/>
              <a:buChar char="•"/>
            </a:pPr>
            <a:r>
              <a:rPr lang="en-US" sz="2800" dirty="0" smtClean="0"/>
              <a:t>Engel (a parent in the district) argued </a:t>
            </a:r>
            <a:r>
              <a:rPr lang="en-US" sz="2800" dirty="0"/>
              <a:t>that the Regents’ prayer violated the Establishment Clause of the First Amendment as applied to the states through the Fourteenth </a:t>
            </a:r>
            <a:r>
              <a:rPr lang="en-US" sz="2800" dirty="0" smtClean="0"/>
              <a:t>Amendment</a:t>
            </a:r>
            <a:endParaRPr lang="en-US" sz="2800" dirty="0"/>
          </a:p>
          <a:p>
            <a:pPr marL="457200" lvl="0" indent="-457200">
              <a:buClr>
                <a:srgbClr val="3366FF"/>
              </a:buClr>
              <a:buFont typeface="Arial"/>
              <a:buChar char="•"/>
            </a:pPr>
            <a:r>
              <a:rPr lang="en-US" sz="2800" dirty="0" smtClean="0"/>
              <a:t>Supreme </a:t>
            </a:r>
            <a:r>
              <a:rPr lang="en-US" sz="2800" dirty="0"/>
              <a:t>Court ruled that state-sponsored prayer in public schools was an unconstitutional violation of the Establishment Clause that “breaks the constitutional wall of separation between Church and State.”</a:t>
            </a:r>
          </a:p>
          <a:p>
            <a:r>
              <a:rPr lang="en-US" sz="2800" dirty="0"/>
              <a:t> </a:t>
            </a:r>
          </a:p>
          <a:p>
            <a:endParaRPr lang="en-US" b="1" dirty="0">
              <a:solidFill>
                <a:srgbClr val="FF0000"/>
              </a:solidFill>
            </a:endParaRPr>
          </a:p>
        </p:txBody>
      </p:sp>
      <p:pic>
        <p:nvPicPr>
          <p:cNvPr id="8" name="Picture 7"/>
          <p:cNvPicPr>
            <a:picLocks/>
          </p:cNvPicPr>
          <p:nvPr/>
        </p:nvPicPr>
        <p:blipFill>
          <a:blip r:embed="rId5"/>
          <a:stretch>
            <a:fillRect/>
          </a:stretch>
        </p:blipFill>
        <p:spPr>
          <a:xfrm>
            <a:off x="7333637" y="880938"/>
            <a:ext cx="1718900" cy="2056088"/>
          </a:xfrm>
          <a:prstGeom prst="rect">
            <a:avLst/>
          </a:prstGeom>
          <a:ln w="12700" cmpd="sng">
            <a:solidFill>
              <a:schemeClr val="tx1"/>
            </a:solidFill>
          </a:ln>
        </p:spPr>
      </p:pic>
      <p:pic>
        <p:nvPicPr>
          <p:cNvPr id="9" name="Picture 8"/>
          <p:cNvPicPr>
            <a:picLocks noChangeAspect="1"/>
          </p:cNvPicPr>
          <p:nvPr/>
        </p:nvPicPr>
        <p:blipFill>
          <a:blip r:embed="rId6"/>
          <a:stretch>
            <a:fillRect/>
          </a:stretch>
        </p:blipFill>
        <p:spPr>
          <a:xfrm>
            <a:off x="8547812" y="0"/>
            <a:ext cx="596188" cy="701830"/>
          </a:xfrm>
          <a:prstGeom prst="rect">
            <a:avLst/>
          </a:prstGeom>
        </p:spPr>
      </p:pic>
    </p:spTree>
    <p:extLst>
      <p:ext uri="{BB962C8B-B14F-4D97-AF65-F5344CB8AC3E}">
        <p14:creationId xmlns:p14="http://schemas.microsoft.com/office/powerpoint/2010/main" val="218556286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77009" y="48373"/>
            <a:ext cx="7766991" cy="646331"/>
          </a:xfrm>
          <a:prstGeom prst="rect">
            <a:avLst/>
          </a:prstGeom>
        </p:spPr>
        <p:txBody>
          <a:bodyPr wrap="square">
            <a:spAutoFit/>
          </a:bodyPr>
          <a:lstStyle/>
          <a:p>
            <a:pPr lvl="0" algn="ctr"/>
            <a:r>
              <a:rPr lang="en-US" sz="3600" b="1" dirty="0"/>
              <a:t>Freedom of Religion </a:t>
            </a:r>
          </a:p>
        </p:txBody>
      </p:sp>
      <p:sp>
        <p:nvSpPr>
          <p:cNvPr id="8" name="Rectangle 7"/>
          <p:cNvSpPr/>
          <p:nvPr/>
        </p:nvSpPr>
        <p:spPr>
          <a:xfrm>
            <a:off x="1377008" y="694704"/>
            <a:ext cx="7766992" cy="6340198"/>
          </a:xfrm>
          <a:prstGeom prst="rect">
            <a:avLst/>
          </a:prstGeom>
        </p:spPr>
        <p:txBody>
          <a:bodyPr wrap="square">
            <a:spAutoFit/>
          </a:bodyPr>
          <a:lstStyle/>
          <a:p>
            <a:r>
              <a:rPr lang="en-US" sz="3000" b="1" dirty="0">
                <a:solidFill>
                  <a:srgbClr val="FF0000"/>
                </a:solidFill>
              </a:rPr>
              <a:t>Establishment </a:t>
            </a:r>
            <a:r>
              <a:rPr lang="en-US" sz="3000" b="1" dirty="0" smtClean="0">
                <a:solidFill>
                  <a:srgbClr val="FF0000"/>
                </a:solidFill>
              </a:rPr>
              <a:t>clause</a:t>
            </a:r>
          </a:p>
          <a:p>
            <a:pPr lvl="0"/>
            <a:r>
              <a:rPr lang="en-US" sz="3000" dirty="0"/>
              <a:t>Aid to parochial schools</a:t>
            </a:r>
            <a:r>
              <a:rPr lang="en-US" sz="3000" b="1" dirty="0"/>
              <a:t>:</a:t>
            </a:r>
            <a:r>
              <a:rPr lang="en-US" sz="3000" b="1" i="1" dirty="0">
                <a:solidFill>
                  <a:srgbClr val="FF0000"/>
                </a:solidFill>
              </a:rPr>
              <a:t> </a:t>
            </a:r>
            <a:r>
              <a:rPr lang="en-US" sz="3000" b="1" i="1" dirty="0">
                <a:solidFill>
                  <a:srgbClr val="FE00FC"/>
                </a:solidFill>
              </a:rPr>
              <a:t>Lemon v. </a:t>
            </a:r>
            <a:r>
              <a:rPr lang="en-US" sz="3000" b="1" i="1" dirty="0" err="1">
                <a:solidFill>
                  <a:srgbClr val="FE00FC"/>
                </a:solidFill>
              </a:rPr>
              <a:t>Kurtzman</a:t>
            </a:r>
            <a:r>
              <a:rPr lang="en-US" sz="3000" b="1" i="1" dirty="0">
                <a:solidFill>
                  <a:srgbClr val="FE00FC"/>
                </a:solidFill>
              </a:rPr>
              <a:t> </a:t>
            </a:r>
            <a:r>
              <a:rPr lang="en-US" sz="3000" b="1" dirty="0">
                <a:solidFill>
                  <a:srgbClr val="FE00FC"/>
                </a:solidFill>
              </a:rPr>
              <a:t>(1971</a:t>
            </a:r>
            <a:r>
              <a:rPr lang="en-US" sz="3000" b="1" dirty="0" smtClean="0">
                <a:solidFill>
                  <a:srgbClr val="FE00FC"/>
                </a:solidFill>
              </a:rPr>
              <a:t>)</a:t>
            </a:r>
          </a:p>
          <a:p>
            <a:pPr marL="285750" indent="-285750">
              <a:buClr>
                <a:srgbClr val="3366FF"/>
              </a:buClr>
              <a:buFont typeface="Arial"/>
              <a:buChar char="•"/>
            </a:pPr>
            <a:r>
              <a:rPr lang="en-US" sz="2800" dirty="0" smtClean="0"/>
              <a:t>Supreme </a:t>
            </a:r>
            <a:r>
              <a:rPr lang="en-US" sz="2800" dirty="0"/>
              <a:t>Court declared that aid to church-related schools must meet the following three </a:t>
            </a:r>
            <a:r>
              <a:rPr lang="en-US" sz="2800" dirty="0" smtClean="0"/>
              <a:t>tests: </a:t>
            </a:r>
          </a:p>
          <a:p>
            <a:pPr marL="285750" indent="-285750">
              <a:buClr>
                <a:srgbClr val="3366FF"/>
              </a:buClr>
              <a:buFont typeface="Arial"/>
              <a:buChar char="•"/>
            </a:pPr>
            <a:r>
              <a:rPr lang="en-US" sz="2800" dirty="0" smtClean="0"/>
              <a:t>The </a:t>
            </a:r>
            <a:r>
              <a:rPr lang="en-US" sz="2800" dirty="0"/>
              <a:t>test (</a:t>
            </a:r>
            <a:r>
              <a:rPr lang="en-US" sz="2800" b="1" dirty="0">
                <a:solidFill>
                  <a:srgbClr val="FF0000"/>
                </a:solidFill>
              </a:rPr>
              <a:t>Lemon Test</a:t>
            </a:r>
            <a:r>
              <a:rPr lang="en-US" sz="2800" dirty="0" smtClean="0"/>
              <a:t>) -- </a:t>
            </a:r>
            <a:endParaRPr lang="en-US" sz="2800" dirty="0"/>
          </a:p>
          <a:p>
            <a:pPr marL="800100" lvl="1" indent="-342900">
              <a:buClr>
                <a:srgbClr val="660066"/>
              </a:buClr>
              <a:buFont typeface="+mj-ea"/>
              <a:buAutoNum type="circleNumDbPlain"/>
            </a:pPr>
            <a:r>
              <a:rPr lang="en-US" sz="2800" dirty="0" smtClean="0"/>
              <a:t>Statute </a:t>
            </a:r>
            <a:r>
              <a:rPr lang="en-US" sz="2800" dirty="0"/>
              <a:t>must have a </a:t>
            </a:r>
            <a:r>
              <a:rPr lang="en-US" sz="2800" dirty="0" smtClean="0"/>
              <a:t>                                          secular purpose</a:t>
            </a:r>
            <a:endParaRPr lang="en-US" sz="2800" dirty="0"/>
          </a:p>
          <a:p>
            <a:pPr marL="800100" lvl="1" indent="-342900">
              <a:buClr>
                <a:srgbClr val="660066"/>
              </a:buClr>
              <a:buFont typeface="+mj-ea"/>
              <a:buAutoNum type="circleNumDbPlain"/>
            </a:pPr>
            <a:r>
              <a:rPr lang="en-US" sz="2800" dirty="0" smtClean="0"/>
              <a:t>Primary </a:t>
            </a:r>
            <a:r>
              <a:rPr lang="en-US" sz="2800" dirty="0"/>
              <a:t>effect of the statute should not </a:t>
            </a:r>
            <a:r>
              <a:rPr lang="en-US" sz="2800" dirty="0" smtClean="0"/>
              <a:t>be </a:t>
            </a:r>
            <a:r>
              <a:rPr lang="en-US" sz="2800" dirty="0"/>
              <a:t>to advance or inhibit </a:t>
            </a:r>
            <a:r>
              <a:rPr lang="en-US" sz="2800" dirty="0" smtClean="0"/>
              <a:t>religion</a:t>
            </a:r>
            <a:endParaRPr lang="en-US" sz="2800" dirty="0"/>
          </a:p>
          <a:p>
            <a:pPr marL="800100" lvl="1" indent="-342900">
              <a:buClr>
                <a:srgbClr val="660066"/>
              </a:buClr>
              <a:buFont typeface="+mj-ea"/>
              <a:buAutoNum type="circleNumDbPlain"/>
            </a:pPr>
            <a:r>
              <a:rPr lang="en-US" sz="2800" dirty="0" smtClean="0"/>
              <a:t>Statute </a:t>
            </a:r>
            <a:r>
              <a:rPr lang="en-US" sz="2800" dirty="0"/>
              <a:t>must not excessively entangle </a:t>
            </a:r>
            <a:r>
              <a:rPr lang="en-US" sz="2800" dirty="0" smtClean="0"/>
              <a:t>government </a:t>
            </a:r>
            <a:r>
              <a:rPr lang="en-US" sz="2800" dirty="0"/>
              <a:t>with </a:t>
            </a:r>
            <a:r>
              <a:rPr lang="en-US" sz="2800" dirty="0" smtClean="0"/>
              <a:t>religion</a:t>
            </a:r>
            <a:endParaRPr lang="en-US" sz="2800" dirty="0"/>
          </a:p>
          <a:p>
            <a:pPr lvl="0"/>
            <a:endParaRPr lang="en-US" dirty="0"/>
          </a:p>
          <a:p>
            <a:endParaRPr lang="en-US" b="1" dirty="0">
              <a:solidFill>
                <a:srgbClr val="FF0000"/>
              </a:solidFill>
            </a:endParaRPr>
          </a:p>
        </p:txBody>
      </p:sp>
      <p:pic>
        <p:nvPicPr>
          <p:cNvPr id="10" name="Picture 9"/>
          <p:cNvPicPr>
            <a:picLocks noChangeAspect="1"/>
          </p:cNvPicPr>
          <p:nvPr/>
        </p:nvPicPr>
        <p:blipFill>
          <a:blip r:embed="rId5"/>
          <a:stretch>
            <a:fillRect/>
          </a:stretch>
        </p:blipFill>
        <p:spPr>
          <a:xfrm>
            <a:off x="5758190" y="3063624"/>
            <a:ext cx="1227254" cy="1638978"/>
          </a:xfrm>
          <a:prstGeom prst="rect">
            <a:avLst/>
          </a:prstGeom>
          <a:ln w="12700" cmpd="sng">
            <a:solidFill>
              <a:srgbClr val="FFFF00"/>
            </a:solidFill>
          </a:ln>
        </p:spPr>
      </p:pic>
      <p:pic>
        <p:nvPicPr>
          <p:cNvPr id="11" name="Picture 10"/>
          <p:cNvPicPr>
            <a:picLocks noChangeAspect="1"/>
          </p:cNvPicPr>
          <p:nvPr/>
        </p:nvPicPr>
        <p:blipFill>
          <a:blip r:embed="rId5"/>
          <a:stretch>
            <a:fillRect/>
          </a:stretch>
        </p:blipFill>
        <p:spPr>
          <a:xfrm>
            <a:off x="7335542" y="3063624"/>
            <a:ext cx="1227086" cy="1638754"/>
          </a:xfrm>
          <a:prstGeom prst="rect">
            <a:avLst/>
          </a:prstGeom>
          <a:ln w="12700" cmpd="sng">
            <a:solidFill>
              <a:srgbClr val="FFFF00"/>
            </a:solidFill>
          </a:ln>
        </p:spPr>
      </p:pic>
      <p:pic>
        <p:nvPicPr>
          <p:cNvPr id="12" name="Picture 11"/>
          <p:cNvPicPr>
            <a:picLocks noChangeAspect="1"/>
          </p:cNvPicPr>
          <p:nvPr/>
        </p:nvPicPr>
        <p:blipFill>
          <a:blip r:embed="rId6"/>
          <a:stretch>
            <a:fillRect/>
          </a:stretch>
        </p:blipFill>
        <p:spPr>
          <a:xfrm>
            <a:off x="8547812" y="0"/>
            <a:ext cx="596188" cy="701830"/>
          </a:xfrm>
          <a:prstGeom prst="rect">
            <a:avLst/>
          </a:prstGeom>
        </p:spPr>
      </p:pic>
    </p:spTree>
    <p:extLst>
      <p:ext uri="{BB962C8B-B14F-4D97-AF65-F5344CB8AC3E}">
        <p14:creationId xmlns:p14="http://schemas.microsoft.com/office/powerpoint/2010/main" val="350617387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8" y="687492"/>
            <a:ext cx="7766991" cy="6140143"/>
          </a:xfrm>
          <a:prstGeom prst="rect">
            <a:avLst/>
          </a:prstGeom>
        </p:spPr>
        <p:txBody>
          <a:bodyPr wrap="square">
            <a:spAutoFit/>
          </a:bodyPr>
          <a:lstStyle/>
          <a:p>
            <a:r>
              <a:rPr lang="en-US" sz="3000" b="1" dirty="0">
                <a:solidFill>
                  <a:srgbClr val="FF0000"/>
                </a:solidFill>
              </a:rPr>
              <a:t>Establishment clause</a:t>
            </a:r>
          </a:p>
          <a:p>
            <a:endParaRPr lang="en-US" sz="800" b="1" dirty="0" smtClean="0">
              <a:solidFill>
                <a:srgbClr val="FE00FC"/>
              </a:solidFill>
            </a:endParaRPr>
          </a:p>
          <a:p>
            <a:r>
              <a:rPr lang="en-US" sz="2400" b="1" dirty="0" smtClean="0">
                <a:solidFill>
                  <a:srgbClr val="FE00FC"/>
                </a:solidFill>
              </a:rPr>
              <a:t>Zelman </a:t>
            </a:r>
            <a:r>
              <a:rPr lang="en-US" sz="2400" b="1" dirty="0">
                <a:solidFill>
                  <a:srgbClr val="FE00FC"/>
                </a:solidFill>
              </a:rPr>
              <a:t>v. Simmons-Harris (2002</a:t>
            </a:r>
            <a:r>
              <a:rPr lang="en-US" sz="2400" b="1" dirty="0" smtClean="0">
                <a:solidFill>
                  <a:srgbClr val="FE00FC"/>
                </a:solidFill>
              </a:rPr>
              <a:t>)</a:t>
            </a:r>
            <a:endParaRPr lang="en-US" sz="2400" b="1" dirty="0">
              <a:solidFill>
                <a:srgbClr val="FE00FC"/>
              </a:solidFill>
            </a:endParaRPr>
          </a:p>
          <a:p>
            <a:r>
              <a:rPr lang="en-US" sz="2400" dirty="0" smtClean="0"/>
              <a:t>Court upheld (it’s OK) program </a:t>
            </a:r>
            <a:r>
              <a:rPr lang="en-US" sz="2400" dirty="0"/>
              <a:t>that provided some families in </a:t>
            </a:r>
            <a:r>
              <a:rPr lang="en-US" sz="2400" dirty="0" smtClean="0"/>
              <a:t>Cleveland</a:t>
            </a:r>
            <a:r>
              <a:rPr lang="en-US" sz="2400" dirty="0"/>
              <a:t>, Ohio, with vouchers that could </a:t>
            </a:r>
            <a:r>
              <a:rPr lang="en-US" sz="2400" dirty="0" smtClean="0"/>
              <a:t>be used </a:t>
            </a:r>
            <a:r>
              <a:rPr lang="en-US" sz="2400" dirty="0"/>
              <a:t>to pay tuition at religious schools</a:t>
            </a:r>
          </a:p>
          <a:p>
            <a:endParaRPr lang="en-US" sz="2500" dirty="0" smtClean="0"/>
          </a:p>
          <a:p>
            <a:r>
              <a:rPr lang="en-US" sz="2100" dirty="0" smtClean="0"/>
              <a:t>"</a:t>
            </a:r>
            <a:r>
              <a:rPr lang="en-US" sz="2100" dirty="0"/>
              <a:t>The place of religion in our society is an exalted one, achieved </a:t>
            </a:r>
            <a:r>
              <a:rPr lang="en-US" sz="2100" dirty="0" smtClean="0"/>
              <a:t>through </a:t>
            </a:r>
            <a:r>
              <a:rPr lang="en-US" sz="2100" dirty="0"/>
              <a:t>a long tradition of reliance on the home, the church and </a:t>
            </a:r>
            <a:r>
              <a:rPr lang="en-US" sz="2100" dirty="0" smtClean="0"/>
              <a:t>the </a:t>
            </a:r>
            <a:r>
              <a:rPr lang="en-US" sz="2100" dirty="0"/>
              <a:t>inviolable citadel of the individual heart and mind. We have </a:t>
            </a:r>
            <a:r>
              <a:rPr lang="en-US" sz="2100" dirty="0" smtClean="0"/>
              <a:t>come </a:t>
            </a:r>
            <a:r>
              <a:rPr lang="en-US" sz="2100" dirty="0"/>
              <a:t>to recognize through bitter experience that it is not within </a:t>
            </a:r>
            <a:r>
              <a:rPr lang="en-US" sz="2100" dirty="0" smtClean="0"/>
              <a:t>the </a:t>
            </a:r>
            <a:r>
              <a:rPr lang="en-US" sz="2100" dirty="0"/>
              <a:t>power of government to invade that citadel, whether its </a:t>
            </a:r>
            <a:r>
              <a:rPr lang="en-US" sz="2100" dirty="0" smtClean="0"/>
              <a:t>purpose </a:t>
            </a:r>
            <a:r>
              <a:rPr lang="en-US" sz="2100" dirty="0"/>
              <a:t>or effect be to aid or oppose, to advance or retard. In </a:t>
            </a:r>
            <a:r>
              <a:rPr lang="en-US" sz="2100" dirty="0" smtClean="0"/>
              <a:t>the </a:t>
            </a:r>
            <a:r>
              <a:rPr lang="en-US" sz="2100" dirty="0"/>
              <a:t>relationship between man and religion, the State is firmly </a:t>
            </a:r>
            <a:r>
              <a:rPr lang="en-US" sz="2100" dirty="0" smtClean="0"/>
              <a:t>committed </a:t>
            </a:r>
            <a:r>
              <a:rPr lang="en-US" sz="2100" dirty="0"/>
              <a:t>to a position of neutrality</a:t>
            </a:r>
            <a:r>
              <a:rPr lang="en-US" sz="2100" dirty="0" smtClean="0"/>
              <a:t>.”</a:t>
            </a:r>
            <a:endParaRPr lang="en-US" sz="2100" dirty="0"/>
          </a:p>
          <a:p>
            <a:r>
              <a:rPr lang="en-US" sz="2200" b="1" dirty="0"/>
              <a:t>-- Justice Tom Clark </a:t>
            </a:r>
            <a:r>
              <a:rPr lang="en-US" sz="2200" b="1" dirty="0" smtClean="0"/>
              <a:t>        </a:t>
            </a:r>
            <a:r>
              <a:rPr lang="en-US" sz="2100" b="1" i="1" dirty="0" smtClean="0">
                <a:solidFill>
                  <a:srgbClr val="FE00FC"/>
                </a:solidFill>
              </a:rPr>
              <a:t>Abington </a:t>
            </a:r>
            <a:r>
              <a:rPr lang="en-US" sz="2100" b="1" i="1" dirty="0">
                <a:solidFill>
                  <a:srgbClr val="FE00FC"/>
                </a:solidFill>
              </a:rPr>
              <a:t>School District v. </a:t>
            </a:r>
            <a:r>
              <a:rPr lang="en-US" sz="2100" b="1" i="1" dirty="0" err="1">
                <a:solidFill>
                  <a:srgbClr val="FE00FC"/>
                </a:solidFill>
              </a:rPr>
              <a:t>Schempp</a:t>
            </a:r>
            <a:r>
              <a:rPr lang="en-US" sz="2100" b="1" i="1" dirty="0">
                <a:solidFill>
                  <a:srgbClr val="FE00FC"/>
                </a:solidFill>
              </a:rPr>
              <a:t> </a:t>
            </a:r>
            <a:r>
              <a:rPr lang="en-US" sz="2100" b="1" dirty="0">
                <a:solidFill>
                  <a:srgbClr val="FE00FC"/>
                </a:solidFill>
              </a:rPr>
              <a:t>(1963</a:t>
            </a:r>
            <a:r>
              <a:rPr lang="en-US" sz="2100" b="1" dirty="0" smtClean="0">
                <a:solidFill>
                  <a:srgbClr val="FE00FC"/>
                </a:solidFill>
              </a:rPr>
              <a:t>)</a:t>
            </a:r>
          </a:p>
          <a:p>
            <a:r>
              <a:rPr lang="en-US" sz="2200" dirty="0" smtClean="0"/>
              <a:t>(School</a:t>
            </a:r>
            <a:r>
              <a:rPr lang="en-US" sz="2200" dirty="0"/>
              <a:t>-sponsored Bible reading in </a:t>
            </a:r>
            <a:r>
              <a:rPr lang="en-US" sz="2200" dirty="0">
                <a:hlinkClick r:id="rId5" tooltip="Public school (government funded)"/>
              </a:rPr>
              <a:t>public schools</a:t>
            </a:r>
            <a:r>
              <a:rPr lang="en-US" sz="2200" dirty="0"/>
              <a:t> in the United States to be </a:t>
            </a:r>
            <a:r>
              <a:rPr lang="en-US" sz="2200" dirty="0" smtClean="0">
                <a:hlinkClick r:id="rId6" tooltip="Unconstitutional"/>
              </a:rPr>
              <a:t>unconstitutional</a:t>
            </a:r>
            <a:r>
              <a:rPr lang="en-US" sz="2200" dirty="0" smtClean="0"/>
              <a:t>)</a:t>
            </a:r>
            <a:endParaRPr lang="en-US" sz="2200" dirty="0">
              <a:solidFill>
                <a:srgbClr val="FE00FC"/>
              </a:solidFill>
            </a:endParaRPr>
          </a:p>
        </p:txBody>
      </p:sp>
      <p:sp>
        <p:nvSpPr>
          <p:cNvPr id="7" name="Rectangle 6"/>
          <p:cNvSpPr/>
          <p:nvPr/>
        </p:nvSpPr>
        <p:spPr>
          <a:xfrm>
            <a:off x="1377009" y="48373"/>
            <a:ext cx="7766991" cy="646331"/>
          </a:xfrm>
          <a:prstGeom prst="rect">
            <a:avLst/>
          </a:prstGeom>
        </p:spPr>
        <p:txBody>
          <a:bodyPr wrap="square">
            <a:spAutoFit/>
          </a:bodyPr>
          <a:lstStyle/>
          <a:p>
            <a:pPr lvl="0" algn="ctr"/>
            <a:r>
              <a:rPr lang="en-US" sz="3600" b="1" dirty="0"/>
              <a:t>Freedom of Religion </a:t>
            </a:r>
          </a:p>
        </p:txBody>
      </p:sp>
      <p:pic>
        <p:nvPicPr>
          <p:cNvPr id="8" name="Picture 7"/>
          <p:cNvPicPr>
            <a:picLocks noChangeAspect="1"/>
          </p:cNvPicPr>
          <p:nvPr/>
        </p:nvPicPr>
        <p:blipFill>
          <a:blip r:embed="rId7"/>
          <a:stretch>
            <a:fillRect/>
          </a:stretch>
        </p:blipFill>
        <p:spPr>
          <a:xfrm>
            <a:off x="8547812" y="0"/>
            <a:ext cx="596188" cy="701830"/>
          </a:xfrm>
          <a:prstGeom prst="rect">
            <a:avLst/>
          </a:prstGeom>
        </p:spPr>
      </p:pic>
      <p:pic>
        <p:nvPicPr>
          <p:cNvPr id="9" name="Picture 8"/>
          <p:cNvPicPr>
            <a:picLocks noChangeAspect="1"/>
          </p:cNvPicPr>
          <p:nvPr/>
        </p:nvPicPr>
        <p:blipFill>
          <a:blip r:embed="rId8"/>
          <a:stretch>
            <a:fillRect/>
          </a:stretch>
        </p:blipFill>
        <p:spPr>
          <a:xfrm>
            <a:off x="3793129" y="5429294"/>
            <a:ext cx="406171" cy="622196"/>
          </a:xfrm>
          <a:prstGeom prst="rect">
            <a:avLst/>
          </a:prstGeom>
          <a:ln w="12700" cmpd="sng">
            <a:solidFill>
              <a:schemeClr val="tx1"/>
            </a:solidFill>
          </a:ln>
        </p:spPr>
      </p:pic>
    </p:spTree>
    <p:extLst>
      <p:ext uri="{BB962C8B-B14F-4D97-AF65-F5344CB8AC3E}">
        <p14:creationId xmlns:p14="http://schemas.microsoft.com/office/powerpoint/2010/main" val="406642483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77009" y="48373"/>
            <a:ext cx="7766991" cy="646331"/>
          </a:xfrm>
          <a:prstGeom prst="rect">
            <a:avLst/>
          </a:prstGeom>
        </p:spPr>
        <p:txBody>
          <a:bodyPr wrap="square">
            <a:spAutoFit/>
          </a:bodyPr>
          <a:lstStyle/>
          <a:p>
            <a:pPr lvl="0" algn="ctr"/>
            <a:r>
              <a:rPr lang="en-US" sz="3600" b="1" dirty="0"/>
              <a:t>Freedom of Religion </a:t>
            </a:r>
          </a:p>
        </p:txBody>
      </p:sp>
      <p:pic>
        <p:nvPicPr>
          <p:cNvPr id="8" name="Picture 7"/>
          <p:cNvPicPr>
            <a:picLocks noChangeAspect="1"/>
          </p:cNvPicPr>
          <p:nvPr/>
        </p:nvPicPr>
        <p:blipFill>
          <a:blip r:embed="rId5"/>
          <a:stretch>
            <a:fillRect/>
          </a:stretch>
        </p:blipFill>
        <p:spPr>
          <a:xfrm>
            <a:off x="8547812" y="0"/>
            <a:ext cx="596188" cy="701830"/>
          </a:xfrm>
          <a:prstGeom prst="rect">
            <a:avLst/>
          </a:prstGeom>
        </p:spPr>
      </p:pic>
      <p:sp>
        <p:nvSpPr>
          <p:cNvPr id="9" name="Rectangle 8"/>
          <p:cNvSpPr/>
          <p:nvPr/>
        </p:nvSpPr>
        <p:spPr>
          <a:xfrm>
            <a:off x="1377008" y="694704"/>
            <a:ext cx="7766991" cy="6124754"/>
          </a:xfrm>
          <a:prstGeom prst="rect">
            <a:avLst/>
          </a:prstGeom>
        </p:spPr>
        <p:txBody>
          <a:bodyPr wrap="square">
            <a:spAutoFit/>
          </a:bodyPr>
          <a:lstStyle/>
          <a:p>
            <a:pPr lvl="0"/>
            <a:r>
              <a:rPr lang="en-US" sz="3000" b="1" dirty="0">
                <a:solidFill>
                  <a:srgbClr val="FF0000"/>
                </a:solidFill>
              </a:rPr>
              <a:t>Free Exercise Clause</a:t>
            </a:r>
          </a:p>
          <a:p>
            <a:r>
              <a:rPr lang="en-US" sz="2800" dirty="0"/>
              <a:t> </a:t>
            </a:r>
          </a:p>
          <a:p>
            <a:pPr lvl="0"/>
            <a:r>
              <a:rPr lang="en-US" sz="2800" b="1" dirty="0"/>
              <a:t>General Points</a:t>
            </a:r>
          </a:p>
          <a:p>
            <a:pPr marL="457200" lvl="0" indent="-457200">
              <a:buClr>
                <a:srgbClr val="3366FF"/>
              </a:buClr>
              <a:buFont typeface="Arial"/>
              <a:buChar char="•"/>
            </a:pPr>
            <a:r>
              <a:rPr lang="en-US" sz="2800" dirty="0" smtClean="0"/>
              <a:t>First </a:t>
            </a:r>
            <a:r>
              <a:rPr lang="en-US" sz="2800" dirty="0"/>
              <a:t>Amendment’s </a:t>
            </a:r>
            <a:r>
              <a:rPr lang="en-US" sz="2800" b="1" dirty="0">
                <a:solidFill>
                  <a:srgbClr val="FF0000"/>
                </a:solidFill>
              </a:rPr>
              <a:t>Free Exercise Clause </a:t>
            </a:r>
            <a:r>
              <a:rPr lang="en-US" sz="2800" dirty="0"/>
              <a:t>guarantees each person the right to believe what they </a:t>
            </a:r>
            <a:r>
              <a:rPr lang="en-US" sz="2800" dirty="0" smtClean="0"/>
              <a:t>want</a:t>
            </a:r>
            <a:endParaRPr lang="en-US" sz="2800" dirty="0"/>
          </a:p>
          <a:p>
            <a:pPr marL="457200" lvl="0" indent="-457200">
              <a:buClr>
                <a:srgbClr val="3366FF"/>
              </a:buClr>
              <a:buFont typeface="Arial"/>
              <a:buChar char="•"/>
            </a:pPr>
            <a:r>
              <a:rPr lang="en-US" sz="2800" dirty="0" smtClean="0"/>
              <a:t>Religion </a:t>
            </a:r>
            <a:r>
              <a:rPr lang="en-US" sz="2800" dirty="0"/>
              <a:t>cannot make an act legal that would otherwise be </a:t>
            </a:r>
            <a:r>
              <a:rPr lang="en-US" sz="2800" dirty="0" smtClean="0"/>
              <a:t>illegal</a:t>
            </a:r>
          </a:p>
          <a:p>
            <a:pPr marL="457200" lvl="0" indent="-457200">
              <a:buClr>
                <a:srgbClr val="3366FF"/>
              </a:buClr>
              <a:buFont typeface="Arial"/>
              <a:buChar char="•"/>
            </a:pPr>
            <a:r>
              <a:rPr lang="en-US" sz="2800" dirty="0" smtClean="0"/>
              <a:t>Government </a:t>
            </a:r>
            <a:r>
              <a:rPr lang="en-US" sz="2800" dirty="0"/>
              <a:t>can act when religious practices violate criminal laws, offend public morals, or threaten community </a:t>
            </a:r>
            <a:r>
              <a:rPr lang="en-US" sz="2800" dirty="0" smtClean="0"/>
              <a:t>safety</a:t>
            </a:r>
          </a:p>
          <a:p>
            <a:pPr marL="914400" lvl="1" indent="-457200">
              <a:buClr>
                <a:srgbClr val="660066"/>
              </a:buClr>
              <a:buFont typeface="Arial"/>
              <a:buChar char="•"/>
            </a:pPr>
            <a:r>
              <a:rPr lang="en-US" sz="2800" dirty="0"/>
              <a:t>E</a:t>
            </a:r>
            <a:r>
              <a:rPr lang="en-US" sz="2800" dirty="0" smtClean="0"/>
              <a:t>xample</a:t>
            </a:r>
            <a:r>
              <a:rPr lang="en-US" sz="2800" dirty="0"/>
              <a:t>, in </a:t>
            </a:r>
            <a:r>
              <a:rPr lang="en-US" sz="2800" b="1" i="1" dirty="0">
                <a:solidFill>
                  <a:srgbClr val="FE00FC"/>
                </a:solidFill>
              </a:rPr>
              <a:t>Oregon v. Smith </a:t>
            </a:r>
            <a:r>
              <a:rPr lang="en-US" sz="2800" b="1" dirty="0">
                <a:solidFill>
                  <a:srgbClr val="FE00FC"/>
                </a:solidFill>
              </a:rPr>
              <a:t>(1990)</a:t>
            </a:r>
            <a:r>
              <a:rPr lang="en-US" sz="2800" dirty="0"/>
              <a:t>, </a:t>
            </a:r>
            <a:r>
              <a:rPr lang="en-US" sz="2800" i="1" dirty="0" smtClean="0"/>
              <a:t>SC</a:t>
            </a:r>
            <a:r>
              <a:rPr lang="en-US" sz="2800" dirty="0" smtClean="0"/>
              <a:t> </a:t>
            </a:r>
            <a:r>
              <a:rPr lang="en-US" sz="2800" dirty="0"/>
              <a:t>banned the use of illegal drugs in religious </a:t>
            </a:r>
            <a:r>
              <a:rPr lang="en-US" sz="2800" dirty="0" smtClean="0"/>
              <a:t>ceremonies</a:t>
            </a:r>
            <a:endParaRPr lang="en-US" sz="2800" dirty="0"/>
          </a:p>
        </p:txBody>
      </p:sp>
    </p:spTree>
    <p:extLst>
      <p:ext uri="{BB962C8B-B14F-4D97-AF65-F5344CB8AC3E}">
        <p14:creationId xmlns:p14="http://schemas.microsoft.com/office/powerpoint/2010/main" val="306560435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77009" y="48373"/>
            <a:ext cx="7766991" cy="646331"/>
          </a:xfrm>
          <a:prstGeom prst="rect">
            <a:avLst/>
          </a:prstGeom>
        </p:spPr>
        <p:txBody>
          <a:bodyPr wrap="square">
            <a:spAutoFit/>
          </a:bodyPr>
          <a:lstStyle/>
          <a:p>
            <a:pPr lvl="0" algn="ctr"/>
            <a:r>
              <a:rPr lang="en-US" sz="3600" b="1" dirty="0"/>
              <a:t>Freedom of Religion </a:t>
            </a:r>
          </a:p>
        </p:txBody>
      </p:sp>
      <p:pic>
        <p:nvPicPr>
          <p:cNvPr id="8" name="Picture 7"/>
          <p:cNvPicPr>
            <a:picLocks noChangeAspect="1"/>
          </p:cNvPicPr>
          <p:nvPr/>
        </p:nvPicPr>
        <p:blipFill>
          <a:blip r:embed="rId5"/>
          <a:stretch>
            <a:fillRect/>
          </a:stretch>
        </p:blipFill>
        <p:spPr>
          <a:xfrm>
            <a:off x="8547812" y="0"/>
            <a:ext cx="596188" cy="701830"/>
          </a:xfrm>
          <a:prstGeom prst="rect">
            <a:avLst/>
          </a:prstGeom>
        </p:spPr>
      </p:pic>
      <p:sp>
        <p:nvSpPr>
          <p:cNvPr id="9" name="Rectangle 8"/>
          <p:cNvSpPr/>
          <p:nvPr/>
        </p:nvSpPr>
        <p:spPr>
          <a:xfrm>
            <a:off x="1377008" y="694704"/>
            <a:ext cx="7766991" cy="7017307"/>
          </a:xfrm>
          <a:prstGeom prst="rect">
            <a:avLst/>
          </a:prstGeom>
        </p:spPr>
        <p:txBody>
          <a:bodyPr wrap="square">
            <a:spAutoFit/>
          </a:bodyPr>
          <a:lstStyle/>
          <a:p>
            <a:pPr lvl="0"/>
            <a:r>
              <a:rPr lang="en-US" sz="3000" b="1" dirty="0">
                <a:solidFill>
                  <a:srgbClr val="FF0000"/>
                </a:solidFill>
              </a:rPr>
              <a:t>Free Exercise Clause</a:t>
            </a:r>
          </a:p>
          <a:p>
            <a:pPr lvl="0"/>
            <a:r>
              <a:rPr lang="en-US" sz="2600" b="1" dirty="0"/>
              <a:t>Limits on the Free Exercise Clause: </a:t>
            </a:r>
            <a:r>
              <a:rPr lang="en-US" sz="2600" b="1" i="1" dirty="0">
                <a:solidFill>
                  <a:srgbClr val="FE00FC"/>
                </a:solidFill>
              </a:rPr>
              <a:t>Reynolds v. United States</a:t>
            </a:r>
            <a:r>
              <a:rPr lang="en-US" sz="2600" b="1" dirty="0">
                <a:solidFill>
                  <a:srgbClr val="FE00FC"/>
                </a:solidFill>
              </a:rPr>
              <a:t> (1879)</a:t>
            </a:r>
          </a:p>
          <a:p>
            <a:pPr lvl="0"/>
            <a:r>
              <a:rPr lang="en-US" sz="2600" dirty="0" smtClean="0"/>
              <a:t>Issue – Polygamy “duty to marry many women”</a:t>
            </a:r>
            <a:endParaRPr lang="en-US" sz="2600" dirty="0"/>
          </a:p>
          <a:p>
            <a:pPr marL="457200" lvl="0" indent="-457200">
              <a:buClr>
                <a:srgbClr val="3366FF"/>
              </a:buClr>
              <a:buFont typeface="Arial"/>
              <a:buChar char="•"/>
            </a:pPr>
            <a:r>
              <a:rPr lang="en-US" sz="2600" i="1" dirty="0" smtClean="0"/>
              <a:t>SC</a:t>
            </a:r>
            <a:r>
              <a:rPr lang="en-US" sz="2600" dirty="0" smtClean="0"/>
              <a:t> </a:t>
            </a:r>
            <a:r>
              <a:rPr lang="en-US" sz="2600" dirty="0"/>
              <a:t>made an important distinction between religious beliefs and religious </a:t>
            </a:r>
            <a:r>
              <a:rPr lang="en-US" sz="2600" dirty="0" smtClean="0"/>
              <a:t>practices</a:t>
            </a:r>
          </a:p>
          <a:p>
            <a:pPr marL="457200" lvl="0" indent="-457200">
              <a:buClr>
                <a:srgbClr val="3366FF"/>
              </a:buClr>
              <a:buFont typeface="Arial"/>
              <a:buChar char="•"/>
            </a:pPr>
            <a:r>
              <a:rPr lang="en-US" sz="2600" dirty="0" smtClean="0"/>
              <a:t>Court </a:t>
            </a:r>
            <a:r>
              <a:rPr lang="en-US" sz="2600" dirty="0"/>
              <a:t>cannot restrict what a person believes because that “lies solely between a man and his God.” </a:t>
            </a:r>
            <a:endParaRPr lang="en-US" sz="2600" dirty="0" smtClean="0"/>
          </a:p>
          <a:p>
            <a:pPr marL="457200" lvl="0" indent="-457200">
              <a:buClr>
                <a:srgbClr val="3366FF"/>
              </a:buClr>
              <a:buFont typeface="Arial"/>
              <a:buChar char="•"/>
            </a:pPr>
            <a:r>
              <a:rPr lang="en-US" sz="2600" dirty="0" smtClean="0"/>
              <a:t>(However</a:t>
            </a:r>
            <a:r>
              <a:rPr lang="en-US" sz="2600" dirty="0"/>
              <a:t>)</a:t>
            </a:r>
            <a:r>
              <a:rPr lang="en-US" sz="2600" dirty="0" smtClean="0"/>
              <a:t> </a:t>
            </a:r>
            <a:r>
              <a:rPr lang="en-US" sz="2600" dirty="0"/>
              <a:t>society has a right to legislate against religious activities that violate a law of the </a:t>
            </a:r>
            <a:r>
              <a:rPr lang="en-US" sz="2600" dirty="0" smtClean="0"/>
              <a:t>land</a:t>
            </a:r>
            <a:endParaRPr lang="en-US" sz="2600" dirty="0"/>
          </a:p>
          <a:p>
            <a:pPr marL="457200" lvl="0" indent="-457200">
              <a:buClr>
                <a:srgbClr val="3366FF"/>
              </a:buClr>
              <a:buFont typeface="Arial"/>
              <a:buChar char="•"/>
            </a:pPr>
            <a:r>
              <a:rPr lang="en-US" sz="2600" i="1" dirty="0" smtClean="0"/>
              <a:t>SC</a:t>
            </a:r>
            <a:r>
              <a:rPr lang="en-US" sz="2600" dirty="0" smtClean="0"/>
              <a:t> </a:t>
            </a:r>
            <a:r>
              <a:rPr lang="en-US" sz="2600" dirty="0"/>
              <a:t>rules against Reynolds, arguing that permitting polygamy would “make the professed doctrines of religious belief superior to the law of the land, and in effect to permit every citizen to become a maw unto himself.”</a:t>
            </a:r>
          </a:p>
          <a:p>
            <a:r>
              <a:rPr lang="en-US" sz="2800" dirty="0"/>
              <a:t> </a:t>
            </a:r>
          </a:p>
          <a:p>
            <a:r>
              <a:rPr lang="en-US" sz="2800" dirty="0"/>
              <a:t> </a:t>
            </a:r>
          </a:p>
        </p:txBody>
      </p:sp>
    </p:spTree>
    <p:extLst>
      <p:ext uri="{BB962C8B-B14F-4D97-AF65-F5344CB8AC3E}">
        <p14:creationId xmlns:p14="http://schemas.microsoft.com/office/powerpoint/2010/main" val="312617972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10" y="22555"/>
            <a:ext cx="7766990" cy="646331"/>
          </a:xfrm>
          <a:prstGeom prst="rect">
            <a:avLst/>
          </a:prstGeom>
        </p:spPr>
        <p:txBody>
          <a:bodyPr wrap="square">
            <a:spAutoFit/>
          </a:bodyPr>
          <a:lstStyle/>
          <a:p>
            <a:pPr lvl="0" algn="ctr"/>
            <a:r>
              <a:rPr lang="en-US" sz="3600" b="1" dirty="0"/>
              <a:t>Freedom of Speech and Press</a:t>
            </a:r>
          </a:p>
        </p:txBody>
      </p:sp>
      <p:pic>
        <p:nvPicPr>
          <p:cNvPr id="7" name="Picture 6"/>
          <p:cNvPicPr>
            <a:picLocks noChangeAspect="1"/>
          </p:cNvPicPr>
          <p:nvPr/>
        </p:nvPicPr>
        <p:blipFill>
          <a:blip r:embed="rId5"/>
          <a:stretch>
            <a:fillRect/>
          </a:stretch>
        </p:blipFill>
        <p:spPr>
          <a:xfrm>
            <a:off x="8547812" y="0"/>
            <a:ext cx="596188" cy="701830"/>
          </a:xfrm>
          <a:prstGeom prst="rect">
            <a:avLst/>
          </a:prstGeom>
        </p:spPr>
      </p:pic>
      <p:sp>
        <p:nvSpPr>
          <p:cNvPr id="8" name="Rectangle 7"/>
          <p:cNvSpPr/>
          <p:nvPr/>
        </p:nvSpPr>
        <p:spPr>
          <a:xfrm>
            <a:off x="1377010" y="701830"/>
            <a:ext cx="7766990" cy="5940089"/>
          </a:xfrm>
          <a:prstGeom prst="rect">
            <a:avLst/>
          </a:prstGeom>
        </p:spPr>
        <p:txBody>
          <a:bodyPr wrap="square">
            <a:spAutoFit/>
          </a:bodyPr>
          <a:lstStyle/>
          <a:p>
            <a:pPr algn="ctr"/>
            <a:r>
              <a:rPr lang="en-US" sz="2800" b="1" dirty="0"/>
              <a:t>Does “no law” in the First Amendment </a:t>
            </a:r>
            <a:endParaRPr lang="en-US" sz="2800" b="1" dirty="0" smtClean="0"/>
          </a:p>
          <a:p>
            <a:pPr algn="ctr"/>
            <a:r>
              <a:rPr lang="en-US" sz="2800" b="1" dirty="0" smtClean="0"/>
              <a:t>really </a:t>
            </a:r>
            <a:r>
              <a:rPr lang="en-US" sz="2800" b="1" dirty="0"/>
              <a:t>mean “no </a:t>
            </a:r>
            <a:r>
              <a:rPr lang="en-US" sz="2800" b="1" dirty="0" smtClean="0"/>
              <a:t>law</a:t>
            </a:r>
            <a:r>
              <a:rPr lang="en-US" sz="2800" b="1" dirty="0"/>
              <a:t>”?</a:t>
            </a:r>
          </a:p>
          <a:p>
            <a:endParaRPr lang="en-US" sz="800" dirty="0" smtClean="0"/>
          </a:p>
          <a:p>
            <a:r>
              <a:rPr lang="en-US" sz="2800" dirty="0" smtClean="0"/>
              <a:t>Is </a:t>
            </a:r>
            <a:r>
              <a:rPr lang="en-US" sz="2800" dirty="0"/>
              <a:t>freedom of expression </a:t>
            </a:r>
            <a:r>
              <a:rPr lang="en-US" sz="2800" dirty="0" smtClean="0"/>
              <a:t>                                                 absolute? -- Not always!</a:t>
            </a:r>
            <a:r>
              <a:rPr lang="en-US" sz="2800" dirty="0"/>
              <a:t>		</a:t>
            </a:r>
            <a:endParaRPr lang="en-US" sz="2800" dirty="0" smtClean="0"/>
          </a:p>
          <a:p>
            <a:endParaRPr lang="en-US" sz="800" dirty="0" smtClean="0"/>
          </a:p>
          <a:p>
            <a:r>
              <a:rPr lang="en-US" sz="2800" b="1" dirty="0" smtClean="0">
                <a:solidFill>
                  <a:srgbClr val="FF6600"/>
                </a:solidFill>
              </a:rPr>
              <a:t>IMPORTANT</a:t>
            </a:r>
            <a:r>
              <a:rPr lang="en-US" sz="2800" dirty="0" smtClean="0"/>
              <a:t> -- Must find                                                              a </a:t>
            </a:r>
            <a:r>
              <a:rPr lang="en-US" sz="2800" dirty="0"/>
              <a:t>balance between freedom </a:t>
            </a:r>
            <a:r>
              <a:rPr lang="en-US" sz="2800" dirty="0" smtClean="0"/>
              <a:t>                                               of </a:t>
            </a:r>
            <a:r>
              <a:rPr lang="en-US" sz="2800" dirty="0"/>
              <a:t>expression </a:t>
            </a:r>
            <a:r>
              <a:rPr lang="en-US" sz="2800" dirty="0" smtClean="0"/>
              <a:t>and </a:t>
            </a:r>
            <a:r>
              <a:rPr lang="en-US" sz="2800" dirty="0"/>
              <a:t>competing </a:t>
            </a:r>
            <a:r>
              <a:rPr lang="en-US" sz="2800" dirty="0" smtClean="0"/>
              <a:t>                                 values </a:t>
            </a:r>
            <a:r>
              <a:rPr lang="en-US" sz="2800" dirty="0"/>
              <a:t>like public order, </a:t>
            </a:r>
            <a:r>
              <a:rPr lang="en-US" sz="2800" dirty="0" smtClean="0"/>
              <a:t>                                           national security</a:t>
            </a:r>
            <a:r>
              <a:rPr lang="en-US" sz="2800" dirty="0"/>
              <a:t>, and the </a:t>
            </a:r>
            <a:r>
              <a:rPr lang="en-US" sz="2800" dirty="0" smtClean="0"/>
              <a:t>                                                    right </a:t>
            </a:r>
            <a:r>
              <a:rPr lang="en-US" sz="2800" dirty="0"/>
              <a:t>to a fair trial</a:t>
            </a:r>
          </a:p>
          <a:p>
            <a:endParaRPr lang="en-US" sz="2800" dirty="0" smtClean="0"/>
          </a:p>
          <a:p>
            <a:r>
              <a:rPr lang="en-US" sz="2800" dirty="0" smtClean="0"/>
              <a:t>What </a:t>
            </a:r>
            <a:r>
              <a:rPr lang="en-US" sz="2800" dirty="0"/>
              <a:t>exactly is speech?</a:t>
            </a:r>
          </a:p>
          <a:p>
            <a:r>
              <a:rPr lang="en-US" sz="2800" dirty="0" smtClean="0"/>
              <a:t>(</a:t>
            </a:r>
            <a:r>
              <a:rPr lang="en-US" sz="2800" dirty="0"/>
              <a:t>like picketing) -- non verbal </a:t>
            </a:r>
            <a:r>
              <a:rPr lang="en-US" sz="2800" dirty="0" smtClean="0"/>
              <a:t>– symbolic </a:t>
            </a:r>
            <a:r>
              <a:rPr lang="en-US" sz="2800" dirty="0"/>
              <a:t>speech</a:t>
            </a:r>
            <a:r>
              <a:rPr lang="en-US" sz="2800" dirty="0" smtClean="0"/>
              <a:t>?</a:t>
            </a:r>
            <a:endParaRPr lang="en-US" sz="2800" dirty="0"/>
          </a:p>
        </p:txBody>
      </p:sp>
      <p:pic>
        <p:nvPicPr>
          <p:cNvPr id="9" name="Picture 8"/>
          <p:cNvPicPr>
            <a:picLocks noChangeAspect="1"/>
          </p:cNvPicPr>
          <p:nvPr/>
        </p:nvPicPr>
        <p:blipFill>
          <a:blip r:embed="rId6"/>
          <a:stretch>
            <a:fillRect/>
          </a:stretch>
        </p:blipFill>
        <p:spPr>
          <a:xfrm>
            <a:off x="5711004" y="1707229"/>
            <a:ext cx="3288206" cy="4420970"/>
          </a:xfrm>
          <a:prstGeom prst="rect">
            <a:avLst/>
          </a:prstGeom>
        </p:spPr>
      </p:pic>
    </p:spTree>
    <p:extLst>
      <p:ext uri="{BB962C8B-B14F-4D97-AF65-F5344CB8AC3E}">
        <p14:creationId xmlns:p14="http://schemas.microsoft.com/office/powerpoint/2010/main" val="182936507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77010" y="22555"/>
            <a:ext cx="7766990" cy="646331"/>
          </a:xfrm>
          <a:prstGeom prst="rect">
            <a:avLst/>
          </a:prstGeom>
        </p:spPr>
        <p:txBody>
          <a:bodyPr wrap="square">
            <a:spAutoFit/>
          </a:bodyPr>
          <a:lstStyle/>
          <a:p>
            <a:pPr lvl="0" algn="ctr"/>
            <a:r>
              <a:rPr lang="en-US" sz="3600" b="1" dirty="0"/>
              <a:t>Freedom of Speech and Press</a:t>
            </a:r>
          </a:p>
        </p:txBody>
      </p:sp>
      <p:pic>
        <p:nvPicPr>
          <p:cNvPr id="8" name="Picture 7"/>
          <p:cNvPicPr>
            <a:picLocks noChangeAspect="1"/>
          </p:cNvPicPr>
          <p:nvPr/>
        </p:nvPicPr>
        <p:blipFill>
          <a:blip r:embed="rId5"/>
          <a:stretch>
            <a:fillRect/>
          </a:stretch>
        </p:blipFill>
        <p:spPr>
          <a:xfrm>
            <a:off x="8547812" y="0"/>
            <a:ext cx="596188" cy="701830"/>
          </a:xfrm>
          <a:prstGeom prst="rect">
            <a:avLst/>
          </a:prstGeom>
        </p:spPr>
      </p:pic>
      <p:sp>
        <p:nvSpPr>
          <p:cNvPr id="2" name="Rectangle 1"/>
          <p:cNvSpPr/>
          <p:nvPr/>
        </p:nvSpPr>
        <p:spPr>
          <a:xfrm>
            <a:off x="1377010" y="668886"/>
            <a:ext cx="7766990" cy="6124754"/>
          </a:xfrm>
          <a:prstGeom prst="rect">
            <a:avLst/>
          </a:prstGeom>
        </p:spPr>
        <p:txBody>
          <a:bodyPr wrap="square">
            <a:spAutoFit/>
          </a:bodyPr>
          <a:lstStyle/>
          <a:p>
            <a:pPr lvl="0"/>
            <a:r>
              <a:rPr lang="en-US" sz="2800" b="1" dirty="0">
                <a:solidFill>
                  <a:srgbClr val="FF0000"/>
                </a:solidFill>
              </a:rPr>
              <a:t>The Defense of Free Speech</a:t>
            </a:r>
          </a:p>
          <a:p>
            <a:r>
              <a:rPr lang="en-US" sz="2800" dirty="0"/>
              <a:t> </a:t>
            </a:r>
          </a:p>
          <a:p>
            <a:pPr lvl="0"/>
            <a:r>
              <a:rPr lang="en-US" sz="2800" b="1" dirty="0"/>
              <a:t>The First Amendment</a:t>
            </a:r>
          </a:p>
          <a:p>
            <a:pPr marL="457200" lvl="0" indent="-457200">
              <a:buClr>
                <a:srgbClr val="3366FF"/>
              </a:buClr>
              <a:buFont typeface="Arial"/>
              <a:buChar char="•"/>
            </a:pPr>
            <a:r>
              <a:rPr lang="en-US" sz="2800" dirty="0" smtClean="0"/>
              <a:t>Framers </a:t>
            </a:r>
            <a:r>
              <a:rPr lang="en-US" sz="2800" dirty="0"/>
              <a:t>believed </a:t>
            </a:r>
            <a:r>
              <a:rPr lang="en-US" sz="2800" dirty="0" smtClean="0"/>
              <a:t>right                                                to </a:t>
            </a:r>
            <a:r>
              <a:rPr lang="en-US" sz="2800" dirty="0"/>
              <a:t>free speech is a </a:t>
            </a:r>
            <a:r>
              <a:rPr lang="en-US" sz="2800" dirty="0" smtClean="0"/>
              <a:t>                                               fundamental </a:t>
            </a:r>
            <a:r>
              <a:rPr lang="en-US" sz="2800" dirty="0"/>
              <a:t>natural </a:t>
            </a:r>
            <a:r>
              <a:rPr lang="en-US" sz="2800" dirty="0" smtClean="0"/>
              <a:t>                                                      right</a:t>
            </a:r>
          </a:p>
          <a:p>
            <a:pPr marL="457200" lvl="0" indent="-457200">
              <a:buClr>
                <a:srgbClr val="3366FF"/>
              </a:buClr>
              <a:buFont typeface="Arial"/>
              <a:buChar char="•"/>
            </a:pPr>
            <a:r>
              <a:rPr lang="en-US" sz="2800" dirty="0" smtClean="0"/>
              <a:t>1</a:t>
            </a:r>
            <a:r>
              <a:rPr lang="en-US" sz="2800" baseline="30000" dirty="0" smtClean="0"/>
              <a:t>st</a:t>
            </a:r>
            <a:r>
              <a:rPr lang="en-US" sz="2800" dirty="0" smtClean="0"/>
              <a:t> AM </a:t>
            </a:r>
            <a:r>
              <a:rPr lang="en-US" sz="2800" dirty="0"/>
              <a:t>clearly states that</a:t>
            </a:r>
            <a:r>
              <a:rPr lang="en-US" sz="2800" dirty="0" smtClean="0"/>
              <a:t>,                                                                 </a:t>
            </a:r>
            <a:r>
              <a:rPr lang="en-US" sz="2800" dirty="0"/>
              <a:t>“Congress shall make no </a:t>
            </a:r>
            <a:r>
              <a:rPr lang="en-US" sz="2800" dirty="0" smtClean="0"/>
              <a:t>                                                law</a:t>
            </a:r>
            <a:r>
              <a:rPr lang="en-US" sz="2800" dirty="0"/>
              <a:t>… abridging the </a:t>
            </a:r>
            <a:r>
              <a:rPr lang="en-US" sz="2800" dirty="0" smtClean="0"/>
              <a:t>                                                                freedom </a:t>
            </a:r>
            <a:r>
              <a:rPr lang="en-US" sz="2800" dirty="0"/>
              <a:t>of speech or of the press.”</a:t>
            </a:r>
          </a:p>
          <a:p>
            <a:pPr marL="457200" lvl="0" indent="-457200">
              <a:buClr>
                <a:srgbClr val="3366FF"/>
              </a:buClr>
              <a:buFont typeface="Arial"/>
              <a:buChar char="•"/>
            </a:pPr>
            <a:r>
              <a:rPr lang="en-US" sz="2800" dirty="0" smtClean="0"/>
              <a:t>First </a:t>
            </a:r>
            <a:r>
              <a:rPr lang="en-US" sz="2800" dirty="0"/>
              <a:t>and Fourteenth Amendments protect free speech from incursions of both federal and state </a:t>
            </a:r>
            <a:r>
              <a:rPr lang="en-US" sz="2800" dirty="0" smtClean="0"/>
              <a:t>governments</a:t>
            </a:r>
            <a:endParaRPr lang="en-US" sz="2800" dirty="0"/>
          </a:p>
        </p:txBody>
      </p:sp>
      <p:pic>
        <p:nvPicPr>
          <p:cNvPr id="9" name="Picture 8"/>
          <p:cNvPicPr>
            <a:picLocks noChangeAspect="1"/>
          </p:cNvPicPr>
          <p:nvPr/>
        </p:nvPicPr>
        <p:blipFill>
          <a:blip r:embed="rId6"/>
          <a:stretch>
            <a:fillRect/>
          </a:stretch>
        </p:blipFill>
        <p:spPr>
          <a:xfrm>
            <a:off x="5625765" y="818230"/>
            <a:ext cx="3239639" cy="4142582"/>
          </a:xfrm>
          <a:prstGeom prst="rect">
            <a:avLst/>
          </a:prstGeom>
        </p:spPr>
      </p:pic>
    </p:spTree>
    <p:extLst>
      <p:ext uri="{BB962C8B-B14F-4D97-AF65-F5344CB8AC3E}">
        <p14:creationId xmlns:p14="http://schemas.microsoft.com/office/powerpoint/2010/main" val="387378650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77010" y="22555"/>
            <a:ext cx="7766990" cy="646331"/>
          </a:xfrm>
          <a:prstGeom prst="rect">
            <a:avLst/>
          </a:prstGeom>
        </p:spPr>
        <p:txBody>
          <a:bodyPr wrap="square">
            <a:spAutoFit/>
          </a:bodyPr>
          <a:lstStyle/>
          <a:p>
            <a:pPr lvl="0" algn="ctr"/>
            <a:r>
              <a:rPr lang="en-US" sz="3600" b="1" dirty="0"/>
              <a:t>Freedom of Speech and Press</a:t>
            </a:r>
          </a:p>
        </p:txBody>
      </p:sp>
      <p:pic>
        <p:nvPicPr>
          <p:cNvPr id="8" name="Picture 7"/>
          <p:cNvPicPr>
            <a:picLocks noChangeAspect="1"/>
          </p:cNvPicPr>
          <p:nvPr/>
        </p:nvPicPr>
        <p:blipFill>
          <a:blip r:embed="rId5"/>
          <a:stretch>
            <a:fillRect/>
          </a:stretch>
        </p:blipFill>
        <p:spPr>
          <a:xfrm>
            <a:off x="8547812" y="0"/>
            <a:ext cx="596188" cy="701830"/>
          </a:xfrm>
          <a:prstGeom prst="rect">
            <a:avLst/>
          </a:prstGeom>
        </p:spPr>
      </p:pic>
      <p:sp>
        <p:nvSpPr>
          <p:cNvPr id="2" name="Rectangle 1"/>
          <p:cNvSpPr/>
          <p:nvPr/>
        </p:nvSpPr>
        <p:spPr>
          <a:xfrm>
            <a:off x="1377010" y="668886"/>
            <a:ext cx="7766990" cy="5539978"/>
          </a:xfrm>
          <a:prstGeom prst="rect">
            <a:avLst/>
          </a:prstGeom>
        </p:spPr>
        <p:txBody>
          <a:bodyPr wrap="square">
            <a:spAutoFit/>
          </a:bodyPr>
          <a:lstStyle/>
          <a:p>
            <a:r>
              <a:rPr lang="en-US" sz="3000" b="1" dirty="0">
                <a:solidFill>
                  <a:srgbClr val="FF0000"/>
                </a:solidFill>
              </a:rPr>
              <a:t>The Defense of Free Speech</a:t>
            </a:r>
          </a:p>
          <a:p>
            <a:pPr lvl="0"/>
            <a:endParaRPr lang="en-US" sz="800" dirty="0" smtClean="0"/>
          </a:p>
          <a:p>
            <a:pPr lvl="0"/>
            <a:r>
              <a:rPr lang="en-US" sz="2800" b="1" dirty="0" smtClean="0"/>
              <a:t>Protections </a:t>
            </a:r>
            <a:r>
              <a:rPr lang="en-US" sz="2800" b="1" dirty="0"/>
              <a:t>of unpopular views</a:t>
            </a:r>
          </a:p>
          <a:p>
            <a:pPr marL="3086100" lvl="6" indent="-342900">
              <a:buClr>
                <a:srgbClr val="3366FF"/>
              </a:buClr>
              <a:buSzPct val="108000"/>
              <a:buFont typeface="Arial"/>
              <a:buChar char="•"/>
            </a:pPr>
            <a:r>
              <a:rPr lang="en-US" sz="2400" dirty="0" smtClean="0"/>
              <a:t>Guarantees </a:t>
            </a:r>
            <a:r>
              <a:rPr lang="en-US" sz="2400" dirty="0"/>
              <a:t>of free speech are intended to protect </a:t>
            </a:r>
            <a:r>
              <a:rPr lang="en-US" sz="2400" dirty="0" smtClean="0"/>
              <a:t>expressions </a:t>
            </a:r>
            <a:r>
              <a:rPr lang="en-US" sz="2400" dirty="0"/>
              <a:t>of unpopular </a:t>
            </a:r>
            <a:r>
              <a:rPr lang="en-US" sz="2400" dirty="0" smtClean="0"/>
              <a:t>views</a:t>
            </a:r>
          </a:p>
          <a:p>
            <a:pPr marL="3086100" lvl="6" indent="-342900">
              <a:buClr>
                <a:srgbClr val="3366FF"/>
              </a:buClr>
              <a:buSzPct val="108000"/>
              <a:buFont typeface="Arial"/>
              <a:buChar char="•"/>
            </a:pPr>
            <a:r>
              <a:rPr lang="en-US" sz="2400" dirty="0" smtClean="0"/>
              <a:t>“</a:t>
            </a:r>
            <a:r>
              <a:rPr lang="en-US" sz="2400" dirty="0"/>
              <a:t>The freedom to differ,” Justice Jackson wrote, “ is not limited to things that do not matter much.”</a:t>
            </a:r>
          </a:p>
          <a:p>
            <a:pPr marL="3086100" lvl="6" indent="-342900">
              <a:buClr>
                <a:srgbClr val="3366FF"/>
              </a:buClr>
              <a:buSzPct val="108000"/>
              <a:buFont typeface="Arial"/>
              <a:buChar char="•"/>
            </a:pPr>
            <a:r>
              <a:rPr lang="en-US" sz="2400" dirty="0"/>
              <a:t>Even if a doctrine is “wrong,” it does not follow that it should be </a:t>
            </a:r>
            <a:r>
              <a:rPr lang="en-US" sz="2400" dirty="0" smtClean="0"/>
              <a:t>silenced</a:t>
            </a:r>
          </a:p>
          <a:p>
            <a:pPr marL="342900" lvl="0" indent="-342900">
              <a:buClr>
                <a:srgbClr val="3366FF"/>
              </a:buClr>
              <a:buSzPct val="108000"/>
              <a:buFont typeface="Arial"/>
              <a:buChar char="•"/>
            </a:pPr>
            <a:r>
              <a:rPr lang="en-US" sz="2400" dirty="0" smtClean="0"/>
              <a:t>English </a:t>
            </a:r>
            <a:r>
              <a:rPr lang="en-US" sz="2400" dirty="0"/>
              <a:t>philosopher John Stuart Mill argued that wrong </a:t>
            </a:r>
            <a:r>
              <a:rPr lang="en-US" sz="2400" dirty="0" smtClean="0"/>
              <a:t>or </a:t>
            </a:r>
            <a:r>
              <a:rPr lang="en-US" sz="2400" dirty="0"/>
              <a:t>offensive ideas force us to sharpen our own </a:t>
            </a:r>
            <a:r>
              <a:rPr lang="en-US" sz="2400" dirty="0" smtClean="0"/>
              <a:t>views</a:t>
            </a:r>
          </a:p>
          <a:p>
            <a:pPr marL="342900" lvl="0" indent="-342900">
              <a:buClr>
                <a:srgbClr val="3366FF"/>
              </a:buClr>
              <a:buSzPct val="108000"/>
              <a:buFont typeface="Arial"/>
              <a:buChar char="•"/>
            </a:pPr>
            <a:r>
              <a:rPr lang="en-US" sz="2400" dirty="0" smtClean="0"/>
              <a:t>IF </a:t>
            </a:r>
            <a:r>
              <a:rPr lang="en-US" sz="2400" dirty="0"/>
              <a:t>we believed in free expression, we must believe in its power to overcome error in a fair </a:t>
            </a:r>
            <a:r>
              <a:rPr lang="en-US" sz="2400" dirty="0" smtClean="0"/>
              <a:t>debate</a:t>
            </a:r>
            <a:endParaRPr lang="en-US" sz="2400" dirty="0"/>
          </a:p>
        </p:txBody>
      </p:sp>
      <p:pic>
        <p:nvPicPr>
          <p:cNvPr id="9" name="Picture 8"/>
          <p:cNvPicPr>
            <a:picLocks noChangeAspect="1"/>
          </p:cNvPicPr>
          <p:nvPr/>
        </p:nvPicPr>
        <p:blipFill>
          <a:blip r:embed="rId6"/>
          <a:stretch>
            <a:fillRect/>
          </a:stretch>
        </p:blipFill>
        <p:spPr>
          <a:xfrm>
            <a:off x="1475829" y="1778267"/>
            <a:ext cx="2666780" cy="2892460"/>
          </a:xfrm>
          <a:prstGeom prst="rect">
            <a:avLst/>
          </a:prstGeom>
          <a:ln w="12700" cmpd="sng">
            <a:solidFill>
              <a:schemeClr val="tx1"/>
            </a:solidFill>
          </a:ln>
        </p:spPr>
      </p:pic>
    </p:spTree>
    <p:extLst>
      <p:ext uri="{BB962C8B-B14F-4D97-AF65-F5344CB8AC3E}">
        <p14:creationId xmlns:p14="http://schemas.microsoft.com/office/powerpoint/2010/main" val="142504388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77008" y="35515"/>
            <a:ext cx="7766991" cy="6801863"/>
          </a:xfrm>
          <a:prstGeom prst="rect">
            <a:avLst/>
          </a:prstGeom>
        </p:spPr>
        <p:txBody>
          <a:bodyPr wrap="square">
            <a:spAutoFit/>
          </a:bodyPr>
          <a:lstStyle/>
          <a:p>
            <a:pPr algn="ctr"/>
            <a:r>
              <a:rPr lang="en-US" sz="3600" b="1" dirty="0"/>
              <a:t>The Bill of Rights -- Then and Now</a:t>
            </a:r>
          </a:p>
          <a:p>
            <a:endParaRPr lang="en-US" sz="800" dirty="0" smtClean="0"/>
          </a:p>
          <a:p>
            <a:r>
              <a:rPr lang="en-US" sz="2800" dirty="0" smtClean="0"/>
              <a:t>Civil </a:t>
            </a:r>
            <a:r>
              <a:rPr lang="en-US" sz="2800" dirty="0"/>
              <a:t>liberties -- individual legal and constitutional </a:t>
            </a:r>
            <a:r>
              <a:rPr lang="en-US" sz="2800" dirty="0" smtClean="0"/>
              <a:t>protections </a:t>
            </a:r>
            <a:r>
              <a:rPr lang="en-US" sz="2800" dirty="0"/>
              <a:t>against government </a:t>
            </a:r>
          </a:p>
          <a:p>
            <a:r>
              <a:rPr lang="en-US" sz="2800" b="1" i="1" dirty="0">
                <a:solidFill>
                  <a:srgbClr val="10909B"/>
                </a:solidFill>
              </a:rPr>
              <a:t>		</a:t>
            </a:r>
            <a:r>
              <a:rPr lang="en-US" sz="2900" b="1" i="1" dirty="0">
                <a:solidFill>
                  <a:srgbClr val="10909B"/>
                </a:solidFill>
              </a:rPr>
              <a:t>***** essential for democracy ****</a:t>
            </a:r>
            <a:r>
              <a:rPr lang="en-US" sz="2900" b="1" i="1" dirty="0" smtClean="0">
                <a:solidFill>
                  <a:srgbClr val="10909B"/>
                </a:solidFill>
              </a:rPr>
              <a:t>*            </a:t>
            </a:r>
            <a:endParaRPr lang="en-US" sz="2900" b="1" i="1" dirty="0">
              <a:solidFill>
                <a:srgbClr val="10909B"/>
              </a:solidFill>
            </a:endParaRPr>
          </a:p>
          <a:p>
            <a:pPr marL="457200" indent="-457200">
              <a:buClr>
                <a:srgbClr val="3366FF"/>
              </a:buClr>
              <a:buFont typeface="Arial"/>
              <a:buChar char="•"/>
            </a:pPr>
            <a:r>
              <a:rPr lang="en-US" sz="2800" dirty="0"/>
              <a:t>C</a:t>
            </a:r>
            <a:r>
              <a:rPr lang="en-US" sz="2800" dirty="0" smtClean="0"/>
              <a:t>ivil </a:t>
            </a:r>
            <a:r>
              <a:rPr lang="en-US" sz="2800" dirty="0"/>
              <a:t>liberties set </a:t>
            </a:r>
            <a:r>
              <a:rPr lang="en-US" sz="2800" dirty="0" smtClean="0"/>
              <a:t>                                                              down </a:t>
            </a:r>
            <a:r>
              <a:rPr lang="en-US" sz="2800" dirty="0"/>
              <a:t>in the Bill of </a:t>
            </a:r>
            <a:r>
              <a:rPr lang="en-US" sz="2800" dirty="0" smtClean="0"/>
              <a:t>                                                 Rights</a:t>
            </a:r>
            <a:endParaRPr lang="en-US" sz="2800" dirty="0"/>
          </a:p>
          <a:p>
            <a:pPr marL="457200" indent="-457200">
              <a:buClr>
                <a:srgbClr val="3366FF"/>
              </a:buClr>
              <a:buFont typeface="Arial"/>
              <a:buChar char="•"/>
            </a:pPr>
            <a:r>
              <a:rPr lang="en-US" sz="2800" dirty="0"/>
              <a:t>C</a:t>
            </a:r>
            <a:r>
              <a:rPr lang="en-US" sz="2800" dirty="0" smtClean="0"/>
              <a:t>ourts </a:t>
            </a:r>
            <a:r>
              <a:rPr lang="en-US" sz="2800" dirty="0"/>
              <a:t>are arbiters </a:t>
            </a:r>
            <a:r>
              <a:rPr lang="en-US" sz="2800" dirty="0" smtClean="0"/>
              <a:t>                                                                     of </a:t>
            </a:r>
            <a:r>
              <a:rPr lang="en-US" sz="2800" dirty="0"/>
              <a:t>these liberties 		</a:t>
            </a:r>
          </a:p>
          <a:p>
            <a:pPr marL="457200" indent="-457200">
              <a:buClr>
                <a:srgbClr val="3366FF"/>
              </a:buClr>
              <a:buFont typeface="Arial"/>
              <a:buChar char="•"/>
            </a:pPr>
            <a:r>
              <a:rPr lang="en-US" sz="2800" dirty="0"/>
              <a:t>F</a:t>
            </a:r>
            <a:r>
              <a:rPr lang="en-US" sz="2800" dirty="0" smtClean="0"/>
              <a:t>irst </a:t>
            </a:r>
            <a:r>
              <a:rPr lang="en-US" sz="2800" dirty="0"/>
              <a:t>ten </a:t>
            </a:r>
            <a:r>
              <a:rPr lang="en-US" sz="2800" dirty="0" smtClean="0"/>
              <a:t>                                                         amendments                                                            (</a:t>
            </a:r>
            <a:r>
              <a:rPr lang="en-US" sz="2800" dirty="0"/>
              <a:t>ratified in 1791</a:t>
            </a:r>
            <a:r>
              <a:rPr lang="en-US" sz="2800" dirty="0" smtClean="0"/>
              <a:t>)                                                                      comprise Bill </a:t>
            </a:r>
            <a:r>
              <a:rPr lang="en-US" sz="2800" dirty="0"/>
              <a:t>of Rights</a:t>
            </a:r>
          </a:p>
          <a:p>
            <a:pPr marL="457200" indent="-457200">
              <a:buClr>
                <a:srgbClr val="3366FF"/>
              </a:buClr>
              <a:buFont typeface="Arial"/>
              <a:buChar char="•"/>
            </a:pPr>
            <a:r>
              <a:rPr lang="en-US" sz="2800" b="1" dirty="0" smtClean="0">
                <a:solidFill>
                  <a:srgbClr val="008000"/>
                </a:solidFill>
              </a:rPr>
              <a:t>Challenge</a:t>
            </a:r>
            <a:r>
              <a:rPr lang="en-US" sz="2800" dirty="0" smtClean="0"/>
              <a:t> </a:t>
            </a:r>
            <a:r>
              <a:rPr lang="en-US" sz="2800" dirty="0"/>
              <a:t>-- people cherish rights until their </a:t>
            </a:r>
            <a:r>
              <a:rPr lang="en-US" sz="2800" dirty="0" smtClean="0"/>
              <a:t>own are </a:t>
            </a:r>
            <a:r>
              <a:rPr lang="en-US" sz="2800" dirty="0"/>
              <a:t>usurped</a:t>
            </a:r>
          </a:p>
        </p:txBody>
      </p:sp>
      <p:pic>
        <p:nvPicPr>
          <p:cNvPr id="8" name="Picture 7" descr="civil-liberties"/>
          <p:cNvPicPr>
            <a:picLocks noChangeArrowheads="1"/>
          </p:cNvPicPr>
          <p:nvPr/>
        </p:nvPicPr>
        <p:blipFill rotWithShape="1">
          <a:blip r:embed="rId5">
            <a:extLst>
              <a:ext uri="{28A0092B-C50C-407E-A947-70E740481C1C}">
                <a14:useLocalDpi xmlns:a14="http://schemas.microsoft.com/office/drawing/2010/main" val="0"/>
              </a:ext>
            </a:extLst>
          </a:blip>
          <a:srcRect l="3876" t="4922" r="4349" b="4323"/>
          <a:stretch/>
        </p:blipFill>
        <p:spPr bwMode="auto">
          <a:xfrm>
            <a:off x="4743581" y="2126212"/>
            <a:ext cx="4255212" cy="3326575"/>
          </a:xfrm>
          <a:prstGeom prst="rect">
            <a:avLst/>
          </a:prstGeom>
          <a:noFill/>
          <a:ln w="12700" cmpd="sng">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746916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at Bagley - Salt Lake Tribune - Westboro Baptist Color - English - Baptist, Westboro, Alito, Supreme Court, First Amendment, Protest, Speech, Hate, Fred Phelps, Church, Fag, Homosexual, Gay, Bible, Homosexuality, Revere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7542"/>
            <a:ext cx="9144000" cy="691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611374"/>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98850" y="593694"/>
            <a:ext cx="7745149" cy="6155532"/>
          </a:xfrm>
          <a:prstGeom prst="rect">
            <a:avLst/>
          </a:prstGeom>
        </p:spPr>
        <p:txBody>
          <a:bodyPr wrap="square">
            <a:spAutoFit/>
          </a:bodyPr>
          <a:lstStyle/>
          <a:p>
            <a:pPr lvl="0"/>
            <a:r>
              <a:rPr lang="en-US" sz="3000" b="1" dirty="0">
                <a:solidFill>
                  <a:srgbClr val="FF0000"/>
                </a:solidFill>
              </a:rPr>
              <a:t>The “Clear and Present Danger” Test</a:t>
            </a:r>
          </a:p>
          <a:p>
            <a:r>
              <a:rPr lang="en-US" dirty="0"/>
              <a:t> </a:t>
            </a:r>
            <a:r>
              <a:rPr lang="en-US" sz="2800" b="1" i="1" dirty="0" err="1">
                <a:solidFill>
                  <a:srgbClr val="FE00FC"/>
                </a:solidFill>
              </a:rPr>
              <a:t>Schenck</a:t>
            </a:r>
            <a:r>
              <a:rPr lang="en-US" sz="2800" b="1" i="1" dirty="0">
                <a:solidFill>
                  <a:srgbClr val="FE00FC"/>
                </a:solidFill>
              </a:rPr>
              <a:t> v. United States </a:t>
            </a:r>
            <a:r>
              <a:rPr lang="en-US" sz="2800" b="1" dirty="0">
                <a:solidFill>
                  <a:srgbClr val="FE00FC"/>
                </a:solidFill>
              </a:rPr>
              <a:t>(1919) </a:t>
            </a:r>
          </a:p>
          <a:p>
            <a:pPr marL="457200" lvl="0" indent="-457200">
              <a:buClr>
                <a:srgbClr val="3366FF"/>
              </a:buClr>
              <a:buFont typeface="Arial"/>
              <a:buChar char="•"/>
            </a:pPr>
            <a:r>
              <a:rPr lang="en-US" sz="2600" dirty="0" smtClean="0"/>
              <a:t>Espionage </a:t>
            </a:r>
            <a:r>
              <a:rPr lang="en-US" sz="2600" dirty="0"/>
              <a:t>Act of 1917 prohibited forms of dissent deemed to be harmful to the nation’s war effort in World War </a:t>
            </a:r>
            <a:r>
              <a:rPr lang="en-US" sz="2600" dirty="0" smtClean="0"/>
              <a:t>1</a:t>
            </a:r>
            <a:endParaRPr lang="en-US" sz="2600" dirty="0"/>
          </a:p>
          <a:p>
            <a:pPr marL="457200" lvl="0" indent="-457200">
              <a:buClr>
                <a:srgbClr val="3366FF"/>
              </a:buClr>
              <a:buFont typeface="Arial"/>
              <a:buChar char="•"/>
            </a:pPr>
            <a:r>
              <a:rPr lang="en-US" sz="2600" dirty="0"/>
              <a:t>Charles </a:t>
            </a:r>
            <a:r>
              <a:rPr lang="en-US" sz="2600" dirty="0" err="1" smtClean="0"/>
              <a:t>Schenck</a:t>
            </a:r>
            <a:r>
              <a:rPr lang="en-US" sz="2600" dirty="0" smtClean="0"/>
              <a:t> opposed </a:t>
            </a:r>
            <a:r>
              <a:rPr lang="en-US" sz="2600" dirty="0"/>
              <a:t>America’s participation in World War I</a:t>
            </a:r>
            <a:r>
              <a:rPr lang="en-US" sz="2600" dirty="0" smtClean="0"/>
              <a:t> so he </a:t>
            </a:r>
            <a:r>
              <a:rPr lang="en-US" sz="2600" dirty="0"/>
              <a:t>mailed 15,000 leaflets to potential draftees comparing military conscription to </a:t>
            </a:r>
            <a:r>
              <a:rPr lang="en-US" sz="2600" dirty="0" smtClean="0"/>
              <a:t>slavery and urged his </a:t>
            </a:r>
            <a:r>
              <a:rPr lang="en-US" sz="2600" dirty="0"/>
              <a:t>readers to “assert your rights” by resisting the military </a:t>
            </a:r>
            <a:r>
              <a:rPr lang="en-US" sz="2600" dirty="0" smtClean="0"/>
              <a:t>draft</a:t>
            </a:r>
          </a:p>
          <a:p>
            <a:pPr marL="457200" lvl="0" indent="-457200">
              <a:buClr>
                <a:srgbClr val="3366FF"/>
              </a:buClr>
              <a:buFont typeface="Arial"/>
              <a:buChar char="•"/>
            </a:pPr>
            <a:r>
              <a:rPr lang="en-US" sz="2600" dirty="0" smtClean="0"/>
              <a:t>Government </a:t>
            </a:r>
            <a:r>
              <a:rPr lang="en-US" sz="2600" dirty="0"/>
              <a:t>responded by arresting </a:t>
            </a:r>
            <a:r>
              <a:rPr lang="en-US" sz="2600" dirty="0" err="1"/>
              <a:t>Schenck</a:t>
            </a:r>
            <a:r>
              <a:rPr lang="en-US" sz="2600" dirty="0"/>
              <a:t> for violating the Espionage </a:t>
            </a:r>
            <a:r>
              <a:rPr lang="en-US" sz="2600" dirty="0" smtClean="0"/>
              <a:t>Act </a:t>
            </a:r>
          </a:p>
          <a:p>
            <a:pPr marL="457200" lvl="0" indent="-457200">
              <a:buClr>
                <a:srgbClr val="3366FF"/>
              </a:buClr>
              <a:buFont typeface="Arial"/>
              <a:buChar char="•"/>
            </a:pPr>
            <a:r>
              <a:rPr lang="en-US" sz="2600" dirty="0" err="1" smtClean="0"/>
              <a:t>Schenck</a:t>
            </a:r>
            <a:r>
              <a:rPr lang="en-US" sz="2600" dirty="0" smtClean="0"/>
              <a:t> </a:t>
            </a:r>
            <a:r>
              <a:rPr lang="en-US" sz="2600" dirty="0"/>
              <a:t>argued </a:t>
            </a:r>
            <a:r>
              <a:rPr lang="en-US" sz="2600" dirty="0" smtClean="0"/>
              <a:t>Espionage </a:t>
            </a:r>
            <a:r>
              <a:rPr lang="en-US" sz="2600" dirty="0"/>
              <a:t>Act </a:t>
            </a:r>
            <a:r>
              <a:rPr lang="en-US" sz="2600" dirty="0" smtClean="0"/>
              <a:t>unconstitutional </a:t>
            </a:r>
            <a:r>
              <a:rPr lang="en-US" sz="2600" dirty="0"/>
              <a:t>because it violated the </a:t>
            </a:r>
            <a:r>
              <a:rPr lang="en-US" sz="2600" dirty="0" smtClean="0"/>
              <a:t>1</a:t>
            </a:r>
            <a:r>
              <a:rPr lang="en-US" sz="2600" baseline="30000" dirty="0" smtClean="0"/>
              <a:t>st</a:t>
            </a:r>
            <a:r>
              <a:rPr lang="en-US" sz="2600" dirty="0" smtClean="0"/>
              <a:t>  </a:t>
            </a:r>
            <a:r>
              <a:rPr lang="en-US" sz="2600" dirty="0"/>
              <a:t>Amendment’s promises of free </a:t>
            </a:r>
            <a:r>
              <a:rPr lang="en-US" sz="2600" dirty="0" smtClean="0"/>
              <a:t>speech </a:t>
            </a:r>
            <a:endParaRPr lang="en-US" sz="2600" dirty="0"/>
          </a:p>
        </p:txBody>
      </p:sp>
      <p:sp>
        <p:nvSpPr>
          <p:cNvPr id="7" name="Rectangle 6"/>
          <p:cNvSpPr/>
          <p:nvPr/>
        </p:nvSpPr>
        <p:spPr>
          <a:xfrm>
            <a:off x="1377010" y="22555"/>
            <a:ext cx="7766990" cy="646331"/>
          </a:xfrm>
          <a:prstGeom prst="rect">
            <a:avLst/>
          </a:prstGeom>
        </p:spPr>
        <p:txBody>
          <a:bodyPr wrap="square">
            <a:spAutoFit/>
          </a:bodyPr>
          <a:lstStyle/>
          <a:p>
            <a:pPr lvl="0" algn="ctr"/>
            <a:r>
              <a:rPr lang="en-US" sz="3600" b="1" dirty="0"/>
              <a:t>Freedom of Speech and Press</a:t>
            </a:r>
          </a:p>
        </p:txBody>
      </p:sp>
      <p:pic>
        <p:nvPicPr>
          <p:cNvPr id="8" name="Picture 7"/>
          <p:cNvPicPr>
            <a:picLocks noChangeAspect="1"/>
          </p:cNvPicPr>
          <p:nvPr/>
        </p:nvPicPr>
        <p:blipFill>
          <a:blip r:embed="rId5"/>
          <a:stretch>
            <a:fillRect/>
          </a:stretch>
        </p:blipFill>
        <p:spPr>
          <a:xfrm>
            <a:off x="8547812" y="0"/>
            <a:ext cx="596188" cy="701830"/>
          </a:xfrm>
          <a:prstGeom prst="rect">
            <a:avLst/>
          </a:prstGeom>
        </p:spPr>
      </p:pic>
    </p:spTree>
    <p:extLst>
      <p:ext uri="{BB962C8B-B14F-4D97-AF65-F5344CB8AC3E}">
        <p14:creationId xmlns:p14="http://schemas.microsoft.com/office/powerpoint/2010/main" val="78951303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98850" y="593694"/>
            <a:ext cx="7745149" cy="6201697"/>
          </a:xfrm>
          <a:prstGeom prst="rect">
            <a:avLst/>
          </a:prstGeom>
        </p:spPr>
        <p:txBody>
          <a:bodyPr wrap="square">
            <a:spAutoFit/>
          </a:bodyPr>
          <a:lstStyle/>
          <a:p>
            <a:pPr lvl="0"/>
            <a:r>
              <a:rPr lang="en-US" sz="2800" b="1" dirty="0">
                <a:solidFill>
                  <a:srgbClr val="FF0000"/>
                </a:solidFill>
              </a:rPr>
              <a:t>The “Clear and Present Danger” Test</a:t>
            </a:r>
          </a:p>
          <a:p>
            <a:r>
              <a:rPr lang="en-US" dirty="0"/>
              <a:t> </a:t>
            </a:r>
          </a:p>
          <a:p>
            <a:pPr lvl="0"/>
            <a:r>
              <a:rPr lang="en-US" sz="2400" dirty="0" smtClean="0"/>
              <a:t>									</a:t>
            </a:r>
            <a:r>
              <a:rPr lang="en-US" sz="2700" dirty="0" smtClean="0"/>
              <a:t>Justice </a:t>
            </a:r>
            <a:r>
              <a:rPr lang="en-US" sz="2700" dirty="0"/>
              <a:t>Oliver Wendell </a:t>
            </a:r>
            <a:r>
              <a:rPr lang="en-US" sz="2700" dirty="0" smtClean="0"/>
              <a:t>									Holmes </a:t>
            </a:r>
            <a:r>
              <a:rPr lang="en-US" sz="2700" dirty="0"/>
              <a:t>wrote, “[T]he  </a:t>
            </a:r>
            <a:r>
              <a:rPr lang="en-US" sz="2700" dirty="0" smtClean="0"/>
              <a:t>									character </a:t>
            </a:r>
            <a:r>
              <a:rPr lang="en-US" sz="2700" dirty="0"/>
              <a:t>of every act </a:t>
            </a:r>
            <a:r>
              <a:rPr lang="en-US" sz="2700" dirty="0" smtClean="0"/>
              <a:t>									depends </a:t>
            </a:r>
            <a:r>
              <a:rPr lang="en-US" sz="2700" dirty="0"/>
              <a:t>on the </a:t>
            </a:r>
            <a:r>
              <a:rPr lang="en-US" sz="2700" dirty="0" smtClean="0"/>
              <a:t>									circumstances </a:t>
            </a:r>
            <a:r>
              <a:rPr lang="en-US" sz="2700" dirty="0"/>
              <a:t>in which </a:t>
            </a:r>
            <a:r>
              <a:rPr lang="en-US" sz="2700" dirty="0" smtClean="0"/>
              <a:t>      									it is done</a:t>
            </a:r>
            <a:r>
              <a:rPr lang="en-US" sz="2700" dirty="0"/>
              <a:t>. The most stringent protection of free speech would not protect a man in falsely shouting fire in a theatre, and causing a panic… The question in every case is whether the words are used in such circumstances and are of such a nature as to create a clear and present danger that they will bring about substantive evils that </a:t>
            </a:r>
            <a:r>
              <a:rPr lang="en-US" sz="2700" dirty="0" smtClean="0"/>
              <a:t>Congress </a:t>
            </a:r>
            <a:r>
              <a:rPr lang="en-US" sz="2700" dirty="0"/>
              <a:t>has the right to prevent.”</a:t>
            </a:r>
          </a:p>
        </p:txBody>
      </p:sp>
      <p:sp>
        <p:nvSpPr>
          <p:cNvPr id="7" name="Rectangle 6"/>
          <p:cNvSpPr/>
          <p:nvPr/>
        </p:nvSpPr>
        <p:spPr>
          <a:xfrm>
            <a:off x="1377010" y="22555"/>
            <a:ext cx="7766990" cy="646331"/>
          </a:xfrm>
          <a:prstGeom prst="rect">
            <a:avLst/>
          </a:prstGeom>
        </p:spPr>
        <p:txBody>
          <a:bodyPr wrap="square">
            <a:spAutoFit/>
          </a:bodyPr>
          <a:lstStyle/>
          <a:p>
            <a:pPr lvl="0" algn="ctr"/>
            <a:r>
              <a:rPr lang="en-US" sz="3600" b="1" dirty="0"/>
              <a:t>Freedom of Speech and Press</a:t>
            </a:r>
          </a:p>
        </p:txBody>
      </p:sp>
      <p:pic>
        <p:nvPicPr>
          <p:cNvPr id="8" name="Picture 7"/>
          <p:cNvPicPr>
            <a:picLocks noChangeAspect="1"/>
          </p:cNvPicPr>
          <p:nvPr/>
        </p:nvPicPr>
        <p:blipFill>
          <a:blip r:embed="rId5"/>
          <a:stretch>
            <a:fillRect/>
          </a:stretch>
        </p:blipFill>
        <p:spPr>
          <a:xfrm>
            <a:off x="8547812" y="0"/>
            <a:ext cx="596188" cy="701830"/>
          </a:xfrm>
          <a:prstGeom prst="rect">
            <a:avLst/>
          </a:prstGeom>
        </p:spPr>
      </p:pic>
      <p:pic>
        <p:nvPicPr>
          <p:cNvPr id="9" name="Picture 8"/>
          <p:cNvPicPr>
            <a:picLocks noChangeAspect="1"/>
          </p:cNvPicPr>
          <p:nvPr/>
        </p:nvPicPr>
        <p:blipFill rotWithShape="1">
          <a:blip r:embed="rId6"/>
          <a:srcRect t="14168"/>
          <a:stretch/>
        </p:blipFill>
        <p:spPr>
          <a:xfrm rot="10800000" flipV="1">
            <a:off x="6986211" y="593694"/>
            <a:ext cx="895345" cy="767207"/>
          </a:xfrm>
          <a:prstGeom prst="rect">
            <a:avLst/>
          </a:prstGeom>
        </p:spPr>
      </p:pic>
      <p:pic>
        <p:nvPicPr>
          <p:cNvPr id="10" name="Picture 9"/>
          <p:cNvPicPr>
            <a:picLocks noChangeAspect="1"/>
          </p:cNvPicPr>
          <p:nvPr/>
        </p:nvPicPr>
        <p:blipFill>
          <a:blip r:embed="rId7"/>
          <a:stretch>
            <a:fillRect/>
          </a:stretch>
        </p:blipFill>
        <p:spPr>
          <a:xfrm>
            <a:off x="1541847" y="1166436"/>
            <a:ext cx="3810000" cy="2663194"/>
          </a:xfrm>
          <a:prstGeom prst="rect">
            <a:avLst/>
          </a:prstGeom>
          <a:ln w="38100" cmpd="sng">
            <a:solidFill>
              <a:srgbClr val="008000"/>
            </a:solidFill>
          </a:ln>
        </p:spPr>
      </p:pic>
    </p:spTree>
    <p:extLst>
      <p:ext uri="{BB962C8B-B14F-4D97-AF65-F5344CB8AC3E}">
        <p14:creationId xmlns:p14="http://schemas.microsoft.com/office/powerpoint/2010/main" val="758867929"/>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98850" y="593694"/>
            <a:ext cx="7745149" cy="6401754"/>
          </a:xfrm>
          <a:prstGeom prst="rect">
            <a:avLst/>
          </a:prstGeom>
        </p:spPr>
        <p:txBody>
          <a:bodyPr wrap="square">
            <a:spAutoFit/>
          </a:bodyPr>
          <a:lstStyle/>
          <a:p>
            <a:pPr lvl="0"/>
            <a:r>
              <a:rPr lang="en-US" sz="2800" b="1" dirty="0">
                <a:solidFill>
                  <a:srgbClr val="FF0000"/>
                </a:solidFill>
              </a:rPr>
              <a:t>The “Clear and Present Danger” Test</a:t>
            </a:r>
          </a:p>
          <a:p>
            <a:pPr marL="457200" lvl="0" indent="-457200">
              <a:buClr>
                <a:srgbClr val="3366FF"/>
              </a:buClr>
              <a:buFont typeface="Arial"/>
              <a:buChar char="•"/>
            </a:pPr>
            <a:r>
              <a:rPr lang="en-US" sz="2800" dirty="0" smtClean="0"/>
              <a:t>Clear </a:t>
            </a:r>
            <a:r>
              <a:rPr lang="en-US" sz="2800" dirty="0"/>
              <a:t>and present danger test created a precedent that First Amendment guarantees of free speech are </a:t>
            </a:r>
            <a:r>
              <a:rPr lang="en-US" sz="2800" b="1" i="1" u="sng" dirty="0">
                <a:solidFill>
                  <a:srgbClr val="000090"/>
                </a:solidFill>
              </a:rPr>
              <a:t>not </a:t>
            </a:r>
            <a:r>
              <a:rPr lang="en-US" sz="2800" b="1" i="1" u="sng" dirty="0" smtClean="0">
                <a:solidFill>
                  <a:srgbClr val="000090"/>
                </a:solidFill>
              </a:rPr>
              <a:t>absolute</a:t>
            </a:r>
            <a:endParaRPr lang="en-US" sz="2800" b="1" i="1" u="sng" dirty="0">
              <a:solidFill>
                <a:srgbClr val="000090"/>
              </a:solidFill>
            </a:endParaRPr>
          </a:p>
          <a:p>
            <a:pPr marL="457200" indent="-457200">
              <a:buClr>
                <a:srgbClr val="3366FF"/>
              </a:buClr>
              <a:buFont typeface="Arial"/>
              <a:buChar char="•"/>
            </a:pPr>
            <a:r>
              <a:rPr lang="en-US" sz="2800" dirty="0"/>
              <a:t>Smith Act of 1940 forbade </a:t>
            </a:r>
            <a:r>
              <a:rPr lang="en-US" sz="2800" dirty="0" smtClean="0"/>
              <a:t>advocacy </a:t>
            </a:r>
            <a:r>
              <a:rPr lang="en-US" sz="2800" dirty="0"/>
              <a:t>of </a:t>
            </a:r>
            <a:r>
              <a:rPr lang="en-US" sz="2800" dirty="0" smtClean="0"/>
              <a:t>violent </a:t>
            </a:r>
            <a:r>
              <a:rPr lang="en-US" sz="2800" dirty="0"/>
              <a:t>overthrow of American government</a:t>
            </a:r>
          </a:p>
          <a:p>
            <a:pPr marL="457200" indent="-457200">
              <a:buClr>
                <a:srgbClr val="3366FF"/>
              </a:buClr>
              <a:buFont typeface="Arial"/>
              <a:buChar char="•"/>
            </a:pPr>
            <a:r>
              <a:rPr lang="en-US" sz="2800" dirty="0" smtClean="0"/>
              <a:t>Free </a:t>
            </a:r>
            <a:r>
              <a:rPr lang="en-US" sz="2800" dirty="0"/>
              <a:t>speech advocates did little to stem </a:t>
            </a:r>
            <a:r>
              <a:rPr lang="en-US" sz="2800" dirty="0" smtClean="0"/>
              <a:t>the relentless </a:t>
            </a:r>
            <a:r>
              <a:rPr lang="en-US" sz="2800" dirty="0"/>
              <a:t>persecution known </a:t>
            </a:r>
            <a:r>
              <a:rPr lang="en-US" sz="2800" dirty="0" smtClean="0"/>
              <a:t>as McCarthyism </a:t>
            </a:r>
            <a:r>
              <a:rPr lang="en-US" sz="2800" dirty="0"/>
              <a:t>during the “cold war” of the </a:t>
            </a:r>
            <a:r>
              <a:rPr lang="en-US" sz="2800" dirty="0" smtClean="0"/>
              <a:t>1950s</a:t>
            </a:r>
            <a:r>
              <a:rPr lang="en-US" sz="2800" dirty="0"/>
              <a:t>, when Senator Joseph McCarthy’s </a:t>
            </a:r>
            <a:r>
              <a:rPr lang="en-US" sz="2800" dirty="0" smtClean="0"/>
              <a:t>unproven </a:t>
            </a:r>
            <a:r>
              <a:rPr lang="en-US" sz="2800" dirty="0"/>
              <a:t>accusations that many public </a:t>
            </a:r>
            <a:r>
              <a:rPr lang="en-US" sz="2800" dirty="0" smtClean="0"/>
              <a:t>officials were </a:t>
            </a:r>
            <a:r>
              <a:rPr lang="en-US" sz="2800" dirty="0"/>
              <a:t>Communists created an atmosphere </a:t>
            </a:r>
            <a:r>
              <a:rPr lang="en-US" sz="2800" dirty="0" smtClean="0"/>
              <a:t>in which </a:t>
            </a:r>
            <a:r>
              <a:rPr lang="en-US" sz="2800" dirty="0"/>
              <a:t>broad restrictions were placed on freedom o</a:t>
            </a:r>
            <a:r>
              <a:rPr lang="en-US" sz="2800" dirty="0" smtClean="0"/>
              <a:t>f expression</a:t>
            </a:r>
            <a:endParaRPr lang="en-US" sz="2800" dirty="0"/>
          </a:p>
          <a:p>
            <a:endParaRPr lang="en-US" dirty="0"/>
          </a:p>
        </p:txBody>
      </p:sp>
      <p:sp>
        <p:nvSpPr>
          <p:cNvPr id="7" name="Rectangle 6"/>
          <p:cNvSpPr/>
          <p:nvPr/>
        </p:nvSpPr>
        <p:spPr>
          <a:xfrm>
            <a:off x="1377010" y="22555"/>
            <a:ext cx="7766990" cy="646331"/>
          </a:xfrm>
          <a:prstGeom prst="rect">
            <a:avLst/>
          </a:prstGeom>
        </p:spPr>
        <p:txBody>
          <a:bodyPr wrap="square">
            <a:spAutoFit/>
          </a:bodyPr>
          <a:lstStyle/>
          <a:p>
            <a:pPr lvl="0" algn="ctr"/>
            <a:r>
              <a:rPr lang="en-US" sz="3600" b="1" dirty="0"/>
              <a:t>Freedom of Speech and Press</a:t>
            </a:r>
          </a:p>
        </p:txBody>
      </p:sp>
      <p:pic>
        <p:nvPicPr>
          <p:cNvPr id="8" name="Picture 7"/>
          <p:cNvPicPr>
            <a:picLocks noChangeAspect="1"/>
          </p:cNvPicPr>
          <p:nvPr/>
        </p:nvPicPr>
        <p:blipFill>
          <a:blip r:embed="rId5"/>
          <a:stretch>
            <a:fillRect/>
          </a:stretch>
        </p:blipFill>
        <p:spPr>
          <a:xfrm>
            <a:off x="8547812" y="0"/>
            <a:ext cx="596188" cy="701830"/>
          </a:xfrm>
          <a:prstGeom prst="rect">
            <a:avLst/>
          </a:prstGeom>
        </p:spPr>
      </p:pic>
    </p:spTree>
    <p:extLst>
      <p:ext uri="{BB962C8B-B14F-4D97-AF65-F5344CB8AC3E}">
        <p14:creationId xmlns:p14="http://schemas.microsoft.com/office/powerpoint/2010/main" val="98279473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98850" y="593694"/>
            <a:ext cx="7745149" cy="6617196"/>
          </a:xfrm>
          <a:prstGeom prst="rect">
            <a:avLst/>
          </a:prstGeom>
        </p:spPr>
        <p:txBody>
          <a:bodyPr wrap="square">
            <a:spAutoFit/>
          </a:bodyPr>
          <a:lstStyle/>
          <a:p>
            <a:pPr lvl="0"/>
            <a:r>
              <a:rPr lang="en-US" sz="2800" b="1" dirty="0">
                <a:solidFill>
                  <a:srgbClr val="FF0000"/>
                </a:solidFill>
              </a:rPr>
              <a:t>The “Clear and Present Danger” Test</a:t>
            </a:r>
          </a:p>
          <a:p>
            <a:pPr marL="457200" lvl="0" indent="-457200">
              <a:buClr>
                <a:srgbClr val="3366FF"/>
              </a:buClr>
              <a:buFont typeface="Arial"/>
              <a:buChar char="•"/>
            </a:pPr>
            <a:r>
              <a:rPr lang="en-US" sz="2700" dirty="0"/>
              <a:t>1960s, political climate changed Court narrowed </a:t>
            </a:r>
            <a:r>
              <a:rPr lang="en-US" sz="2700" dirty="0" smtClean="0"/>
              <a:t>interpretation </a:t>
            </a:r>
            <a:r>
              <a:rPr lang="en-US" sz="2700" dirty="0"/>
              <a:t>of Smith Act so that government </a:t>
            </a:r>
            <a:r>
              <a:rPr lang="en-US" sz="2700" dirty="0" smtClean="0"/>
              <a:t>could </a:t>
            </a:r>
            <a:r>
              <a:rPr lang="en-US" sz="2700" dirty="0"/>
              <a:t>no longer use it to prosecute dissenters </a:t>
            </a:r>
            <a:r>
              <a:rPr lang="en-US" sz="2700" b="1" i="1" dirty="0" smtClean="0">
                <a:solidFill>
                  <a:srgbClr val="FE00FC"/>
                </a:solidFill>
              </a:rPr>
              <a:t>Brandenburg v. Ohio </a:t>
            </a:r>
            <a:r>
              <a:rPr lang="en-US" sz="2700" b="1" dirty="0" smtClean="0">
                <a:solidFill>
                  <a:srgbClr val="FE00FC"/>
                </a:solidFill>
              </a:rPr>
              <a:t>(1969) </a:t>
            </a:r>
          </a:p>
          <a:p>
            <a:pPr marL="914400" lvl="1" indent="-457200">
              <a:buClr>
                <a:srgbClr val="660066"/>
              </a:buClr>
              <a:buFont typeface="Arial"/>
              <a:buChar char="•"/>
            </a:pPr>
            <a:r>
              <a:rPr lang="en-US" sz="2700" dirty="0" smtClean="0"/>
              <a:t>SC limited the                                                         clear and                                                              present danger                                                        test </a:t>
            </a:r>
            <a:r>
              <a:rPr lang="en-US" sz="2700" dirty="0"/>
              <a:t>by ruling </a:t>
            </a:r>
            <a:r>
              <a:rPr lang="en-US" sz="2700" dirty="0" smtClean="0"/>
              <a:t>                                                           that </a:t>
            </a:r>
            <a:r>
              <a:rPr lang="en-US" sz="2700" dirty="0"/>
              <a:t>the </a:t>
            </a:r>
            <a:r>
              <a:rPr lang="en-US" sz="2700" dirty="0" smtClean="0"/>
              <a:t>                                                              government                                                         could </a:t>
            </a:r>
            <a:r>
              <a:rPr lang="en-US" sz="2700" dirty="0"/>
              <a:t>punish the advocacy of illegal action only if “such advocacy is directed to inciting or producing imminent lawless action and is likely to incite or produce such action.”</a:t>
            </a:r>
          </a:p>
          <a:p>
            <a:endParaRPr lang="en-US" dirty="0"/>
          </a:p>
        </p:txBody>
      </p:sp>
      <p:sp>
        <p:nvSpPr>
          <p:cNvPr id="7" name="Rectangle 6"/>
          <p:cNvSpPr/>
          <p:nvPr/>
        </p:nvSpPr>
        <p:spPr>
          <a:xfrm>
            <a:off x="1377010" y="22555"/>
            <a:ext cx="7766990" cy="646331"/>
          </a:xfrm>
          <a:prstGeom prst="rect">
            <a:avLst/>
          </a:prstGeom>
        </p:spPr>
        <p:txBody>
          <a:bodyPr wrap="square">
            <a:spAutoFit/>
          </a:bodyPr>
          <a:lstStyle/>
          <a:p>
            <a:pPr lvl="0" algn="ctr"/>
            <a:r>
              <a:rPr lang="en-US" sz="3600" b="1" dirty="0"/>
              <a:t>Freedom of Speech and Press</a:t>
            </a:r>
          </a:p>
        </p:txBody>
      </p:sp>
      <p:pic>
        <p:nvPicPr>
          <p:cNvPr id="8" name="Picture 7"/>
          <p:cNvPicPr>
            <a:picLocks noChangeAspect="1"/>
          </p:cNvPicPr>
          <p:nvPr/>
        </p:nvPicPr>
        <p:blipFill>
          <a:blip r:embed="rId5"/>
          <a:stretch>
            <a:fillRect/>
          </a:stretch>
        </p:blipFill>
        <p:spPr>
          <a:xfrm>
            <a:off x="8547812" y="0"/>
            <a:ext cx="596188" cy="701830"/>
          </a:xfrm>
          <a:prstGeom prst="rect">
            <a:avLst/>
          </a:prstGeom>
        </p:spPr>
      </p:pic>
      <p:pic>
        <p:nvPicPr>
          <p:cNvPr id="9" name="Picture 8"/>
          <p:cNvPicPr>
            <a:picLocks noChangeAspect="1"/>
          </p:cNvPicPr>
          <p:nvPr/>
        </p:nvPicPr>
        <p:blipFill>
          <a:blip r:embed="rId6"/>
          <a:stretch>
            <a:fillRect/>
          </a:stretch>
        </p:blipFill>
        <p:spPr>
          <a:xfrm>
            <a:off x="4619947" y="2706416"/>
            <a:ext cx="4371392" cy="2458658"/>
          </a:xfrm>
          <a:prstGeom prst="rect">
            <a:avLst/>
          </a:prstGeom>
        </p:spPr>
      </p:pic>
    </p:spTree>
    <p:extLst>
      <p:ext uri="{BB962C8B-B14F-4D97-AF65-F5344CB8AC3E}">
        <p14:creationId xmlns:p14="http://schemas.microsoft.com/office/powerpoint/2010/main" val="3459340325"/>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77010" y="22555"/>
            <a:ext cx="7766990" cy="646331"/>
          </a:xfrm>
          <a:prstGeom prst="rect">
            <a:avLst/>
          </a:prstGeom>
        </p:spPr>
        <p:txBody>
          <a:bodyPr wrap="square">
            <a:spAutoFit/>
          </a:bodyPr>
          <a:lstStyle/>
          <a:p>
            <a:pPr lvl="0" algn="ctr"/>
            <a:r>
              <a:rPr lang="en-US" sz="3600" b="1" dirty="0"/>
              <a:t>Freedom of Speech and Press</a:t>
            </a:r>
          </a:p>
        </p:txBody>
      </p:sp>
      <p:pic>
        <p:nvPicPr>
          <p:cNvPr id="8" name="Picture 7"/>
          <p:cNvPicPr>
            <a:picLocks noChangeAspect="1"/>
          </p:cNvPicPr>
          <p:nvPr/>
        </p:nvPicPr>
        <p:blipFill>
          <a:blip r:embed="rId5"/>
          <a:stretch>
            <a:fillRect/>
          </a:stretch>
        </p:blipFill>
        <p:spPr>
          <a:xfrm>
            <a:off x="8547812" y="0"/>
            <a:ext cx="596188" cy="701830"/>
          </a:xfrm>
          <a:prstGeom prst="rect">
            <a:avLst/>
          </a:prstGeom>
        </p:spPr>
      </p:pic>
      <p:sp>
        <p:nvSpPr>
          <p:cNvPr id="2" name="Rectangle 1"/>
          <p:cNvSpPr/>
          <p:nvPr/>
        </p:nvSpPr>
        <p:spPr>
          <a:xfrm>
            <a:off x="1377010" y="701830"/>
            <a:ext cx="7766990" cy="5878533"/>
          </a:xfrm>
          <a:prstGeom prst="rect">
            <a:avLst/>
          </a:prstGeom>
        </p:spPr>
        <p:txBody>
          <a:bodyPr wrap="square">
            <a:spAutoFit/>
          </a:bodyPr>
          <a:lstStyle/>
          <a:p>
            <a:pPr lvl="0">
              <a:buClr>
                <a:srgbClr val="660066"/>
              </a:buClr>
            </a:pPr>
            <a:r>
              <a:rPr lang="en-US" sz="3000" b="1" dirty="0">
                <a:solidFill>
                  <a:srgbClr val="FF0000"/>
                </a:solidFill>
              </a:rPr>
              <a:t>Limits on Free </a:t>
            </a:r>
            <a:r>
              <a:rPr lang="en-US" sz="3000" b="1" dirty="0" smtClean="0">
                <a:solidFill>
                  <a:srgbClr val="FF0000"/>
                </a:solidFill>
              </a:rPr>
              <a:t>Speech</a:t>
            </a:r>
          </a:p>
          <a:p>
            <a:pPr lvl="0">
              <a:buClr>
                <a:srgbClr val="660066"/>
              </a:buClr>
            </a:pPr>
            <a:r>
              <a:rPr lang="en-US" sz="3000" b="1" dirty="0">
                <a:solidFill>
                  <a:srgbClr val="0000DD"/>
                </a:solidFill>
              </a:rPr>
              <a:t>Libel and </a:t>
            </a:r>
            <a:r>
              <a:rPr lang="en-US" sz="3000" b="1" dirty="0" smtClean="0">
                <a:solidFill>
                  <a:srgbClr val="0000DD"/>
                </a:solidFill>
              </a:rPr>
              <a:t>Slander</a:t>
            </a:r>
          </a:p>
          <a:p>
            <a:pPr lvl="0">
              <a:buClr>
                <a:srgbClr val="660066"/>
              </a:buClr>
            </a:pPr>
            <a:endParaRPr lang="en-US" sz="800" b="1" dirty="0">
              <a:solidFill>
                <a:srgbClr val="FF0000"/>
              </a:solidFill>
            </a:endParaRPr>
          </a:p>
          <a:p>
            <a:pPr marL="457200" indent="-457200">
              <a:buClr>
                <a:srgbClr val="3366FF"/>
              </a:buClr>
              <a:buFont typeface="Arial"/>
              <a:buChar char="•"/>
            </a:pPr>
            <a:r>
              <a:rPr lang="en-US" sz="2800" b="1" dirty="0">
                <a:solidFill>
                  <a:srgbClr val="FF0000"/>
                </a:solidFill>
              </a:rPr>
              <a:t>libel</a:t>
            </a:r>
            <a:r>
              <a:rPr lang="en-US" sz="2800" dirty="0"/>
              <a:t> -- </a:t>
            </a:r>
            <a:r>
              <a:rPr lang="en-US" sz="2800" dirty="0" smtClean="0"/>
              <a:t>publication </a:t>
            </a:r>
            <a:r>
              <a:rPr lang="en-US" sz="2800" dirty="0"/>
              <a:t>of statements known to be false that </a:t>
            </a:r>
            <a:r>
              <a:rPr lang="en-US" sz="2800" dirty="0" smtClean="0"/>
              <a:t>tend </a:t>
            </a:r>
            <a:r>
              <a:rPr lang="en-US" sz="2800" dirty="0"/>
              <a:t>to damage a person’s reputation</a:t>
            </a:r>
          </a:p>
          <a:p>
            <a:pPr marL="457200" indent="-457200">
              <a:buClr>
                <a:srgbClr val="3366FF"/>
              </a:buClr>
              <a:buFont typeface="Arial"/>
              <a:buChar char="•"/>
            </a:pPr>
            <a:r>
              <a:rPr lang="en-US" sz="2800" b="1" dirty="0" smtClean="0">
                <a:solidFill>
                  <a:srgbClr val="FF0000"/>
                </a:solidFill>
              </a:rPr>
              <a:t>slander</a:t>
            </a:r>
            <a:r>
              <a:rPr lang="en-US" sz="2800" dirty="0" smtClean="0"/>
              <a:t> </a:t>
            </a:r>
            <a:r>
              <a:rPr lang="en-US" sz="2800" dirty="0"/>
              <a:t>-</a:t>
            </a:r>
            <a:r>
              <a:rPr lang="en-US" sz="2800" dirty="0" smtClean="0"/>
              <a:t>- spoken defamation</a:t>
            </a:r>
          </a:p>
          <a:p>
            <a:pPr marL="457200" indent="-457200">
              <a:buClr>
                <a:srgbClr val="3366FF"/>
              </a:buClr>
              <a:buFont typeface="Arial"/>
              <a:buChar char="•"/>
            </a:pPr>
            <a:endParaRPr lang="en-US" sz="2800" dirty="0"/>
          </a:p>
          <a:p>
            <a:pPr>
              <a:buClr>
                <a:srgbClr val="3366FF"/>
              </a:buClr>
            </a:pPr>
            <a:r>
              <a:rPr lang="en-US" sz="2800" dirty="0" smtClean="0"/>
              <a:t>	      </a:t>
            </a:r>
            <a:r>
              <a:rPr lang="en-US" sz="2800" b="1" u="sng" dirty="0" smtClean="0">
                <a:solidFill>
                  <a:srgbClr val="0000DD"/>
                </a:solidFill>
              </a:rPr>
              <a:t>Not </a:t>
            </a:r>
            <a:r>
              <a:rPr lang="en-US" sz="2800" b="1" u="sng" dirty="0">
                <a:solidFill>
                  <a:srgbClr val="0000DD"/>
                </a:solidFill>
              </a:rPr>
              <a:t>protected by the First </a:t>
            </a:r>
            <a:r>
              <a:rPr lang="en-US" sz="2800" b="1" u="sng" dirty="0" smtClean="0">
                <a:solidFill>
                  <a:srgbClr val="0000DD"/>
                </a:solidFill>
              </a:rPr>
              <a:t>Amendment</a:t>
            </a:r>
            <a:r>
              <a:rPr lang="en-US" sz="2800" b="1" dirty="0" smtClean="0">
                <a:solidFill>
                  <a:srgbClr val="FF0000"/>
                </a:solidFill>
              </a:rPr>
              <a:t>!</a:t>
            </a:r>
            <a:endParaRPr lang="en-US" sz="2800" b="1" u="sng" dirty="0" smtClean="0">
              <a:solidFill>
                <a:srgbClr val="FF0000"/>
              </a:solidFill>
            </a:endParaRPr>
          </a:p>
          <a:p>
            <a:pPr>
              <a:buClr>
                <a:srgbClr val="3366FF"/>
              </a:buClr>
            </a:pPr>
            <a:endParaRPr lang="en-US" sz="2800" dirty="0"/>
          </a:p>
          <a:p>
            <a:pPr marL="457200" indent="-457200">
              <a:buClr>
                <a:srgbClr val="3366FF"/>
              </a:buClr>
              <a:buFont typeface="Arial"/>
              <a:buChar char="•"/>
            </a:pPr>
            <a:r>
              <a:rPr lang="en-US" sz="2800" dirty="0" smtClean="0"/>
              <a:t>Libel </a:t>
            </a:r>
            <a:r>
              <a:rPr lang="en-US" sz="2800" dirty="0"/>
              <a:t>/ slander involve freedom of expression </a:t>
            </a:r>
            <a:r>
              <a:rPr lang="en-US" sz="2800" dirty="0" smtClean="0"/>
              <a:t>issues </a:t>
            </a:r>
            <a:r>
              <a:rPr lang="en-US" sz="2800" dirty="0"/>
              <a:t>that involve competing values</a:t>
            </a:r>
          </a:p>
          <a:p>
            <a:pPr marL="914400" lvl="1" indent="-457200">
              <a:buClr>
                <a:srgbClr val="660066"/>
              </a:buClr>
              <a:buFont typeface="Arial"/>
              <a:buChar char="•"/>
            </a:pPr>
            <a:r>
              <a:rPr lang="en-US" sz="2800" dirty="0" smtClean="0"/>
              <a:t>If </a:t>
            </a:r>
            <a:r>
              <a:rPr lang="en-US" sz="2800" dirty="0"/>
              <a:t>public debate is not free, no democracy</a:t>
            </a:r>
          </a:p>
          <a:p>
            <a:pPr marL="914400" lvl="1" indent="-457200">
              <a:buClr>
                <a:srgbClr val="660066"/>
              </a:buClr>
              <a:buFont typeface="Arial"/>
              <a:buChar char="•"/>
            </a:pPr>
            <a:r>
              <a:rPr lang="en-US" sz="2800" dirty="0" smtClean="0"/>
              <a:t>Conversely</a:t>
            </a:r>
            <a:r>
              <a:rPr lang="en-US" sz="2800" dirty="0"/>
              <a:t>, </a:t>
            </a:r>
            <a:r>
              <a:rPr lang="en-US" sz="2800" dirty="0" smtClean="0"/>
              <a:t>some </a:t>
            </a:r>
            <a:r>
              <a:rPr lang="en-US" sz="2800" dirty="0"/>
              <a:t>reputations may be unfairly damaged </a:t>
            </a:r>
            <a:r>
              <a:rPr lang="en-US" sz="2800" dirty="0" smtClean="0"/>
              <a:t>in process</a:t>
            </a:r>
            <a:endParaRPr lang="en-US" sz="2800" dirty="0"/>
          </a:p>
        </p:txBody>
      </p:sp>
    </p:spTree>
    <p:extLst>
      <p:ext uri="{BB962C8B-B14F-4D97-AF65-F5344CB8AC3E}">
        <p14:creationId xmlns:p14="http://schemas.microsoft.com/office/powerpoint/2010/main" val="417649737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77010" y="22555"/>
            <a:ext cx="7766990" cy="646331"/>
          </a:xfrm>
          <a:prstGeom prst="rect">
            <a:avLst/>
          </a:prstGeom>
        </p:spPr>
        <p:txBody>
          <a:bodyPr wrap="square">
            <a:spAutoFit/>
          </a:bodyPr>
          <a:lstStyle/>
          <a:p>
            <a:pPr lvl="0"/>
            <a:r>
              <a:rPr lang="en-US" sz="3600" b="1" dirty="0"/>
              <a:t>Freedom of Speech and Press</a:t>
            </a:r>
          </a:p>
        </p:txBody>
      </p:sp>
      <p:pic>
        <p:nvPicPr>
          <p:cNvPr id="8" name="Picture 7"/>
          <p:cNvPicPr>
            <a:picLocks noChangeAspect="1"/>
          </p:cNvPicPr>
          <p:nvPr/>
        </p:nvPicPr>
        <p:blipFill>
          <a:blip r:embed="rId5"/>
          <a:stretch>
            <a:fillRect/>
          </a:stretch>
        </p:blipFill>
        <p:spPr>
          <a:xfrm>
            <a:off x="8547812" y="0"/>
            <a:ext cx="596188" cy="701830"/>
          </a:xfrm>
          <a:prstGeom prst="rect">
            <a:avLst/>
          </a:prstGeom>
        </p:spPr>
      </p:pic>
      <p:sp>
        <p:nvSpPr>
          <p:cNvPr id="2" name="Rectangle 1"/>
          <p:cNvSpPr/>
          <p:nvPr/>
        </p:nvSpPr>
        <p:spPr>
          <a:xfrm>
            <a:off x="1377010" y="701830"/>
            <a:ext cx="7766990" cy="6463307"/>
          </a:xfrm>
          <a:prstGeom prst="rect">
            <a:avLst/>
          </a:prstGeom>
        </p:spPr>
        <p:txBody>
          <a:bodyPr wrap="square">
            <a:spAutoFit/>
          </a:bodyPr>
          <a:lstStyle/>
          <a:p>
            <a:pPr lvl="0"/>
            <a:r>
              <a:rPr lang="en-US" sz="3000" b="1" dirty="0">
                <a:solidFill>
                  <a:srgbClr val="FF0000"/>
                </a:solidFill>
              </a:rPr>
              <a:t>Limits on Free </a:t>
            </a:r>
            <a:r>
              <a:rPr lang="en-US" sz="3000" b="1" dirty="0" smtClean="0">
                <a:solidFill>
                  <a:srgbClr val="FF0000"/>
                </a:solidFill>
              </a:rPr>
              <a:t>Speech</a:t>
            </a:r>
          </a:p>
          <a:p>
            <a:pPr lvl="0"/>
            <a:r>
              <a:rPr lang="en-US" sz="3000" b="1" dirty="0">
                <a:solidFill>
                  <a:srgbClr val="0000DD"/>
                </a:solidFill>
              </a:rPr>
              <a:t>Libel and Slander</a:t>
            </a:r>
          </a:p>
          <a:p>
            <a:pPr marL="457200" indent="-457200">
              <a:buClr>
                <a:srgbClr val="3366FF"/>
              </a:buClr>
              <a:buFont typeface="Arial"/>
              <a:buChar char="•"/>
            </a:pPr>
            <a:r>
              <a:rPr lang="en-US" sz="2400" dirty="0" smtClean="0"/>
              <a:t>Court says                                                                             statements </a:t>
            </a:r>
            <a:r>
              <a:rPr lang="en-US" sz="2400" dirty="0"/>
              <a:t>about </a:t>
            </a:r>
            <a:r>
              <a:rPr lang="en-US" sz="2400" dirty="0" smtClean="0"/>
              <a:t>                                                                    public </a:t>
            </a:r>
            <a:r>
              <a:rPr lang="en-US" sz="2400" dirty="0"/>
              <a:t>figures </a:t>
            </a:r>
            <a:r>
              <a:rPr lang="en-US" sz="2400" dirty="0" smtClean="0"/>
              <a:t>are                                                                     libelous </a:t>
            </a:r>
            <a:r>
              <a:rPr lang="en-US" sz="2400" dirty="0"/>
              <a:t>only if </a:t>
            </a:r>
            <a:r>
              <a:rPr lang="en-US" sz="2400" dirty="0" smtClean="0"/>
              <a:t>                                                                      made </a:t>
            </a:r>
            <a:r>
              <a:rPr lang="en-US" sz="2400" dirty="0"/>
              <a:t>with malice </a:t>
            </a:r>
            <a:r>
              <a:rPr lang="en-US" sz="2400" dirty="0" smtClean="0"/>
              <a:t>                                                                        and </a:t>
            </a:r>
            <a:r>
              <a:rPr lang="en-US" sz="2400" dirty="0"/>
              <a:t>reckless </a:t>
            </a:r>
            <a:r>
              <a:rPr lang="en-US" sz="2400" dirty="0" smtClean="0"/>
              <a:t>                                                                                  disregard </a:t>
            </a:r>
            <a:r>
              <a:rPr lang="en-US" sz="2400" dirty="0"/>
              <a:t>for </a:t>
            </a:r>
            <a:r>
              <a:rPr lang="en-US" sz="2400" dirty="0" smtClean="0"/>
              <a:t>the                                                                     </a:t>
            </a:r>
            <a:r>
              <a:rPr lang="en-US" sz="2400" dirty="0"/>
              <a:t>truth </a:t>
            </a:r>
          </a:p>
          <a:p>
            <a:pPr marL="457200" lvl="0" indent="-457200">
              <a:buClr>
                <a:srgbClr val="3366FF"/>
              </a:buClr>
              <a:buFont typeface="Arial"/>
              <a:buChar char="•"/>
            </a:pPr>
            <a:r>
              <a:rPr lang="en-US" sz="2400" b="1" i="1" dirty="0">
                <a:solidFill>
                  <a:srgbClr val="FE00FC"/>
                </a:solidFill>
              </a:rPr>
              <a:t>New York Times v. Sullivan </a:t>
            </a:r>
            <a:r>
              <a:rPr lang="en-US" sz="2400" b="1" dirty="0">
                <a:solidFill>
                  <a:srgbClr val="FE00FC"/>
                </a:solidFill>
              </a:rPr>
              <a:t>(1964)</a:t>
            </a:r>
            <a:r>
              <a:rPr lang="en-US" sz="2400" dirty="0"/>
              <a:t>, </a:t>
            </a:r>
            <a:r>
              <a:rPr lang="en-US" sz="2400" i="1" dirty="0"/>
              <a:t>S</a:t>
            </a:r>
            <a:r>
              <a:rPr lang="en-US" sz="2400" i="1" dirty="0" smtClean="0"/>
              <a:t>C</a:t>
            </a:r>
            <a:r>
              <a:rPr lang="en-US" sz="2400" dirty="0" smtClean="0"/>
              <a:t> </a:t>
            </a:r>
            <a:r>
              <a:rPr lang="en-US" sz="2400" dirty="0"/>
              <a:t>ruled </a:t>
            </a:r>
            <a:r>
              <a:rPr lang="en-US" sz="2400" dirty="0" smtClean="0"/>
              <a:t>statements </a:t>
            </a:r>
            <a:r>
              <a:rPr lang="en-US" sz="2400" dirty="0"/>
              <a:t>about public figures are libelous only when </a:t>
            </a:r>
            <a:r>
              <a:rPr lang="en-US" sz="2400" dirty="0" smtClean="0"/>
              <a:t>both </a:t>
            </a:r>
            <a:r>
              <a:rPr lang="en-US" sz="2400" dirty="0"/>
              <a:t>false and purposely </a:t>
            </a:r>
            <a:r>
              <a:rPr lang="en-US" sz="2400" dirty="0" smtClean="0"/>
              <a:t>malicious</a:t>
            </a:r>
            <a:endParaRPr lang="en-US" sz="2400" dirty="0"/>
          </a:p>
          <a:p>
            <a:pPr marL="457200" indent="-457200">
              <a:buClr>
                <a:srgbClr val="3366FF"/>
              </a:buClr>
              <a:buFont typeface="Arial"/>
              <a:buChar char="•"/>
            </a:pPr>
            <a:r>
              <a:rPr lang="en-US" sz="2400" dirty="0" smtClean="0"/>
              <a:t>Private </a:t>
            </a:r>
            <a:r>
              <a:rPr lang="en-US" sz="2400" dirty="0"/>
              <a:t>persons only need to show that statements </a:t>
            </a:r>
            <a:r>
              <a:rPr lang="en-US" sz="2400" dirty="0" smtClean="0"/>
              <a:t>about </a:t>
            </a:r>
            <a:r>
              <a:rPr lang="en-US" sz="2400" dirty="0"/>
              <a:t>them were defamatory falsehoods and that the </a:t>
            </a:r>
            <a:r>
              <a:rPr lang="en-US" sz="2400" dirty="0" smtClean="0"/>
              <a:t>author </a:t>
            </a:r>
            <a:r>
              <a:rPr lang="en-US" sz="2400" dirty="0"/>
              <a:t>was </a:t>
            </a:r>
            <a:r>
              <a:rPr lang="en-US" sz="2400" dirty="0" smtClean="0"/>
              <a:t>negligent</a:t>
            </a:r>
            <a:endParaRPr lang="en-US" sz="2400" dirty="0"/>
          </a:p>
          <a:p>
            <a:pPr lvl="0"/>
            <a:endParaRPr lang="en-US" dirty="0"/>
          </a:p>
        </p:txBody>
      </p:sp>
      <p:pic>
        <p:nvPicPr>
          <p:cNvPr id="9" name="Picture 8"/>
          <p:cNvPicPr>
            <a:picLocks noChangeAspect="1"/>
          </p:cNvPicPr>
          <p:nvPr/>
        </p:nvPicPr>
        <p:blipFill>
          <a:blip r:embed="rId6"/>
          <a:stretch>
            <a:fillRect/>
          </a:stretch>
        </p:blipFill>
        <p:spPr>
          <a:xfrm>
            <a:off x="4313730" y="1390575"/>
            <a:ext cx="4474991" cy="3084005"/>
          </a:xfrm>
          <a:prstGeom prst="rect">
            <a:avLst/>
          </a:prstGeom>
          <a:ln w="12700" cmpd="sng">
            <a:solidFill>
              <a:schemeClr val="tx1"/>
            </a:solidFill>
          </a:ln>
        </p:spPr>
      </p:pic>
      <p:pic>
        <p:nvPicPr>
          <p:cNvPr id="10" name="Picture 9" descr="no-free-speech.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99746" y="98716"/>
            <a:ext cx="927476" cy="1140339"/>
          </a:xfrm>
          <a:prstGeom prst="rect">
            <a:avLst/>
          </a:prstGeom>
        </p:spPr>
      </p:pic>
    </p:spTree>
    <p:extLst>
      <p:ext uri="{BB962C8B-B14F-4D97-AF65-F5344CB8AC3E}">
        <p14:creationId xmlns:p14="http://schemas.microsoft.com/office/powerpoint/2010/main" val="148042437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77010" y="22555"/>
            <a:ext cx="7766990" cy="646331"/>
          </a:xfrm>
          <a:prstGeom prst="rect">
            <a:avLst/>
          </a:prstGeom>
        </p:spPr>
        <p:txBody>
          <a:bodyPr wrap="square">
            <a:spAutoFit/>
          </a:bodyPr>
          <a:lstStyle/>
          <a:p>
            <a:pPr lvl="0" algn="ctr"/>
            <a:r>
              <a:rPr lang="en-US" sz="3600" b="1" dirty="0"/>
              <a:t>Freedom of Speech and Press</a:t>
            </a:r>
          </a:p>
        </p:txBody>
      </p:sp>
      <p:pic>
        <p:nvPicPr>
          <p:cNvPr id="8" name="Picture 7"/>
          <p:cNvPicPr>
            <a:picLocks noChangeAspect="1"/>
          </p:cNvPicPr>
          <p:nvPr/>
        </p:nvPicPr>
        <p:blipFill>
          <a:blip r:embed="rId5"/>
          <a:stretch>
            <a:fillRect/>
          </a:stretch>
        </p:blipFill>
        <p:spPr>
          <a:xfrm>
            <a:off x="8547812" y="0"/>
            <a:ext cx="596188" cy="701830"/>
          </a:xfrm>
          <a:prstGeom prst="rect">
            <a:avLst/>
          </a:prstGeom>
        </p:spPr>
      </p:pic>
      <p:sp>
        <p:nvSpPr>
          <p:cNvPr id="2" name="Rectangle 1"/>
          <p:cNvSpPr/>
          <p:nvPr/>
        </p:nvSpPr>
        <p:spPr>
          <a:xfrm>
            <a:off x="1377010" y="701830"/>
            <a:ext cx="7766990" cy="6217088"/>
          </a:xfrm>
          <a:prstGeom prst="rect">
            <a:avLst/>
          </a:prstGeom>
        </p:spPr>
        <p:txBody>
          <a:bodyPr wrap="square">
            <a:spAutoFit/>
          </a:bodyPr>
          <a:lstStyle/>
          <a:p>
            <a:pPr lvl="0"/>
            <a:r>
              <a:rPr lang="en-US" sz="3000" b="1" dirty="0">
                <a:solidFill>
                  <a:srgbClr val="FF0000"/>
                </a:solidFill>
              </a:rPr>
              <a:t>Limits on Free </a:t>
            </a:r>
            <a:r>
              <a:rPr lang="en-US" sz="3000" b="1" dirty="0" smtClean="0">
                <a:solidFill>
                  <a:srgbClr val="FF0000"/>
                </a:solidFill>
              </a:rPr>
              <a:t>Speech</a:t>
            </a:r>
          </a:p>
          <a:p>
            <a:r>
              <a:rPr lang="en-US" sz="3000" b="1" dirty="0">
                <a:solidFill>
                  <a:srgbClr val="0000DD"/>
                </a:solidFill>
              </a:rPr>
              <a:t>Obscenity</a:t>
            </a:r>
          </a:p>
          <a:p>
            <a:pPr marL="4000500" lvl="8" indent="-342900">
              <a:buClr>
                <a:srgbClr val="3366FF"/>
              </a:buClr>
              <a:buFont typeface="Arial"/>
              <a:buChar char="•"/>
            </a:pPr>
            <a:r>
              <a:rPr lang="en-US" sz="2800" dirty="0"/>
              <a:t>P</a:t>
            </a:r>
            <a:r>
              <a:rPr lang="en-US" sz="2800" dirty="0" smtClean="0"/>
              <a:t>ublic </a:t>
            </a:r>
            <a:r>
              <a:rPr lang="en-US" sz="2800" dirty="0"/>
              <a:t>standards vary from time to time, place to </a:t>
            </a:r>
            <a:r>
              <a:rPr lang="en-US" sz="2800" dirty="0" smtClean="0"/>
              <a:t>place</a:t>
            </a:r>
            <a:r>
              <a:rPr lang="en-US" sz="2800" dirty="0"/>
              <a:t>, and person to </a:t>
            </a:r>
            <a:r>
              <a:rPr lang="en-US" sz="2800" dirty="0" smtClean="0"/>
              <a:t>person</a:t>
            </a:r>
          </a:p>
          <a:p>
            <a:pPr marL="4000500" lvl="8" indent="-342900">
              <a:buClr>
                <a:srgbClr val="3366FF"/>
              </a:buClr>
              <a:buFont typeface="Arial"/>
              <a:buChar char="•"/>
            </a:pPr>
            <a:r>
              <a:rPr lang="en-US" sz="2800" dirty="0" smtClean="0"/>
              <a:t>Work </a:t>
            </a:r>
            <a:r>
              <a:rPr lang="en-US" sz="2800" dirty="0"/>
              <a:t>that some call “obscene” may be “art” to others</a:t>
            </a:r>
          </a:p>
          <a:p>
            <a:pPr marL="4000500" lvl="8" indent="-342900">
              <a:buClr>
                <a:srgbClr val="3366FF"/>
              </a:buClr>
              <a:buFont typeface="Arial"/>
              <a:buChar char="•"/>
            </a:pPr>
            <a:r>
              <a:rPr lang="en-US" sz="2800" dirty="0" smtClean="0"/>
              <a:t>No </a:t>
            </a:r>
            <a:r>
              <a:rPr lang="en-US" sz="2800" dirty="0"/>
              <a:t>nationwide consensus exists that offensive </a:t>
            </a:r>
            <a:r>
              <a:rPr lang="en-US" sz="2800" dirty="0" smtClean="0"/>
              <a:t>material </a:t>
            </a:r>
            <a:r>
              <a:rPr lang="en-US" sz="2800" dirty="0"/>
              <a:t>should be banned</a:t>
            </a:r>
          </a:p>
          <a:p>
            <a:pPr lvl="0"/>
            <a:endParaRPr lang="en-US" sz="2800" b="1" dirty="0">
              <a:solidFill>
                <a:srgbClr val="FF0000"/>
              </a:solidFill>
            </a:endParaRPr>
          </a:p>
        </p:txBody>
      </p:sp>
      <p:pic>
        <p:nvPicPr>
          <p:cNvPr id="10" name="Picture 9"/>
          <p:cNvPicPr>
            <a:picLocks noChangeAspect="1"/>
          </p:cNvPicPr>
          <p:nvPr/>
        </p:nvPicPr>
        <p:blipFill>
          <a:blip r:embed="rId6"/>
          <a:stretch>
            <a:fillRect/>
          </a:stretch>
        </p:blipFill>
        <p:spPr>
          <a:xfrm>
            <a:off x="1518117" y="1747644"/>
            <a:ext cx="3581761" cy="4944071"/>
          </a:xfrm>
          <a:prstGeom prst="rect">
            <a:avLst/>
          </a:prstGeom>
        </p:spPr>
      </p:pic>
    </p:spTree>
    <p:extLst>
      <p:ext uri="{BB962C8B-B14F-4D97-AF65-F5344CB8AC3E}">
        <p14:creationId xmlns:p14="http://schemas.microsoft.com/office/powerpoint/2010/main" val="49524521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77010" y="22555"/>
            <a:ext cx="7766990" cy="646331"/>
          </a:xfrm>
          <a:prstGeom prst="rect">
            <a:avLst/>
          </a:prstGeom>
        </p:spPr>
        <p:txBody>
          <a:bodyPr wrap="square">
            <a:spAutoFit/>
          </a:bodyPr>
          <a:lstStyle/>
          <a:p>
            <a:pPr lvl="0" algn="ctr"/>
            <a:r>
              <a:rPr lang="en-US" sz="3600" b="1" dirty="0"/>
              <a:t>Freedom of Speech and Press</a:t>
            </a:r>
          </a:p>
        </p:txBody>
      </p:sp>
      <p:pic>
        <p:nvPicPr>
          <p:cNvPr id="8" name="Picture 7"/>
          <p:cNvPicPr>
            <a:picLocks noChangeAspect="1"/>
          </p:cNvPicPr>
          <p:nvPr/>
        </p:nvPicPr>
        <p:blipFill>
          <a:blip r:embed="rId5"/>
          <a:stretch>
            <a:fillRect/>
          </a:stretch>
        </p:blipFill>
        <p:spPr>
          <a:xfrm>
            <a:off x="8547812" y="0"/>
            <a:ext cx="596188" cy="701830"/>
          </a:xfrm>
          <a:prstGeom prst="rect">
            <a:avLst/>
          </a:prstGeom>
        </p:spPr>
      </p:pic>
      <p:sp>
        <p:nvSpPr>
          <p:cNvPr id="2" name="Rectangle 1"/>
          <p:cNvSpPr/>
          <p:nvPr/>
        </p:nvSpPr>
        <p:spPr>
          <a:xfrm>
            <a:off x="1377010" y="701830"/>
            <a:ext cx="7766990" cy="5324535"/>
          </a:xfrm>
          <a:prstGeom prst="rect">
            <a:avLst/>
          </a:prstGeom>
        </p:spPr>
        <p:txBody>
          <a:bodyPr wrap="square">
            <a:spAutoFit/>
          </a:bodyPr>
          <a:lstStyle/>
          <a:p>
            <a:pPr lvl="0"/>
            <a:r>
              <a:rPr lang="en-US" sz="3000" b="1" dirty="0">
                <a:solidFill>
                  <a:srgbClr val="FF0000"/>
                </a:solidFill>
              </a:rPr>
              <a:t>Limits on Free </a:t>
            </a:r>
            <a:r>
              <a:rPr lang="en-US" sz="3000" b="1" dirty="0" smtClean="0">
                <a:solidFill>
                  <a:srgbClr val="FF0000"/>
                </a:solidFill>
              </a:rPr>
              <a:t>Speech</a:t>
            </a:r>
          </a:p>
          <a:p>
            <a:r>
              <a:rPr lang="en-US" sz="3000" b="1" dirty="0" smtClean="0">
                <a:solidFill>
                  <a:srgbClr val="0000DD"/>
                </a:solidFill>
              </a:rPr>
              <a:t>Obscenity</a:t>
            </a:r>
          </a:p>
          <a:p>
            <a:pPr marL="457200" lvl="0" indent="-457200">
              <a:buClr>
                <a:srgbClr val="3366FF"/>
              </a:buClr>
              <a:buFont typeface="Arial"/>
              <a:buChar char="•"/>
            </a:pPr>
            <a:r>
              <a:rPr lang="en-US" sz="2800" b="1" i="1" dirty="0" smtClean="0">
                <a:solidFill>
                  <a:srgbClr val="FE00FC"/>
                </a:solidFill>
              </a:rPr>
              <a:t>Roth </a:t>
            </a:r>
            <a:r>
              <a:rPr lang="en-US" sz="2800" b="1" i="1" dirty="0">
                <a:solidFill>
                  <a:srgbClr val="FE00FC"/>
                </a:solidFill>
              </a:rPr>
              <a:t>v. United States </a:t>
            </a:r>
            <a:r>
              <a:rPr lang="en-US" sz="2800" b="1" dirty="0">
                <a:solidFill>
                  <a:srgbClr val="FE00FC"/>
                </a:solidFill>
              </a:rPr>
              <a:t>(1957)</a:t>
            </a:r>
            <a:r>
              <a:rPr lang="en-US" sz="2800" dirty="0"/>
              <a:t>, </a:t>
            </a:r>
            <a:r>
              <a:rPr lang="en-US" sz="2800" dirty="0" smtClean="0"/>
              <a:t>Supreme </a:t>
            </a:r>
            <a:r>
              <a:rPr lang="en-US" sz="2800" dirty="0"/>
              <a:t>Court ruled that </a:t>
            </a:r>
            <a:r>
              <a:rPr lang="en-US" sz="2800" dirty="0" smtClean="0"/>
              <a:t>                                                                 “obscenity </a:t>
            </a:r>
            <a:r>
              <a:rPr lang="en-US" sz="2800" dirty="0"/>
              <a:t>is </a:t>
            </a:r>
            <a:r>
              <a:rPr lang="en-US" sz="2800" dirty="0" smtClean="0"/>
              <a:t>                                                                          not </a:t>
            </a:r>
            <a:r>
              <a:rPr lang="en-US" sz="2800" dirty="0"/>
              <a:t>within the </a:t>
            </a:r>
            <a:r>
              <a:rPr lang="en-US" sz="2800" dirty="0" smtClean="0"/>
              <a:t>                                                                      area </a:t>
            </a:r>
            <a:r>
              <a:rPr lang="en-US" sz="2800" dirty="0"/>
              <a:t>of </a:t>
            </a:r>
            <a:r>
              <a:rPr lang="en-US" sz="2800" dirty="0" smtClean="0"/>
              <a:t>                                                                                 constitutionally                                                           protected </a:t>
            </a:r>
            <a:r>
              <a:rPr lang="en-US" sz="2800" dirty="0"/>
              <a:t>speech </a:t>
            </a:r>
            <a:r>
              <a:rPr lang="en-US" sz="2800" dirty="0" smtClean="0"/>
              <a:t>                                                                            or </a:t>
            </a:r>
            <a:r>
              <a:rPr lang="en-US" sz="2800" dirty="0"/>
              <a:t>press.”</a:t>
            </a:r>
          </a:p>
          <a:p>
            <a:endParaRPr lang="en-US" sz="2800" dirty="0" smtClean="0"/>
          </a:p>
          <a:p>
            <a:r>
              <a:rPr lang="en-US" sz="2800" b="1" dirty="0" smtClean="0">
                <a:solidFill>
                  <a:srgbClr val="FF6600"/>
                </a:solidFill>
              </a:rPr>
              <a:t>       </a:t>
            </a:r>
            <a:endParaRPr lang="en-US" sz="2800" b="1" dirty="0">
              <a:solidFill>
                <a:srgbClr val="FF6600"/>
              </a:solidFill>
            </a:endParaRPr>
          </a:p>
        </p:txBody>
      </p:sp>
      <p:pic>
        <p:nvPicPr>
          <p:cNvPr id="11" name="Picture 10"/>
          <p:cNvPicPr>
            <a:picLocks noChangeAspect="1"/>
          </p:cNvPicPr>
          <p:nvPr/>
        </p:nvPicPr>
        <p:blipFill rotWithShape="1">
          <a:blip r:embed="rId6"/>
          <a:srcRect l="5096" t="3138" r="4085" b="3632"/>
          <a:stretch/>
        </p:blipFill>
        <p:spPr>
          <a:xfrm>
            <a:off x="4495149" y="2136512"/>
            <a:ext cx="4474992" cy="4353646"/>
          </a:xfrm>
          <a:prstGeom prst="rect">
            <a:avLst/>
          </a:prstGeom>
          <a:ln w="12700" cmpd="sng">
            <a:solidFill>
              <a:schemeClr val="tx1"/>
            </a:solidFill>
          </a:ln>
        </p:spPr>
      </p:pic>
      <p:sp>
        <p:nvSpPr>
          <p:cNvPr id="9" name="TextBox 8"/>
          <p:cNvSpPr txBox="1"/>
          <p:nvPr/>
        </p:nvSpPr>
        <p:spPr>
          <a:xfrm>
            <a:off x="1538270" y="5385425"/>
            <a:ext cx="2735145" cy="1384995"/>
          </a:xfrm>
          <a:prstGeom prst="rect">
            <a:avLst/>
          </a:prstGeom>
          <a:solidFill>
            <a:schemeClr val="accent1">
              <a:lumMod val="40000"/>
              <a:lumOff val="60000"/>
            </a:schemeClr>
          </a:solidFill>
          <a:ln w="19050" cmpd="sng">
            <a:solidFill>
              <a:schemeClr val="tx1"/>
            </a:solidFill>
          </a:ln>
        </p:spPr>
        <p:txBody>
          <a:bodyPr wrap="square" rtlCol="0">
            <a:spAutoFit/>
          </a:bodyPr>
          <a:lstStyle/>
          <a:p>
            <a:pPr algn="ctr"/>
            <a:r>
              <a:rPr lang="en-US" sz="2800" b="1" dirty="0">
                <a:solidFill>
                  <a:srgbClr val="FF6600"/>
                </a:solidFill>
              </a:rPr>
              <a:t>Problem – </a:t>
            </a:r>
          </a:p>
          <a:p>
            <a:pPr algn="ctr"/>
            <a:r>
              <a:rPr lang="en-US" sz="2800" b="1" dirty="0">
                <a:solidFill>
                  <a:srgbClr val="FF6600"/>
                </a:solidFill>
              </a:rPr>
              <a:t>What is obscene??</a:t>
            </a:r>
            <a:r>
              <a:rPr lang="en-US" sz="2800" b="1" dirty="0" smtClean="0">
                <a:solidFill>
                  <a:srgbClr val="FF6600"/>
                </a:solidFill>
              </a:rPr>
              <a:t>?</a:t>
            </a:r>
            <a:endParaRPr lang="en-US" dirty="0"/>
          </a:p>
        </p:txBody>
      </p:sp>
    </p:spTree>
    <p:extLst>
      <p:ext uri="{BB962C8B-B14F-4D97-AF65-F5344CB8AC3E}">
        <p14:creationId xmlns:p14="http://schemas.microsoft.com/office/powerpoint/2010/main" val="484142071"/>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77010" y="22555"/>
            <a:ext cx="7766990" cy="646331"/>
          </a:xfrm>
          <a:prstGeom prst="rect">
            <a:avLst/>
          </a:prstGeom>
        </p:spPr>
        <p:txBody>
          <a:bodyPr wrap="square">
            <a:spAutoFit/>
          </a:bodyPr>
          <a:lstStyle/>
          <a:p>
            <a:pPr lvl="0" algn="ctr"/>
            <a:r>
              <a:rPr lang="en-US" sz="3600" b="1" dirty="0"/>
              <a:t>Freedom of Speech and Press</a:t>
            </a:r>
          </a:p>
        </p:txBody>
      </p:sp>
      <p:pic>
        <p:nvPicPr>
          <p:cNvPr id="8" name="Picture 7"/>
          <p:cNvPicPr>
            <a:picLocks noChangeAspect="1"/>
          </p:cNvPicPr>
          <p:nvPr/>
        </p:nvPicPr>
        <p:blipFill>
          <a:blip r:embed="rId5"/>
          <a:stretch>
            <a:fillRect/>
          </a:stretch>
        </p:blipFill>
        <p:spPr>
          <a:xfrm>
            <a:off x="8547812" y="0"/>
            <a:ext cx="596188" cy="701830"/>
          </a:xfrm>
          <a:prstGeom prst="rect">
            <a:avLst/>
          </a:prstGeom>
        </p:spPr>
      </p:pic>
      <p:sp>
        <p:nvSpPr>
          <p:cNvPr id="2" name="Rectangle 1"/>
          <p:cNvSpPr/>
          <p:nvPr/>
        </p:nvSpPr>
        <p:spPr>
          <a:xfrm>
            <a:off x="1377010" y="701830"/>
            <a:ext cx="7766990" cy="6617197"/>
          </a:xfrm>
          <a:prstGeom prst="rect">
            <a:avLst/>
          </a:prstGeom>
        </p:spPr>
        <p:txBody>
          <a:bodyPr wrap="square">
            <a:spAutoFit/>
          </a:bodyPr>
          <a:lstStyle/>
          <a:p>
            <a:pPr lvl="0"/>
            <a:r>
              <a:rPr lang="en-US" sz="3000" b="1" dirty="0">
                <a:solidFill>
                  <a:srgbClr val="FF0000"/>
                </a:solidFill>
              </a:rPr>
              <a:t>Limits on Free </a:t>
            </a:r>
            <a:r>
              <a:rPr lang="en-US" sz="3000" b="1" dirty="0" smtClean="0">
                <a:solidFill>
                  <a:srgbClr val="FF0000"/>
                </a:solidFill>
              </a:rPr>
              <a:t>Speech</a:t>
            </a:r>
          </a:p>
          <a:p>
            <a:r>
              <a:rPr lang="en-US" sz="3000" b="1" dirty="0" smtClean="0">
                <a:solidFill>
                  <a:srgbClr val="0000DD"/>
                </a:solidFill>
              </a:rPr>
              <a:t>Obscenity</a:t>
            </a:r>
          </a:p>
          <a:p>
            <a:r>
              <a:rPr lang="en-US" sz="2800" b="1" i="1" dirty="0" smtClean="0">
                <a:solidFill>
                  <a:srgbClr val="FE00FC"/>
                </a:solidFill>
              </a:rPr>
              <a:t>Miller </a:t>
            </a:r>
            <a:r>
              <a:rPr lang="en-US" sz="2800" b="1" i="1" dirty="0">
                <a:solidFill>
                  <a:srgbClr val="FE00FC"/>
                </a:solidFill>
              </a:rPr>
              <a:t>v. California </a:t>
            </a:r>
            <a:r>
              <a:rPr lang="en-US" sz="2800" b="1" dirty="0">
                <a:solidFill>
                  <a:srgbClr val="FE00FC"/>
                </a:solidFill>
              </a:rPr>
              <a:t>(1973</a:t>
            </a:r>
            <a:r>
              <a:rPr lang="en-US" sz="2800" b="1" dirty="0" smtClean="0">
                <a:solidFill>
                  <a:srgbClr val="FE00FC"/>
                </a:solidFill>
              </a:rPr>
              <a:t>)</a:t>
            </a:r>
            <a:endParaRPr lang="en-US" sz="2800" b="1" dirty="0">
              <a:solidFill>
                <a:srgbClr val="FE00FC"/>
              </a:solidFill>
            </a:endParaRPr>
          </a:p>
          <a:p>
            <a:pPr marL="457200" indent="-457200">
              <a:buClr>
                <a:srgbClr val="3366FF"/>
              </a:buClr>
              <a:buFont typeface="Arial"/>
              <a:buChar char="•"/>
            </a:pPr>
            <a:r>
              <a:rPr lang="en-US" sz="2800" dirty="0" smtClean="0"/>
              <a:t>Court </a:t>
            </a:r>
            <a:r>
              <a:rPr lang="en-US" sz="2800" dirty="0"/>
              <a:t>tried to clarify what could be </a:t>
            </a:r>
            <a:r>
              <a:rPr lang="en-US" sz="2800" dirty="0" smtClean="0"/>
              <a:t>classified as </a:t>
            </a:r>
            <a:r>
              <a:rPr lang="en-US" sz="2800" dirty="0"/>
              <a:t>obscene</a:t>
            </a:r>
          </a:p>
          <a:p>
            <a:pPr marL="457200" indent="-457200">
              <a:buClr>
                <a:srgbClr val="3366FF"/>
              </a:buClr>
              <a:buFont typeface="Arial"/>
              <a:buChar char="•"/>
            </a:pPr>
            <a:r>
              <a:rPr lang="en-US" sz="2800" dirty="0" smtClean="0"/>
              <a:t>Chief </a:t>
            </a:r>
            <a:r>
              <a:rPr lang="en-US" sz="2800" dirty="0"/>
              <a:t>Justice Warren Burger wrote </a:t>
            </a:r>
            <a:r>
              <a:rPr lang="en-US" sz="2800" dirty="0" smtClean="0"/>
              <a:t>that materials </a:t>
            </a:r>
            <a:r>
              <a:rPr lang="en-US" sz="2800" dirty="0"/>
              <a:t>were obscene if the work, taken as </a:t>
            </a:r>
            <a:r>
              <a:rPr lang="en-US" sz="2800" dirty="0" smtClean="0"/>
              <a:t>a whole</a:t>
            </a:r>
            <a:r>
              <a:rPr lang="en-US" sz="2800" dirty="0"/>
              <a:t>, appealed to a “prurient interest” in sex; </a:t>
            </a:r>
            <a:r>
              <a:rPr lang="en-US" sz="2800" dirty="0" smtClean="0"/>
              <a:t>and </a:t>
            </a:r>
            <a:r>
              <a:rPr lang="en-US" sz="2800" dirty="0"/>
              <a:t>if it showed “patently offensive sexual </a:t>
            </a:r>
            <a:r>
              <a:rPr lang="en-US" sz="2800" dirty="0" smtClean="0"/>
              <a:t>contact</a:t>
            </a:r>
            <a:r>
              <a:rPr lang="en-US" sz="2800" dirty="0"/>
              <a:t>”; and if it “lacked serious artistic</a:t>
            </a:r>
            <a:r>
              <a:rPr lang="en-US" sz="2800" dirty="0" smtClean="0"/>
              <a:t>, literary</a:t>
            </a:r>
            <a:r>
              <a:rPr lang="en-US" sz="2800" dirty="0"/>
              <a:t>, political, or scientific merit.”</a:t>
            </a:r>
          </a:p>
          <a:p>
            <a:pPr marL="457200" indent="-457200">
              <a:buClr>
                <a:srgbClr val="3366FF"/>
              </a:buClr>
              <a:buFont typeface="Arial"/>
              <a:buChar char="•"/>
            </a:pPr>
            <a:r>
              <a:rPr lang="en-US" sz="2800" i="1" dirty="0" smtClean="0"/>
              <a:t>Miller</a:t>
            </a:r>
            <a:r>
              <a:rPr lang="en-US" sz="2800" dirty="0"/>
              <a:t>, Court ruled decisions should be made to </a:t>
            </a:r>
            <a:r>
              <a:rPr lang="en-US" sz="2800" dirty="0" smtClean="0"/>
              <a:t>reflect </a:t>
            </a:r>
            <a:r>
              <a:rPr lang="en-US" sz="2800" dirty="0"/>
              <a:t>standards of local (not national) </a:t>
            </a:r>
            <a:r>
              <a:rPr lang="en-US" sz="2800" dirty="0" smtClean="0"/>
              <a:t>communities</a:t>
            </a:r>
            <a:endParaRPr lang="en-US" sz="2800" dirty="0"/>
          </a:p>
          <a:p>
            <a:pPr marL="457200" indent="-457200">
              <a:buFont typeface="Arial"/>
              <a:buChar char="•"/>
            </a:pPr>
            <a:endParaRPr lang="en-US" sz="2800" b="1" dirty="0">
              <a:solidFill>
                <a:srgbClr val="FF6600"/>
              </a:solidFill>
            </a:endParaRPr>
          </a:p>
        </p:txBody>
      </p:sp>
    </p:spTree>
    <p:extLst>
      <p:ext uri="{BB962C8B-B14F-4D97-AF65-F5344CB8AC3E}">
        <p14:creationId xmlns:p14="http://schemas.microsoft.com/office/powerpoint/2010/main" val="165301331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9" y="59565"/>
            <a:ext cx="7766991" cy="646331"/>
          </a:xfrm>
          <a:prstGeom prst="rect">
            <a:avLst/>
          </a:prstGeom>
        </p:spPr>
        <p:txBody>
          <a:bodyPr wrap="square">
            <a:spAutoFit/>
          </a:bodyPr>
          <a:lstStyle/>
          <a:p>
            <a:pPr algn="ctr"/>
            <a:r>
              <a:rPr lang="en-US" sz="3600" b="1" dirty="0"/>
              <a:t>The Bill of Rights -- Then and Now</a:t>
            </a:r>
          </a:p>
        </p:txBody>
      </p:sp>
      <p:sp>
        <p:nvSpPr>
          <p:cNvPr id="7" name="Rectangle 6"/>
          <p:cNvSpPr/>
          <p:nvPr/>
        </p:nvSpPr>
        <p:spPr>
          <a:xfrm>
            <a:off x="1377009" y="705896"/>
            <a:ext cx="7766991" cy="6432529"/>
          </a:xfrm>
          <a:prstGeom prst="rect">
            <a:avLst/>
          </a:prstGeom>
        </p:spPr>
        <p:txBody>
          <a:bodyPr wrap="square">
            <a:spAutoFit/>
          </a:bodyPr>
          <a:lstStyle/>
          <a:p>
            <a:pPr lvl="0"/>
            <a:r>
              <a:rPr lang="en-US" sz="2400" b="1" dirty="0">
                <a:solidFill>
                  <a:srgbClr val="FF0000"/>
                </a:solidFill>
              </a:rPr>
              <a:t>Civil </a:t>
            </a:r>
            <a:r>
              <a:rPr lang="en-US" sz="2400" b="1" dirty="0" smtClean="0">
                <a:solidFill>
                  <a:srgbClr val="FF0000"/>
                </a:solidFill>
              </a:rPr>
              <a:t>Liberties</a:t>
            </a:r>
          </a:p>
          <a:p>
            <a:pPr marL="457200" indent="-457200">
              <a:buClr>
                <a:srgbClr val="3366FF"/>
              </a:buClr>
              <a:buFont typeface="Arial"/>
              <a:buChar char="•"/>
            </a:pPr>
            <a:r>
              <a:rPr lang="en-US" sz="2400" dirty="0"/>
              <a:t>Civil liberties include </a:t>
            </a:r>
            <a:r>
              <a:rPr lang="en-US" sz="2400" dirty="0" smtClean="0"/>
              <a:t>freedom </a:t>
            </a:r>
            <a:r>
              <a:rPr lang="en-US" sz="2400" dirty="0"/>
              <a:t>of </a:t>
            </a:r>
            <a:r>
              <a:rPr lang="en-US" sz="2400" dirty="0" smtClean="0"/>
              <a:t>                                                      speech, freedom </a:t>
            </a:r>
            <a:r>
              <a:rPr lang="en-US" sz="2400" dirty="0"/>
              <a:t>of religion, and </a:t>
            </a:r>
            <a:r>
              <a:rPr lang="en-US" sz="2400" dirty="0" smtClean="0"/>
              <a:t>                                                                                                    freedom </a:t>
            </a:r>
            <a:r>
              <a:rPr lang="en-US" sz="2400" dirty="0"/>
              <a:t>of the press, </a:t>
            </a:r>
            <a:r>
              <a:rPr lang="en-US" sz="2400" dirty="0" smtClean="0"/>
              <a:t>as well </a:t>
            </a:r>
            <a:r>
              <a:rPr lang="en-US" sz="2400" dirty="0"/>
              <a:t>as </a:t>
            </a:r>
            <a:r>
              <a:rPr lang="en-US" sz="2400" dirty="0" smtClean="0"/>
              <a:t>                                                        guarantees </a:t>
            </a:r>
            <a:r>
              <a:rPr lang="en-US" sz="2400" dirty="0"/>
              <a:t>of a </a:t>
            </a:r>
            <a:r>
              <a:rPr lang="en-US" sz="2400" dirty="0" smtClean="0"/>
              <a:t>fair trial</a:t>
            </a:r>
            <a:endParaRPr lang="en-US" sz="2400" dirty="0"/>
          </a:p>
          <a:p>
            <a:pPr lvl="0">
              <a:buClr>
                <a:srgbClr val="3366FF"/>
              </a:buClr>
            </a:pPr>
            <a:endParaRPr lang="en-US" sz="2400" b="1" dirty="0" smtClean="0">
              <a:solidFill>
                <a:srgbClr val="FF0000"/>
              </a:solidFill>
            </a:endParaRPr>
          </a:p>
          <a:p>
            <a:pPr lvl="0">
              <a:buClr>
                <a:srgbClr val="3366FF"/>
              </a:buClr>
            </a:pPr>
            <a:endParaRPr lang="en-US" sz="2400" b="1" dirty="0">
              <a:solidFill>
                <a:srgbClr val="FF0000"/>
              </a:solidFill>
            </a:endParaRPr>
          </a:p>
          <a:p>
            <a:pPr lvl="0">
              <a:buClr>
                <a:srgbClr val="3366FF"/>
              </a:buClr>
            </a:pPr>
            <a:endParaRPr lang="en-US" sz="2400" b="1" dirty="0" smtClean="0">
              <a:solidFill>
                <a:srgbClr val="FF0000"/>
              </a:solidFill>
            </a:endParaRPr>
          </a:p>
          <a:p>
            <a:pPr lvl="0">
              <a:buClr>
                <a:srgbClr val="3366FF"/>
              </a:buClr>
            </a:pPr>
            <a:endParaRPr lang="en-US" sz="2400" b="1" dirty="0">
              <a:solidFill>
                <a:srgbClr val="FF0000"/>
              </a:solidFill>
            </a:endParaRPr>
          </a:p>
          <a:p>
            <a:pPr lvl="0">
              <a:buClr>
                <a:srgbClr val="3366FF"/>
              </a:buClr>
            </a:pPr>
            <a:r>
              <a:rPr lang="en-US" sz="2400" b="1" dirty="0" smtClean="0">
                <a:solidFill>
                  <a:srgbClr val="FF0000"/>
                </a:solidFill>
              </a:rPr>
              <a:t>								Civil Rights</a:t>
            </a:r>
          </a:p>
          <a:p>
            <a:pPr marL="4114800" lvl="8" indent="-457200">
              <a:buClr>
                <a:srgbClr val="3366FF"/>
              </a:buClr>
              <a:buFont typeface="Arial"/>
              <a:buChar char="•"/>
            </a:pPr>
            <a:r>
              <a:rPr lang="en-US" altLang="en-US" sz="2400" dirty="0" smtClean="0"/>
              <a:t>Civil </a:t>
            </a:r>
            <a:r>
              <a:rPr lang="en-US" altLang="en-US" sz="2400" dirty="0"/>
              <a:t>rights </a:t>
            </a:r>
            <a:r>
              <a:rPr lang="en-US" altLang="en-US" sz="2400" dirty="0" smtClean="0"/>
              <a:t>sometimes                                              reserved </a:t>
            </a:r>
            <a:r>
              <a:rPr lang="en-US" altLang="en-US" sz="2400" dirty="0"/>
              <a:t>for those </a:t>
            </a:r>
            <a:r>
              <a:rPr lang="en-US" altLang="en-US" sz="2400" i="1" dirty="0"/>
              <a:t>positive acts of government</a:t>
            </a:r>
            <a:r>
              <a:rPr lang="en-US" altLang="en-US" sz="2400" dirty="0"/>
              <a:t> that seek to make constitutional </a:t>
            </a:r>
            <a:r>
              <a:rPr lang="en-US" altLang="en-US" sz="2400" dirty="0">
                <a:solidFill>
                  <a:srgbClr val="000000"/>
                </a:solidFill>
              </a:rPr>
              <a:t>guarantees a reality for all </a:t>
            </a:r>
            <a:r>
              <a:rPr lang="en-US" altLang="en-US" sz="2400" dirty="0" smtClean="0">
                <a:solidFill>
                  <a:srgbClr val="000000"/>
                </a:solidFill>
              </a:rPr>
              <a:t>people</a:t>
            </a:r>
            <a:endParaRPr lang="en-US" altLang="en-US" sz="2400" dirty="0">
              <a:solidFill>
                <a:srgbClr val="000000"/>
              </a:solidFill>
            </a:endParaRPr>
          </a:p>
          <a:p>
            <a:pPr lvl="0"/>
            <a:endParaRPr lang="en-US" sz="2800" dirty="0"/>
          </a:p>
        </p:txBody>
      </p:sp>
      <p:pic>
        <p:nvPicPr>
          <p:cNvPr id="8" name="Picture 7"/>
          <p:cNvPicPr>
            <a:picLocks noChangeAspect="1"/>
          </p:cNvPicPr>
          <p:nvPr/>
        </p:nvPicPr>
        <p:blipFill>
          <a:blip r:embed="rId5"/>
          <a:stretch>
            <a:fillRect/>
          </a:stretch>
        </p:blipFill>
        <p:spPr>
          <a:xfrm>
            <a:off x="5992111" y="705896"/>
            <a:ext cx="2857578" cy="3351159"/>
          </a:xfrm>
          <a:prstGeom prst="rect">
            <a:avLst/>
          </a:prstGeom>
          <a:ln w="12700" cmpd="sng">
            <a:solidFill>
              <a:schemeClr val="tx1"/>
            </a:solidFill>
          </a:ln>
        </p:spPr>
      </p:pic>
      <p:pic>
        <p:nvPicPr>
          <p:cNvPr id="9" name="Picture 8" descr="cartoon-civil-liberties.gif"/>
          <p:cNvPicPr>
            <a:picLocks noChangeAspect="1"/>
          </p:cNvPicPr>
          <p:nvPr/>
        </p:nvPicPr>
        <p:blipFill rotWithShape="1">
          <a:blip r:embed="rId6">
            <a:extLst>
              <a:ext uri="{28A0092B-C50C-407E-A947-70E740481C1C}">
                <a14:useLocalDpi xmlns:a14="http://schemas.microsoft.com/office/drawing/2010/main" val="0"/>
              </a:ext>
            </a:extLst>
          </a:blip>
          <a:srcRect l="10273" t="2997" r="13717" b="1880"/>
          <a:stretch/>
        </p:blipFill>
        <p:spPr>
          <a:xfrm>
            <a:off x="1457586" y="2642200"/>
            <a:ext cx="3595972" cy="4051195"/>
          </a:xfrm>
          <a:prstGeom prst="rect">
            <a:avLst/>
          </a:prstGeom>
          <a:ln w="12700" cmpd="sng">
            <a:solidFill>
              <a:schemeClr val="tx1"/>
            </a:solidFill>
          </a:ln>
        </p:spPr>
      </p:pic>
    </p:spTree>
    <p:extLst>
      <p:ext uri="{BB962C8B-B14F-4D97-AF65-F5344CB8AC3E}">
        <p14:creationId xmlns:p14="http://schemas.microsoft.com/office/powerpoint/2010/main" val="530184581"/>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77010" y="22555"/>
            <a:ext cx="7766990" cy="646331"/>
          </a:xfrm>
          <a:prstGeom prst="rect">
            <a:avLst/>
          </a:prstGeom>
        </p:spPr>
        <p:txBody>
          <a:bodyPr wrap="square">
            <a:spAutoFit/>
          </a:bodyPr>
          <a:lstStyle/>
          <a:p>
            <a:pPr lvl="0" algn="ctr"/>
            <a:r>
              <a:rPr lang="en-US" sz="3600" b="1" dirty="0"/>
              <a:t>Freedom of Speech and Press</a:t>
            </a:r>
          </a:p>
        </p:txBody>
      </p:sp>
      <p:pic>
        <p:nvPicPr>
          <p:cNvPr id="8" name="Picture 7"/>
          <p:cNvPicPr>
            <a:picLocks noChangeAspect="1"/>
          </p:cNvPicPr>
          <p:nvPr/>
        </p:nvPicPr>
        <p:blipFill>
          <a:blip r:embed="rId5"/>
          <a:stretch>
            <a:fillRect/>
          </a:stretch>
        </p:blipFill>
        <p:spPr>
          <a:xfrm>
            <a:off x="8547812" y="0"/>
            <a:ext cx="596188" cy="701830"/>
          </a:xfrm>
          <a:prstGeom prst="rect">
            <a:avLst/>
          </a:prstGeom>
        </p:spPr>
      </p:pic>
      <p:sp>
        <p:nvSpPr>
          <p:cNvPr id="2" name="Rectangle 1"/>
          <p:cNvSpPr/>
          <p:nvPr/>
        </p:nvSpPr>
        <p:spPr>
          <a:xfrm>
            <a:off x="1377010" y="701830"/>
            <a:ext cx="7766990" cy="6155530"/>
          </a:xfrm>
          <a:prstGeom prst="rect">
            <a:avLst/>
          </a:prstGeom>
        </p:spPr>
        <p:txBody>
          <a:bodyPr wrap="square">
            <a:spAutoFit/>
          </a:bodyPr>
          <a:lstStyle/>
          <a:p>
            <a:pPr lvl="0"/>
            <a:r>
              <a:rPr lang="en-US" sz="3000" b="1" dirty="0">
                <a:solidFill>
                  <a:srgbClr val="FF0000"/>
                </a:solidFill>
              </a:rPr>
              <a:t>Limits on Free </a:t>
            </a:r>
            <a:r>
              <a:rPr lang="en-US" sz="3000" b="1" dirty="0" smtClean="0">
                <a:solidFill>
                  <a:srgbClr val="FF0000"/>
                </a:solidFill>
              </a:rPr>
              <a:t>Speech</a:t>
            </a:r>
          </a:p>
          <a:p>
            <a:pPr lvl="0"/>
            <a:r>
              <a:rPr lang="en-US" sz="2800" b="1" dirty="0">
                <a:solidFill>
                  <a:srgbClr val="0000DD"/>
                </a:solidFill>
              </a:rPr>
              <a:t>Symbolic speech</a:t>
            </a:r>
          </a:p>
          <a:p>
            <a:pPr marL="342900" lvl="0" indent="-342900">
              <a:buClr>
                <a:srgbClr val="3366FF"/>
              </a:buClr>
              <a:buFont typeface="Arial"/>
              <a:buChar char="•"/>
            </a:pPr>
            <a:r>
              <a:rPr lang="en-US" sz="2400" dirty="0" smtClean="0"/>
              <a:t>Symbolic </a:t>
            </a:r>
            <a:r>
              <a:rPr lang="en-US" sz="2400" dirty="0"/>
              <a:t>speech </a:t>
            </a:r>
            <a:r>
              <a:rPr lang="en-US" sz="2400" dirty="0" smtClean="0"/>
              <a:t>                                                                           includes </a:t>
            </a:r>
            <a:r>
              <a:rPr lang="en-US" sz="2400" dirty="0"/>
              <a:t>forms of </a:t>
            </a:r>
            <a:r>
              <a:rPr lang="en-US" sz="2400" dirty="0" smtClean="0"/>
              <a:t>                                                                        nonverbal                                                                      communication                                                                                  such </a:t>
            </a:r>
            <a:r>
              <a:rPr lang="en-US" sz="2400" dirty="0"/>
              <a:t>as carrying </a:t>
            </a:r>
            <a:r>
              <a:rPr lang="en-US" sz="2400" dirty="0" smtClean="0"/>
              <a:t>                                                                                       signs</a:t>
            </a:r>
            <a:r>
              <a:rPr lang="en-US" sz="2400" dirty="0"/>
              <a:t>, wearing </a:t>
            </a:r>
            <a:r>
              <a:rPr lang="en-US" sz="2400" dirty="0" smtClean="0"/>
              <a:t>                                                                        armbands</a:t>
            </a:r>
            <a:r>
              <a:rPr lang="en-US" sz="2400" dirty="0"/>
              <a:t>, or </a:t>
            </a:r>
            <a:r>
              <a:rPr lang="en-US" sz="2400" dirty="0" smtClean="0"/>
              <a:t>                                                                               burning flags</a:t>
            </a:r>
            <a:endParaRPr lang="en-US" sz="2400" dirty="0"/>
          </a:p>
          <a:p>
            <a:pPr marL="342900" lvl="0" indent="-342900">
              <a:buClr>
                <a:srgbClr val="3366FF"/>
              </a:buClr>
              <a:buFont typeface="Arial"/>
              <a:buChar char="•"/>
            </a:pPr>
            <a:r>
              <a:rPr lang="en-US" sz="2400" b="1" i="1" dirty="0" smtClean="0">
                <a:solidFill>
                  <a:srgbClr val="FE00FC"/>
                </a:solidFill>
              </a:rPr>
              <a:t>Tinker </a:t>
            </a:r>
            <a:r>
              <a:rPr lang="en-US" sz="2400" b="1" i="1" dirty="0">
                <a:solidFill>
                  <a:srgbClr val="FE00FC"/>
                </a:solidFill>
              </a:rPr>
              <a:t>v. Des Moines Independent School District </a:t>
            </a:r>
            <a:r>
              <a:rPr lang="en-US" sz="2400" b="1" dirty="0">
                <a:solidFill>
                  <a:srgbClr val="FE00FC"/>
                </a:solidFill>
              </a:rPr>
              <a:t>(1969</a:t>
            </a:r>
            <a:r>
              <a:rPr lang="en-US" sz="2400" b="1" dirty="0" smtClean="0">
                <a:solidFill>
                  <a:srgbClr val="FE00FC"/>
                </a:solidFill>
              </a:rPr>
              <a:t>)</a:t>
            </a:r>
          </a:p>
          <a:p>
            <a:pPr marL="800100" lvl="1" indent="-342900">
              <a:buClr>
                <a:srgbClr val="660066"/>
              </a:buClr>
              <a:buFont typeface="Arial"/>
              <a:buChar char="•"/>
            </a:pPr>
            <a:r>
              <a:rPr lang="en-US" sz="2400" dirty="0" smtClean="0"/>
              <a:t>Free expression case</a:t>
            </a:r>
          </a:p>
          <a:p>
            <a:pPr marL="800100" lvl="1" indent="-342900">
              <a:buClr>
                <a:srgbClr val="660066"/>
              </a:buClr>
              <a:buFont typeface="Arial"/>
              <a:buChar char="•"/>
            </a:pPr>
            <a:r>
              <a:rPr lang="en-US" sz="2400" dirty="0"/>
              <a:t>Justice Abe Fortas states that students and teachers do not “shed their constitutional right to freedom of speech or expression at the school house gate.”</a:t>
            </a:r>
          </a:p>
          <a:p>
            <a:pPr>
              <a:buClr>
                <a:srgbClr val="660066"/>
              </a:buClr>
            </a:pPr>
            <a:endParaRPr lang="en-US" sz="2400" b="1" dirty="0">
              <a:solidFill>
                <a:srgbClr val="FF6600"/>
              </a:solidFill>
            </a:endParaRPr>
          </a:p>
        </p:txBody>
      </p:sp>
      <p:pic>
        <p:nvPicPr>
          <p:cNvPr id="10" name="Picture 9"/>
          <p:cNvPicPr>
            <a:picLocks noChangeAspect="1"/>
          </p:cNvPicPr>
          <p:nvPr/>
        </p:nvPicPr>
        <p:blipFill>
          <a:blip r:embed="rId6"/>
          <a:stretch>
            <a:fillRect/>
          </a:stretch>
        </p:blipFill>
        <p:spPr>
          <a:xfrm>
            <a:off x="4064000" y="1310124"/>
            <a:ext cx="4926298" cy="3209111"/>
          </a:xfrm>
          <a:prstGeom prst="rect">
            <a:avLst/>
          </a:prstGeom>
          <a:ln w="12700" cmpd="sng">
            <a:solidFill>
              <a:schemeClr val="tx1"/>
            </a:solidFill>
          </a:ln>
        </p:spPr>
      </p:pic>
    </p:spTree>
    <p:extLst>
      <p:ext uri="{BB962C8B-B14F-4D97-AF65-F5344CB8AC3E}">
        <p14:creationId xmlns:p14="http://schemas.microsoft.com/office/powerpoint/2010/main" val="294683950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77010" y="22555"/>
            <a:ext cx="7766990" cy="646331"/>
          </a:xfrm>
          <a:prstGeom prst="rect">
            <a:avLst/>
          </a:prstGeom>
        </p:spPr>
        <p:txBody>
          <a:bodyPr wrap="square">
            <a:spAutoFit/>
          </a:bodyPr>
          <a:lstStyle/>
          <a:p>
            <a:pPr lvl="0" algn="ctr"/>
            <a:r>
              <a:rPr lang="en-US" sz="3600" b="1" dirty="0"/>
              <a:t>Freedom of Speech and Press</a:t>
            </a:r>
          </a:p>
        </p:txBody>
      </p:sp>
      <p:pic>
        <p:nvPicPr>
          <p:cNvPr id="8" name="Picture 7"/>
          <p:cNvPicPr>
            <a:picLocks noChangeAspect="1"/>
          </p:cNvPicPr>
          <p:nvPr/>
        </p:nvPicPr>
        <p:blipFill>
          <a:blip r:embed="rId5"/>
          <a:stretch>
            <a:fillRect/>
          </a:stretch>
        </p:blipFill>
        <p:spPr>
          <a:xfrm>
            <a:off x="8547812" y="0"/>
            <a:ext cx="596188" cy="701830"/>
          </a:xfrm>
          <a:prstGeom prst="rect">
            <a:avLst/>
          </a:prstGeom>
        </p:spPr>
      </p:pic>
      <p:sp>
        <p:nvSpPr>
          <p:cNvPr id="2" name="Rectangle 1"/>
          <p:cNvSpPr/>
          <p:nvPr/>
        </p:nvSpPr>
        <p:spPr>
          <a:xfrm>
            <a:off x="1377010" y="701830"/>
            <a:ext cx="7766990" cy="6155532"/>
          </a:xfrm>
          <a:prstGeom prst="rect">
            <a:avLst/>
          </a:prstGeom>
        </p:spPr>
        <p:txBody>
          <a:bodyPr wrap="square">
            <a:spAutoFit/>
          </a:bodyPr>
          <a:lstStyle/>
          <a:p>
            <a:pPr lvl="0"/>
            <a:r>
              <a:rPr lang="en-US" sz="3000" b="1" dirty="0">
                <a:solidFill>
                  <a:srgbClr val="FF0000"/>
                </a:solidFill>
              </a:rPr>
              <a:t>Limits on Free </a:t>
            </a:r>
            <a:r>
              <a:rPr lang="en-US" sz="3000" b="1" dirty="0" smtClean="0">
                <a:solidFill>
                  <a:srgbClr val="FF0000"/>
                </a:solidFill>
              </a:rPr>
              <a:t>Speech</a:t>
            </a:r>
          </a:p>
          <a:p>
            <a:pPr lvl="0"/>
            <a:r>
              <a:rPr lang="en-US" sz="2800" b="1" dirty="0">
                <a:solidFill>
                  <a:srgbClr val="0000DD"/>
                </a:solidFill>
              </a:rPr>
              <a:t>Symbolic </a:t>
            </a:r>
            <a:r>
              <a:rPr lang="en-US" sz="2800" b="1" dirty="0" smtClean="0">
                <a:solidFill>
                  <a:srgbClr val="0000DD"/>
                </a:solidFill>
              </a:rPr>
              <a:t>speech</a:t>
            </a:r>
            <a:endParaRPr lang="en-US" sz="2800" b="1" dirty="0">
              <a:solidFill>
                <a:srgbClr val="0000DD"/>
              </a:solidFill>
            </a:endParaRPr>
          </a:p>
          <a:p>
            <a:pPr marL="457200" lvl="0" indent="-457200">
              <a:buClr>
                <a:srgbClr val="3366FF"/>
              </a:buClr>
              <a:buFont typeface="Arial"/>
              <a:buChar char="•"/>
            </a:pPr>
            <a:r>
              <a:rPr lang="en-US" sz="2800" b="1" i="1" dirty="0" smtClean="0">
                <a:solidFill>
                  <a:srgbClr val="FE00FC"/>
                </a:solidFill>
              </a:rPr>
              <a:t>Texas </a:t>
            </a:r>
            <a:r>
              <a:rPr lang="en-US" sz="2800" b="1" i="1" dirty="0">
                <a:solidFill>
                  <a:srgbClr val="FE00FC"/>
                </a:solidFill>
              </a:rPr>
              <a:t>v. Johnson </a:t>
            </a:r>
            <a:r>
              <a:rPr lang="en-US" sz="2800" b="1" dirty="0">
                <a:solidFill>
                  <a:srgbClr val="FE00FC"/>
                </a:solidFill>
              </a:rPr>
              <a:t>(1989)</a:t>
            </a:r>
            <a:r>
              <a:rPr lang="en-US" sz="2800" dirty="0"/>
              <a:t>, </a:t>
            </a:r>
            <a:r>
              <a:rPr lang="en-US" sz="2800" i="1" dirty="0" smtClean="0"/>
              <a:t>SC</a:t>
            </a:r>
            <a:r>
              <a:rPr lang="en-US" sz="2800" dirty="0" smtClean="0"/>
              <a:t> </a:t>
            </a:r>
            <a:r>
              <a:rPr lang="en-US" sz="2800" dirty="0"/>
              <a:t>ruled that flag burning is a form of </a:t>
            </a:r>
            <a:r>
              <a:rPr lang="en-US" sz="2800" dirty="0" smtClean="0"/>
              <a:t>                                             symbolic </a:t>
            </a:r>
            <a:r>
              <a:rPr lang="en-US" sz="2800" dirty="0"/>
              <a:t>speech </a:t>
            </a:r>
            <a:r>
              <a:rPr lang="en-US" sz="2800" dirty="0" smtClean="0"/>
              <a:t>                                                        protected </a:t>
            </a:r>
            <a:r>
              <a:rPr lang="en-US" sz="2800" dirty="0"/>
              <a:t>by </a:t>
            </a:r>
            <a:r>
              <a:rPr lang="en-US" sz="2800" dirty="0" smtClean="0"/>
              <a:t>1</a:t>
            </a:r>
            <a:r>
              <a:rPr lang="en-US" sz="2800" baseline="30000" dirty="0" smtClean="0"/>
              <a:t>st</a:t>
            </a:r>
            <a:r>
              <a:rPr lang="en-US" sz="2800" dirty="0" smtClean="0"/>
              <a:t>  Am.</a:t>
            </a:r>
          </a:p>
          <a:p>
            <a:pPr marL="457200" lvl="0" indent="-457200">
              <a:buClr>
                <a:srgbClr val="3366FF"/>
              </a:buClr>
              <a:buFont typeface="Arial"/>
              <a:buChar char="•"/>
            </a:pPr>
            <a:r>
              <a:rPr lang="en-US" sz="2800" dirty="0" smtClean="0"/>
              <a:t>Note </a:t>
            </a:r>
            <a:r>
              <a:rPr lang="en-US" sz="2800" i="1" dirty="0" smtClean="0"/>
              <a:t>SC </a:t>
            </a:r>
            <a:r>
              <a:rPr lang="en-US" sz="2800" dirty="0"/>
              <a:t>has </a:t>
            </a:r>
            <a:r>
              <a:rPr lang="en-US" sz="2800" dirty="0" smtClean="0"/>
              <a:t>ruled 1</a:t>
            </a:r>
            <a:r>
              <a:rPr lang="en-US" sz="2800" baseline="30000" dirty="0" smtClean="0"/>
              <a:t>st</a:t>
            </a:r>
            <a:r>
              <a:rPr lang="en-US" sz="2800" dirty="0" smtClean="0"/>
              <a:t>                                          Amendment </a:t>
            </a:r>
            <a:r>
              <a:rPr lang="en-US" sz="2800" dirty="0"/>
              <a:t>does not </a:t>
            </a:r>
            <a:r>
              <a:rPr lang="en-US" sz="2800" dirty="0" smtClean="0"/>
              <a:t>                                                 protect </a:t>
            </a:r>
            <a:r>
              <a:rPr lang="en-US" sz="2800" dirty="0"/>
              <a:t>symbolic </a:t>
            </a:r>
            <a:r>
              <a:rPr lang="en-US" sz="2800" dirty="0" smtClean="0"/>
              <a:t>                                                           speech </a:t>
            </a:r>
            <a:r>
              <a:rPr lang="en-US" sz="2800" dirty="0"/>
              <a:t>intended to </a:t>
            </a:r>
            <a:r>
              <a:rPr lang="en-US" sz="2800" dirty="0" smtClean="0"/>
              <a:t>                                                                                  incite </a:t>
            </a:r>
            <a:r>
              <a:rPr lang="en-US" sz="2800" dirty="0"/>
              <a:t>illegal </a:t>
            </a:r>
            <a:r>
              <a:rPr lang="en-US" sz="2800" dirty="0" smtClean="0"/>
              <a:t>actions</a:t>
            </a:r>
          </a:p>
          <a:p>
            <a:pPr marL="914400" lvl="1" indent="-457200">
              <a:buClr>
                <a:srgbClr val="660066"/>
              </a:buClr>
              <a:buFont typeface="Arial"/>
              <a:buChar char="•"/>
            </a:pPr>
            <a:r>
              <a:rPr lang="en-US" sz="2800" dirty="0" smtClean="0"/>
              <a:t>Example</a:t>
            </a:r>
            <a:r>
              <a:rPr lang="en-US" sz="2800" dirty="0"/>
              <a:t>, states may make it a crime to burn a cross with the intent to threaten racial </a:t>
            </a:r>
            <a:r>
              <a:rPr lang="en-US" sz="2800" dirty="0" smtClean="0"/>
              <a:t>terror</a:t>
            </a:r>
            <a:endParaRPr lang="en-US" sz="2800" dirty="0"/>
          </a:p>
          <a:p>
            <a:pPr lvl="0"/>
            <a:endParaRPr lang="en-US" sz="2800" dirty="0"/>
          </a:p>
        </p:txBody>
      </p:sp>
      <p:pic>
        <p:nvPicPr>
          <p:cNvPr id="9" name="Picture 8"/>
          <p:cNvPicPr>
            <a:picLocks noChangeAspect="1"/>
          </p:cNvPicPr>
          <p:nvPr/>
        </p:nvPicPr>
        <p:blipFill rotWithShape="1">
          <a:blip r:embed="rId6"/>
          <a:srcRect t="5052"/>
          <a:stretch/>
        </p:blipFill>
        <p:spPr>
          <a:xfrm>
            <a:off x="5240980" y="2113758"/>
            <a:ext cx="3629353" cy="3408922"/>
          </a:xfrm>
          <a:prstGeom prst="rect">
            <a:avLst/>
          </a:prstGeom>
          <a:ln w="12700" cmpd="sng">
            <a:solidFill>
              <a:schemeClr val="tx1"/>
            </a:solidFill>
          </a:ln>
        </p:spPr>
      </p:pic>
    </p:spTree>
    <p:extLst>
      <p:ext uri="{BB962C8B-B14F-4D97-AF65-F5344CB8AC3E}">
        <p14:creationId xmlns:p14="http://schemas.microsoft.com/office/powerpoint/2010/main" val="4071347687"/>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77010" y="22555"/>
            <a:ext cx="7766990" cy="646331"/>
          </a:xfrm>
          <a:prstGeom prst="rect">
            <a:avLst/>
          </a:prstGeom>
        </p:spPr>
        <p:txBody>
          <a:bodyPr wrap="square">
            <a:spAutoFit/>
          </a:bodyPr>
          <a:lstStyle/>
          <a:p>
            <a:pPr lvl="0" algn="ctr"/>
            <a:r>
              <a:rPr lang="en-US" sz="3600" b="1" dirty="0"/>
              <a:t>Freedom of Speech and Press</a:t>
            </a:r>
          </a:p>
        </p:txBody>
      </p:sp>
      <p:pic>
        <p:nvPicPr>
          <p:cNvPr id="8" name="Picture 7"/>
          <p:cNvPicPr>
            <a:picLocks noChangeAspect="1"/>
          </p:cNvPicPr>
          <p:nvPr/>
        </p:nvPicPr>
        <p:blipFill>
          <a:blip r:embed="rId5"/>
          <a:stretch>
            <a:fillRect/>
          </a:stretch>
        </p:blipFill>
        <p:spPr>
          <a:xfrm>
            <a:off x="8547812" y="0"/>
            <a:ext cx="596188" cy="701830"/>
          </a:xfrm>
          <a:prstGeom prst="rect">
            <a:avLst/>
          </a:prstGeom>
        </p:spPr>
      </p:pic>
      <p:sp>
        <p:nvSpPr>
          <p:cNvPr id="2" name="Rectangle 1"/>
          <p:cNvSpPr/>
          <p:nvPr/>
        </p:nvSpPr>
        <p:spPr>
          <a:xfrm>
            <a:off x="1377010" y="709430"/>
            <a:ext cx="7766990" cy="3939541"/>
          </a:xfrm>
          <a:prstGeom prst="rect">
            <a:avLst/>
          </a:prstGeom>
        </p:spPr>
        <p:txBody>
          <a:bodyPr wrap="square">
            <a:spAutoFit/>
          </a:bodyPr>
          <a:lstStyle/>
          <a:p>
            <a:r>
              <a:rPr lang="en-US" sz="3000" b="1" dirty="0">
                <a:solidFill>
                  <a:srgbClr val="FF0000"/>
                </a:solidFill>
              </a:rPr>
              <a:t>Free press versus free </a:t>
            </a:r>
            <a:r>
              <a:rPr lang="en-US" sz="3000" b="1" dirty="0" smtClean="0">
                <a:solidFill>
                  <a:srgbClr val="FF0000"/>
                </a:solidFill>
              </a:rPr>
              <a:t>trial</a:t>
            </a:r>
          </a:p>
          <a:p>
            <a:endParaRPr lang="en-US" sz="800" b="1" dirty="0">
              <a:solidFill>
                <a:srgbClr val="FF0000"/>
              </a:solidFill>
            </a:endParaRPr>
          </a:p>
          <a:p>
            <a:pPr algn="ctr"/>
            <a:r>
              <a:rPr lang="en-US" sz="2800" b="1" dirty="0" smtClean="0"/>
              <a:t>Bill </a:t>
            </a:r>
            <a:r>
              <a:rPr lang="en-US" sz="2800" b="1" dirty="0"/>
              <a:t>of Rights is a source of potential conflicts </a:t>
            </a:r>
            <a:r>
              <a:rPr lang="en-US" sz="2800" b="1" dirty="0" smtClean="0"/>
              <a:t>between </a:t>
            </a:r>
            <a:r>
              <a:rPr lang="en-US" sz="2800" b="1" dirty="0"/>
              <a:t>different types of freedoms</a:t>
            </a:r>
          </a:p>
          <a:p>
            <a:pPr marL="457200" indent="-457200">
              <a:buFont typeface="Arial"/>
              <a:buChar char="•"/>
            </a:pPr>
            <a:endParaRPr lang="en-US" sz="800" dirty="0" smtClean="0"/>
          </a:p>
          <a:p>
            <a:pPr marL="457200" indent="-457200">
              <a:buClr>
                <a:srgbClr val="3366FF"/>
              </a:buClr>
              <a:buFont typeface="Arial"/>
              <a:buChar char="•"/>
            </a:pPr>
            <a:r>
              <a:rPr lang="en-US" sz="2800" dirty="0" smtClean="0"/>
              <a:t>Constitution </a:t>
            </a:r>
            <a:r>
              <a:rPr lang="en-US" sz="2800" dirty="0"/>
              <a:t>clearly meant to guarantee the right </a:t>
            </a:r>
            <a:r>
              <a:rPr lang="en-US" sz="2800" dirty="0" smtClean="0"/>
              <a:t>to </a:t>
            </a:r>
            <a:r>
              <a:rPr lang="en-US" sz="2800" dirty="0"/>
              <a:t>a fair trial as well as the right to a free press</a:t>
            </a:r>
          </a:p>
          <a:p>
            <a:endParaRPr lang="en-US" sz="800" dirty="0" smtClean="0"/>
          </a:p>
          <a:p>
            <a:r>
              <a:rPr lang="en-US" sz="2800" b="1" dirty="0" smtClean="0">
                <a:solidFill>
                  <a:srgbClr val="149B50"/>
                </a:solidFill>
              </a:rPr>
              <a:t>Problem</a:t>
            </a:r>
            <a:r>
              <a:rPr lang="en-US" sz="2800" b="1" dirty="0">
                <a:solidFill>
                  <a:srgbClr val="149B50"/>
                </a:solidFill>
              </a:rPr>
              <a:t>:</a:t>
            </a:r>
          </a:p>
          <a:p>
            <a:r>
              <a:rPr lang="en-US" sz="2800" dirty="0"/>
              <a:t>T</a:t>
            </a:r>
            <a:r>
              <a:rPr lang="en-US" sz="2800" dirty="0" smtClean="0"/>
              <a:t>rial </a:t>
            </a:r>
            <a:r>
              <a:rPr lang="en-US" sz="2800" dirty="0"/>
              <a:t>may not be fair if pretrial press coverage </a:t>
            </a:r>
            <a:r>
              <a:rPr lang="en-US" sz="2800" dirty="0" smtClean="0"/>
              <a:t>makes </a:t>
            </a:r>
            <a:r>
              <a:rPr lang="en-US" sz="2800" dirty="0"/>
              <a:t>it impossible to select an impartial jury</a:t>
            </a:r>
          </a:p>
        </p:txBody>
      </p:sp>
      <p:pic>
        <p:nvPicPr>
          <p:cNvPr id="10" name="Picture 9"/>
          <p:cNvPicPr>
            <a:picLocks noChangeAspect="1"/>
          </p:cNvPicPr>
          <p:nvPr/>
        </p:nvPicPr>
        <p:blipFill>
          <a:blip r:embed="rId6"/>
          <a:stretch>
            <a:fillRect/>
          </a:stretch>
        </p:blipFill>
        <p:spPr>
          <a:xfrm>
            <a:off x="2801909" y="4960812"/>
            <a:ext cx="5160351" cy="1608754"/>
          </a:xfrm>
          <a:prstGeom prst="rect">
            <a:avLst/>
          </a:prstGeom>
          <a:ln w="12700" cmpd="sng">
            <a:solidFill>
              <a:schemeClr val="tx1"/>
            </a:solidFill>
          </a:ln>
        </p:spPr>
      </p:pic>
    </p:spTree>
    <p:extLst>
      <p:ext uri="{BB962C8B-B14F-4D97-AF65-F5344CB8AC3E}">
        <p14:creationId xmlns:p14="http://schemas.microsoft.com/office/powerpoint/2010/main" val="3967976757"/>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77010" y="22555"/>
            <a:ext cx="7766990" cy="646331"/>
          </a:xfrm>
          <a:prstGeom prst="rect">
            <a:avLst/>
          </a:prstGeom>
        </p:spPr>
        <p:txBody>
          <a:bodyPr wrap="square">
            <a:spAutoFit/>
          </a:bodyPr>
          <a:lstStyle/>
          <a:p>
            <a:pPr lvl="0" algn="ctr"/>
            <a:r>
              <a:rPr lang="en-US" sz="3600" b="1" dirty="0"/>
              <a:t>Freedom of Speech and Press</a:t>
            </a:r>
          </a:p>
        </p:txBody>
      </p:sp>
      <p:pic>
        <p:nvPicPr>
          <p:cNvPr id="8" name="Picture 7"/>
          <p:cNvPicPr>
            <a:picLocks noChangeAspect="1"/>
          </p:cNvPicPr>
          <p:nvPr/>
        </p:nvPicPr>
        <p:blipFill>
          <a:blip r:embed="rId5"/>
          <a:stretch>
            <a:fillRect/>
          </a:stretch>
        </p:blipFill>
        <p:spPr>
          <a:xfrm>
            <a:off x="8547812" y="0"/>
            <a:ext cx="596188" cy="701830"/>
          </a:xfrm>
          <a:prstGeom prst="rect">
            <a:avLst/>
          </a:prstGeom>
        </p:spPr>
      </p:pic>
      <p:sp>
        <p:nvSpPr>
          <p:cNvPr id="2" name="Rectangle 1"/>
          <p:cNvSpPr/>
          <p:nvPr/>
        </p:nvSpPr>
        <p:spPr>
          <a:xfrm>
            <a:off x="1377010" y="668886"/>
            <a:ext cx="7766990" cy="5724645"/>
          </a:xfrm>
          <a:prstGeom prst="rect">
            <a:avLst/>
          </a:prstGeom>
        </p:spPr>
        <p:txBody>
          <a:bodyPr wrap="square">
            <a:spAutoFit/>
          </a:bodyPr>
          <a:lstStyle/>
          <a:p>
            <a:pPr lvl="0"/>
            <a:r>
              <a:rPr lang="en-US" sz="3000" b="1" dirty="0">
                <a:solidFill>
                  <a:srgbClr val="FF0000"/>
                </a:solidFill>
              </a:rPr>
              <a:t>Prior Restraint</a:t>
            </a:r>
          </a:p>
          <a:p>
            <a:r>
              <a:rPr lang="en-US" sz="2800" dirty="0"/>
              <a:t> </a:t>
            </a:r>
          </a:p>
          <a:p>
            <a:pPr marL="457200" lvl="0" indent="-457200">
              <a:buClr>
                <a:srgbClr val="3366FF"/>
              </a:buClr>
              <a:buFont typeface="Arial"/>
              <a:buChar char="•"/>
            </a:pPr>
            <a:r>
              <a:rPr lang="en-US" sz="2800" dirty="0"/>
              <a:t>Prior restraint </a:t>
            </a:r>
            <a:r>
              <a:rPr lang="en-US" sz="2800" dirty="0" smtClean="0"/>
              <a:t>attempt </a:t>
            </a:r>
            <a:r>
              <a:rPr lang="en-US" sz="2800" dirty="0"/>
              <a:t>to limit freedom of press by preventing material from being </a:t>
            </a:r>
            <a:r>
              <a:rPr lang="en-US" sz="2800" dirty="0" smtClean="0"/>
              <a:t>published</a:t>
            </a:r>
          </a:p>
          <a:p>
            <a:pPr marL="914400" lvl="1" indent="-457200">
              <a:buClr>
                <a:srgbClr val="660066"/>
              </a:buClr>
              <a:buFont typeface="Arial"/>
              <a:buChar char="•"/>
            </a:pPr>
            <a:r>
              <a:rPr lang="en-US" sz="2800" dirty="0" smtClean="0"/>
              <a:t>Prior </a:t>
            </a:r>
            <a:r>
              <a:rPr lang="en-US" sz="2800" dirty="0"/>
              <a:t>restraint is thus a form of </a:t>
            </a:r>
            <a:r>
              <a:rPr lang="en-US" sz="2800" dirty="0" smtClean="0"/>
              <a:t>censorship</a:t>
            </a:r>
            <a:endParaRPr lang="en-US" sz="2800" dirty="0"/>
          </a:p>
          <a:p>
            <a:pPr marL="457200" lvl="0" indent="-457200">
              <a:buClr>
                <a:srgbClr val="3366FF"/>
              </a:buClr>
              <a:buFont typeface="Arial"/>
              <a:buChar char="•"/>
            </a:pPr>
            <a:r>
              <a:rPr lang="en-US" sz="2800" dirty="0" smtClean="0"/>
              <a:t>Supreme </a:t>
            </a:r>
            <a:r>
              <a:rPr lang="en-US" sz="2800" dirty="0"/>
              <a:t>Court has repeatedly ruled that prior restraint is a violation </a:t>
            </a:r>
            <a:r>
              <a:rPr lang="en-US" sz="2800" dirty="0" smtClean="0"/>
              <a:t>1</a:t>
            </a:r>
            <a:r>
              <a:rPr lang="en-US" sz="2800" baseline="30000" dirty="0" smtClean="0"/>
              <a:t>st</a:t>
            </a:r>
            <a:r>
              <a:rPr lang="en-US" sz="2800" dirty="0" smtClean="0"/>
              <a:t>  </a:t>
            </a:r>
            <a:r>
              <a:rPr lang="en-US" sz="2800" dirty="0"/>
              <a:t>Amendment protection of freedom of </a:t>
            </a:r>
            <a:r>
              <a:rPr lang="en-US" sz="2800" dirty="0" smtClean="0"/>
              <a:t>press</a:t>
            </a:r>
          </a:p>
          <a:p>
            <a:pPr marL="3200400" lvl="6" indent="-457200">
              <a:buClr>
                <a:srgbClr val="3366FF"/>
              </a:buClr>
              <a:buFont typeface="Arial"/>
              <a:buChar char="•"/>
            </a:pPr>
            <a:r>
              <a:rPr lang="en-US" sz="2800" dirty="0" smtClean="0"/>
              <a:t>Important </a:t>
            </a:r>
            <a:r>
              <a:rPr lang="en-US" sz="2800" dirty="0"/>
              <a:t>test cases have included </a:t>
            </a:r>
            <a:r>
              <a:rPr lang="en-US" sz="2800" b="1" i="1" dirty="0">
                <a:solidFill>
                  <a:srgbClr val="FE00FC"/>
                </a:solidFill>
              </a:rPr>
              <a:t>Near v. Minnesota </a:t>
            </a:r>
            <a:r>
              <a:rPr lang="en-US" sz="2800" b="1" dirty="0">
                <a:solidFill>
                  <a:srgbClr val="FE00FC"/>
                </a:solidFill>
              </a:rPr>
              <a:t>(1931) </a:t>
            </a:r>
            <a:r>
              <a:rPr lang="en-US" sz="2800" dirty="0"/>
              <a:t>and </a:t>
            </a:r>
            <a:r>
              <a:rPr lang="en-US" sz="2800" b="1" i="1" dirty="0">
                <a:solidFill>
                  <a:srgbClr val="FE00FC"/>
                </a:solidFill>
              </a:rPr>
              <a:t>New York Times Company v. United States</a:t>
            </a:r>
            <a:r>
              <a:rPr lang="en-US" sz="2800" b="1" dirty="0">
                <a:solidFill>
                  <a:srgbClr val="FE00FC"/>
                </a:solidFill>
              </a:rPr>
              <a:t> (1971</a:t>
            </a:r>
            <a:r>
              <a:rPr lang="en-US" sz="2800" b="1" dirty="0" smtClean="0">
                <a:solidFill>
                  <a:srgbClr val="FE00FC"/>
                </a:solidFill>
              </a:rPr>
              <a:t>)</a:t>
            </a:r>
            <a:endParaRPr lang="en-US" sz="2800" b="1" dirty="0">
              <a:solidFill>
                <a:srgbClr val="FE00FC"/>
              </a:solidFill>
            </a:endParaRPr>
          </a:p>
        </p:txBody>
      </p:sp>
      <p:pic>
        <p:nvPicPr>
          <p:cNvPr id="9" name="Picture 8"/>
          <p:cNvPicPr>
            <a:picLocks noChangeAspect="1"/>
          </p:cNvPicPr>
          <p:nvPr/>
        </p:nvPicPr>
        <p:blipFill>
          <a:blip r:embed="rId6"/>
          <a:stretch>
            <a:fillRect/>
          </a:stretch>
        </p:blipFill>
        <p:spPr>
          <a:xfrm>
            <a:off x="1578586" y="4313637"/>
            <a:ext cx="2594041" cy="2281451"/>
          </a:xfrm>
          <a:prstGeom prst="rect">
            <a:avLst/>
          </a:prstGeom>
          <a:ln w="12700" cmpd="sng">
            <a:solidFill>
              <a:srgbClr val="4F81BD"/>
            </a:solidFill>
          </a:ln>
        </p:spPr>
      </p:pic>
    </p:spTree>
    <p:extLst>
      <p:ext uri="{BB962C8B-B14F-4D97-AF65-F5344CB8AC3E}">
        <p14:creationId xmlns:p14="http://schemas.microsoft.com/office/powerpoint/2010/main" val="2824813296"/>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77010" y="22555"/>
            <a:ext cx="7766990" cy="646331"/>
          </a:xfrm>
          <a:prstGeom prst="rect">
            <a:avLst/>
          </a:prstGeom>
        </p:spPr>
        <p:txBody>
          <a:bodyPr wrap="square">
            <a:spAutoFit/>
          </a:bodyPr>
          <a:lstStyle/>
          <a:p>
            <a:pPr lvl="0" algn="ctr"/>
            <a:r>
              <a:rPr lang="en-US" sz="3600" b="1" dirty="0"/>
              <a:t>Freedom of Speech and Press</a:t>
            </a:r>
          </a:p>
        </p:txBody>
      </p:sp>
      <p:pic>
        <p:nvPicPr>
          <p:cNvPr id="8" name="Picture 7"/>
          <p:cNvPicPr>
            <a:picLocks noChangeAspect="1"/>
          </p:cNvPicPr>
          <p:nvPr/>
        </p:nvPicPr>
        <p:blipFill>
          <a:blip r:embed="rId5"/>
          <a:stretch>
            <a:fillRect/>
          </a:stretch>
        </p:blipFill>
        <p:spPr>
          <a:xfrm>
            <a:off x="8547812" y="0"/>
            <a:ext cx="596188" cy="701830"/>
          </a:xfrm>
          <a:prstGeom prst="rect">
            <a:avLst/>
          </a:prstGeom>
        </p:spPr>
      </p:pic>
      <p:sp>
        <p:nvSpPr>
          <p:cNvPr id="2" name="Rectangle 1"/>
          <p:cNvSpPr/>
          <p:nvPr/>
        </p:nvSpPr>
        <p:spPr>
          <a:xfrm>
            <a:off x="1377010" y="668886"/>
            <a:ext cx="7766990" cy="6278642"/>
          </a:xfrm>
          <a:prstGeom prst="rect">
            <a:avLst/>
          </a:prstGeom>
        </p:spPr>
        <p:txBody>
          <a:bodyPr wrap="square">
            <a:spAutoFit/>
          </a:bodyPr>
          <a:lstStyle/>
          <a:p>
            <a:pPr lvl="0"/>
            <a:r>
              <a:rPr lang="en-US" sz="3000" b="1" dirty="0">
                <a:solidFill>
                  <a:srgbClr val="FF0000"/>
                </a:solidFill>
              </a:rPr>
              <a:t>Prior Restraint</a:t>
            </a:r>
          </a:p>
          <a:p>
            <a:pPr lvl="0"/>
            <a:endParaRPr lang="en-US" sz="800" dirty="0" smtClean="0"/>
          </a:p>
          <a:p>
            <a:pPr lvl="0"/>
            <a:r>
              <a:rPr lang="en-US" sz="2800" b="1" i="1" dirty="0" smtClean="0">
                <a:solidFill>
                  <a:srgbClr val="FE00FC"/>
                </a:solidFill>
              </a:rPr>
              <a:t>Hazelwood </a:t>
            </a:r>
            <a:r>
              <a:rPr lang="en-US" sz="2800" b="1" i="1" dirty="0">
                <a:solidFill>
                  <a:srgbClr val="FE00FC"/>
                </a:solidFill>
              </a:rPr>
              <a:t>School District v. </a:t>
            </a:r>
            <a:r>
              <a:rPr lang="en-US" sz="2800" b="1" i="1" dirty="0" err="1">
                <a:solidFill>
                  <a:srgbClr val="FE00FC"/>
                </a:solidFill>
              </a:rPr>
              <a:t>Kuhlmeier</a:t>
            </a:r>
            <a:r>
              <a:rPr lang="en-US" sz="2800" b="1" i="1" dirty="0">
                <a:solidFill>
                  <a:srgbClr val="FE00FC"/>
                </a:solidFill>
              </a:rPr>
              <a:t> </a:t>
            </a:r>
            <a:r>
              <a:rPr lang="en-US" sz="2800" b="1" dirty="0">
                <a:solidFill>
                  <a:srgbClr val="FE00FC"/>
                </a:solidFill>
              </a:rPr>
              <a:t>(1988</a:t>
            </a:r>
            <a:r>
              <a:rPr lang="en-US" sz="2800" b="1" dirty="0" smtClean="0">
                <a:solidFill>
                  <a:srgbClr val="FE00FC"/>
                </a:solidFill>
              </a:rPr>
              <a:t>)</a:t>
            </a:r>
          </a:p>
          <a:p>
            <a:pPr marL="457200" lvl="0" indent="-457200">
              <a:buClr>
                <a:srgbClr val="3366FF"/>
              </a:buClr>
              <a:buFont typeface="Arial"/>
              <a:buChar char="•"/>
            </a:pPr>
            <a:r>
              <a:rPr lang="en-US" sz="2800" dirty="0" smtClean="0"/>
              <a:t>Supreme </a:t>
            </a:r>
            <a:r>
              <a:rPr lang="en-US" sz="2800" dirty="0"/>
              <a:t>Court ruled </a:t>
            </a:r>
            <a:r>
              <a:rPr lang="en-US" sz="2800" dirty="0" smtClean="0"/>
              <a:t>school </a:t>
            </a:r>
            <a:r>
              <a:rPr lang="en-US" sz="2800" dirty="0"/>
              <a:t>administrators can exercise “editorial control over the style and content of </a:t>
            </a:r>
            <a:r>
              <a:rPr lang="en-US" sz="2800" dirty="0" smtClean="0"/>
              <a:t>                                                                 student                                                                          speech </a:t>
            </a:r>
            <a:r>
              <a:rPr lang="en-US" sz="2800" dirty="0"/>
              <a:t>in </a:t>
            </a:r>
            <a:r>
              <a:rPr lang="en-US" sz="2800" dirty="0" smtClean="0"/>
              <a:t>                                                                  school</a:t>
            </a:r>
            <a:r>
              <a:rPr lang="en-US" sz="2800" dirty="0"/>
              <a:t>-sponsored </a:t>
            </a:r>
            <a:r>
              <a:rPr lang="en-US" sz="2800" dirty="0" smtClean="0"/>
              <a:t>                                               expressive                                                                   </a:t>
            </a:r>
            <a:r>
              <a:rPr lang="en-US" sz="2800" dirty="0"/>
              <a:t>activities so long </a:t>
            </a:r>
            <a:r>
              <a:rPr lang="en-US" sz="2800" dirty="0" smtClean="0"/>
              <a:t>                                                           as </a:t>
            </a:r>
            <a:r>
              <a:rPr lang="en-US" sz="2800" dirty="0"/>
              <a:t>their </a:t>
            </a:r>
            <a:r>
              <a:rPr lang="en-US" sz="2800" dirty="0" smtClean="0"/>
              <a:t>actions                                                                   are </a:t>
            </a:r>
            <a:r>
              <a:rPr lang="en-US" sz="2800" dirty="0"/>
              <a:t>reasonably </a:t>
            </a:r>
            <a:r>
              <a:rPr lang="en-US" sz="2800" dirty="0" smtClean="0"/>
              <a:t>                                                          related </a:t>
            </a:r>
            <a:r>
              <a:rPr lang="en-US" sz="2800" dirty="0"/>
              <a:t>to legitimate pedagogical concerns.”</a:t>
            </a:r>
          </a:p>
          <a:p>
            <a:endParaRPr lang="en-US" sz="2800" dirty="0"/>
          </a:p>
        </p:txBody>
      </p:sp>
      <p:pic>
        <p:nvPicPr>
          <p:cNvPr id="10" name="Picture 9" descr="images-3.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55622" y="2600094"/>
            <a:ext cx="4415500" cy="3466791"/>
          </a:xfrm>
          <a:prstGeom prst="rect">
            <a:avLst/>
          </a:prstGeom>
          <a:ln w="12700" cmpd="sng">
            <a:solidFill>
              <a:schemeClr val="tx1"/>
            </a:solidFill>
          </a:ln>
        </p:spPr>
      </p:pic>
    </p:spTree>
    <p:extLst>
      <p:ext uri="{BB962C8B-B14F-4D97-AF65-F5344CB8AC3E}">
        <p14:creationId xmlns:p14="http://schemas.microsoft.com/office/powerpoint/2010/main" val="1488838"/>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8" y="0"/>
            <a:ext cx="7766991" cy="646331"/>
          </a:xfrm>
          <a:prstGeom prst="rect">
            <a:avLst/>
          </a:prstGeom>
        </p:spPr>
        <p:txBody>
          <a:bodyPr wrap="square">
            <a:spAutoFit/>
          </a:bodyPr>
          <a:lstStyle/>
          <a:p>
            <a:pPr algn="ctr"/>
            <a:r>
              <a:rPr lang="en-US" sz="3600" b="1" dirty="0"/>
              <a:t>Freedom of Assembly</a:t>
            </a:r>
            <a:r>
              <a:rPr lang="en-US" sz="3600" dirty="0"/>
              <a:t> </a:t>
            </a:r>
          </a:p>
        </p:txBody>
      </p:sp>
      <p:sp>
        <p:nvSpPr>
          <p:cNvPr id="7" name="Rectangle 6"/>
          <p:cNvSpPr/>
          <p:nvPr/>
        </p:nvSpPr>
        <p:spPr>
          <a:xfrm>
            <a:off x="1377009" y="646331"/>
            <a:ext cx="7766990" cy="2831544"/>
          </a:xfrm>
          <a:prstGeom prst="rect">
            <a:avLst/>
          </a:prstGeom>
        </p:spPr>
        <p:txBody>
          <a:bodyPr wrap="square">
            <a:spAutoFit/>
          </a:bodyPr>
          <a:lstStyle/>
          <a:p>
            <a:r>
              <a:rPr lang="en-US" sz="3000" b="1" dirty="0">
                <a:solidFill>
                  <a:srgbClr val="FF0000"/>
                </a:solidFill>
              </a:rPr>
              <a:t>Freedom of assembly </a:t>
            </a:r>
          </a:p>
          <a:p>
            <a:pPr marL="457200" indent="-457200">
              <a:buClr>
                <a:srgbClr val="3366FF"/>
              </a:buClr>
              <a:buFont typeface="Arial"/>
              <a:buChar char="•"/>
            </a:pPr>
            <a:r>
              <a:rPr lang="en-US" sz="2400" dirty="0" smtClean="0"/>
              <a:t>Constitutional </a:t>
            </a:r>
            <a:r>
              <a:rPr lang="en-US" sz="2400" dirty="0"/>
              <a:t>basis for forming interest </a:t>
            </a:r>
            <a:r>
              <a:rPr lang="en-US" sz="2400" dirty="0" smtClean="0"/>
              <a:t>groups / political </a:t>
            </a:r>
            <a:r>
              <a:rPr lang="en-US" sz="2400" dirty="0"/>
              <a:t>parties, for picketing and protesting in </a:t>
            </a:r>
            <a:r>
              <a:rPr lang="en-US" sz="2400" dirty="0" smtClean="0"/>
              <a:t>groups</a:t>
            </a:r>
          </a:p>
          <a:p>
            <a:pPr marL="457200" indent="-457200">
              <a:buClr>
                <a:srgbClr val="3366FF"/>
              </a:buClr>
              <a:buFont typeface="Arial"/>
              <a:buChar char="•"/>
            </a:pPr>
            <a:r>
              <a:rPr lang="en-US" sz="2400" dirty="0"/>
              <a:t>T</a:t>
            </a:r>
            <a:r>
              <a:rPr lang="en-US" sz="2400" dirty="0" smtClean="0"/>
              <a:t>wo </a:t>
            </a:r>
            <a:r>
              <a:rPr lang="en-US" sz="2400" dirty="0"/>
              <a:t>facets of freedom of assembly </a:t>
            </a:r>
            <a:endParaRPr lang="en-US" sz="2400" dirty="0" smtClean="0"/>
          </a:p>
          <a:p>
            <a:pPr marL="914400" lvl="1" indent="-457200">
              <a:buClr>
                <a:srgbClr val="660066"/>
              </a:buClr>
              <a:buFont typeface="Arial"/>
              <a:buChar char="•"/>
            </a:pPr>
            <a:r>
              <a:rPr lang="en-US" sz="2400" dirty="0" smtClean="0"/>
              <a:t>Right </a:t>
            </a:r>
            <a:r>
              <a:rPr lang="en-US" sz="2400" dirty="0"/>
              <a:t>to assemble </a:t>
            </a:r>
            <a:endParaRPr lang="en-US" sz="2400" dirty="0" smtClean="0"/>
          </a:p>
          <a:p>
            <a:pPr marL="914400" lvl="1" indent="-457200">
              <a:buClr>
                <a:srgbClr val="660066"/>
              </a:buClr>
              <a:buFont typeface="Arial"/>
              <a:buChar char="•"/>
            </a:pPr>
            <a:r>
              <a:rPr lang="en-US" sz="2400" dirty="0"/>
              <a:t>Right to associate </a:t>
            </a:r>
            <a:endParaRPr lang="en-US" sz="2400" dirty="0" smtClean="0"/>
          </a:p>
          <a:p>
            <a:pPr marL="457200" indent="-457200">
              <a:buClr>
                <a:srgbClr val="3366FF"/>
              </a:buClr>
              <a:buFont typeface="Arial"/>
              <a:buChar char="•"/>
            </a:pPr>
            <a:endParaRPr lang="en-US" sz="2800" dirty="0"/>
          </a:p>
        </p:txBody>
      </p:sp>
      <p:pic>
        <p:nvPicPr>
          <p:cNvPr id="8" name="Picture 7"/>
          <p:cNvPicPr>
            <a:picLocks/>
          </p:cNvPicPr>
          <p:nvPr/>
        </p:nvPicPr>
        <p:blipFill rotWithShape="1">
          <a:blip r:embed="rId5"/>
          <a:srcRect b="8618"/>
          <a:stretch/>
        </p:blipFill>
        <p:spPr>
          <a:xfrm>
            <a:off x="1552138" y="3063625"/>
            <a:ext cx="7516716" cy="3757798"/>
          </a:xfrm>
          <a:prstGeom prst="rect">
            <a:avLst/>
          </a:prstGeom>
        </p:spPr>
      </p:pic>
    </p:spTree>
    <p:extLst>
      <p:ext uri="{BB962C8B-B14F-4D97-AF65-F5344CB8AC3E}">
        <p14:creationId xmlns:p14="http://schemas.microsoft.com/office/powerpoint/2010/main" val="4222817749"/>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8" y="0"/>
            <a:ext cx="7766991" cy="646331"/>
          </a:xfrm>
          <a:prstGeom prst="rect">
            <a:avLst/>
          </a:prstGeom>
        </p:spPr>
        <p:txBody>
          <a:bodyPr wrap="square">
            <a:spAutoFit/>
          </a:bodyPr>
          <a:lstStyle/>
          <a:p>
            <a:pPr algn="ctr"/>
            <a:r>
              <a:rPr lang="en-US" sz="3600" b="1" dirty="0"/>
              <a:t>Freedom of Assembly</a:t>
            </a:r>
            <a:r>
              <a:rPr lang="en-US" sz="3600" dirty="0"/>
              <a:t> </a:t>
            </a:r>
          </a:p>
        </p:txBody>
      </p:sp>
      <p:sp>
        <p:nvSpPr>
          <p:cNvPr id="9" name="Rectangle 8"/>
          <p:cNvSpPr/>
          <p:nvPr/>
        </p:nvSpPr>
        <p:spPr>
          <a:xfrm>
            <a:off x="1377009" y="646331"/>
            <a:ext cx="7766990" cy="6155531"/>
          </a:xfrm>
          <a:prstGeom prst="rect">
            <a:avLst/>
          </a:prstGeom>
        </p:spPr>
        <p:txBody>
          <a:bodyPr wrap="square">
            <a:spAutoFit/>
          </a:bodyPr>
          <a:lstStyle/>
          <a:p>
            <a:r>
              <a:rPr lang="en-US" sz="3000" b="1" dirty="0">
                <a:solidFill>
                  <a:srgbClr val="FF0000"/>
                </a:solidFill>
              </a:rPr>
              <a:t>Right to assemble</a:t>
            </a:r>
          </a:p>
          <a:p>
            <a:pPr marL="457200" indent="-457200">
              <a:buClr>
                <a:srgbClr val="3366FF"/>
              </a:buClr>
              <a:buFont typeface="Arial"/>
              <a:buChar char="•"/>
            </a:pPr>
            <a:r>
              <a:rPr lang="en-US" sz="2400" dirty="0" smtClean="0"/>
              <a:t>Right </a:t>
            </a:r>
            <a:r>
              <a:rPr lang="en-US" sz="2400" dirty="0"/>
              <a:t>to gather together in order to make a </a:t>
            </a:r>
            <a:r>
              <a:rPr lang="en-US" sz="2400" dirty="0" smtClean="0"/>
              <a:t>statement within </a:t>
            </a:r>
            <a:r>
              <a:rPr lang="en-US" sz="2400" dirty="0"/>
              <a:t>reasonable limits </a:t>
            </a:r>
          </a:p>
          <a:p>
            <a:pPr marL="914400" lvl="1" indent="-457200">
              <a:buClr>
                <a:srgbClr val="660066"/>
              </a:buClr>
              <a:buFont typeface="Arial"/>
              <a:buChar char="•"/>
            </a:pPr>
            <a:r>
              <a:rPr lang="en-US" sz="2400" dirty="0" smtClean="0"/>
              <a:t>Called </a:t>
            </a:r>
            <a:r>
              <a:rPr lang="en-US" sz="2400" dirty="0"/>
              <a:t>time, place, and manner restrictions</a:t>
            </a:r>
          </a:p>
          <a:p>
            <a:pPr marL="1371600" lvl="2" indent="-457200">
              <a:buClr>
                <a:srgbClr val="FF6600"/>
              </a:buClr>
              <a:buFont typeface="Arial"/>
              <a:buChar char="•"/>
            </a:pPr>
            <a:r>
              <a:rPr lang="en-US" sz="2400" dirty="0" smtClean="0"/>
              <a:t>Includes </a:t>
            </a:r>
            <a:r>
              <a:rPr lang="en-US" sz="2400" dirty="0"/>
              <a:t>rights to parade, picket, protest</a:t>
            </a:r>
          </a:p>
          <a:p>
            <a:pPr marL="457200" indent="-457200">
              <a:buClr>
                <a:srgbClr val="3366FF"/>
              </a:buClr>
              <a:buFont typeface="Arial"/>
              <a:buChar char="•"/>
            </a:pPr>
            <a:r>
              <a:rPr lang="en-US" sz="2400" dirty="0" smtClean="0"/>
              <a:t>Supreme </a:t>
            </a:r>
            <a:r>
              <a:rPr lang="en-US" sz="2400" dirty="0"/>
              <a:t>Court has generally upheld the right of </a:t>
            </a:r>
            <a:r>
              <a:rPr lang="en-US" sz="2400" dirty="0" smtClean="0"/>
              <a:t>any group -- no </a:t>
            </a:r>
            <a:r>
              <a:rPr lang="en-US" sz="2400" dirty="0" smtClean="0"/>
              <a:t>matter how                                                controversial or                                                                   offensive – </a:t>
            </a:r>
            <a:r>
              <a:rPr lang="en-US" sz="2400" dirty="0" smtClean="0"/>
              <a:t>to </a:t>
            </a:r>
            <a:r>
              <a:rPr lang="en-US" sz="2400" dirty="0" smtClean="0"/>
              <a:t>peaceably                                                                                                                                                   assemble on public                                                            </a:t>
            </a:r>
            <a:r>
              <a:rPr lang="en-US" sz="2400" dirty="0" smtClean="0"/>
              <a:t>property</a:t>
            </a:r>
            <a:endParaRPr lang="en-US" sz="2400" dirty="0"/>
          </a:p>
          <a:p>
            <a:pPr marL="914400" lvl="1" indent="-457200">
              <a:buClr>
                <a:srgbClr val="660066"/>
              </a:buClr>
              <a:buFont typeface="Arial"/>
              <a:buChar char="•"/>
            </a:pPr>
            <a:r>
              <a:rPr lang="en-US" sz="2400" dirty="0" smtClean="0"/>
              <a:t>Balance between                                                             freedom and </a:t>
            </a:r>
            <a:r>
              <a:rPr lang="en-US" sz="2400" dirty="0" smtClean="0"/>
              <a:t>order</a:t>
            </a:r>
            <a:endParaRPr lang="en-US" sz="2400" dirty="0"/>
          </a:p>
          <a:p>
            <a:pPr marL="914400" lvl="1" indent="-457200">
              <a:buClr>
                <a:srgbClr val="660066"/>
              </a:buClr>
              <a:buFont typeface="Arial"/>
              <a:buChar char="•"/>
            </a:pPr>
            <a:r>
              <a:rPr lang="en-US" sz="2400" dirty="0"/>
              <a:t>W</a:t>
            </a:r>
            <a:r>
              <a:rPr lang="en-US" sz="2400" dirty="0" smtClean="0"/>
              <a:t>hen does protest </a:t>
            </a:r>
            <a:r>
              <a:rPr lang="en-US" sz="2400" dirty="0" smtClean="0"/>
              <a:t>                                                                 verge </a:t>
            </a:r>
            <a:r>
              <a:rPr lang="en-US" sz="2400" dirty="0"/>
              <a:t>on </a:t>
            </a:r>
            <a:r>
              <a:rPr lang="en-US" sz="2400" dirty="0" smtClean="0"/>
              <a:t>harassment?</a:t>
            </a:r>
            <a:endParaRPr lang="en-US" sz="2400" dirty="0"/>
          </a:p>
          <a:p>
            <a:pPr marL="1371600" lvl="2" indent="-457200">
              <a:buClr>
                <a:srgbClr val="FF6600"/>
              </a:buClr>
              <a:buFont typeface="Arial"/>
              <a:buChar char="•"/>
            </a:pPr>
            <a:r>
              <a:rPr lang="en-US" sz="2000" dirty="0" err="1" smtClean="0"/>
              <a:t>Westboro</a:t>
            </a:r>
            <a:r>
              <a:rPr lang="en-US" sz="2000" dirty="0" smtClean="0"/>
              <a:t> Baptist Church</a:t>
            </a:r>
            <a:r>
              <a:rPr lang="en-US" dirty="0"/>
              <a:t>		</a:t>
            </a:r>
            <a:r>
              <a:rPr lang="en-US" sz="2800" dirty="0"/>
              <a:t>	</a:t>
            </a:r>
            <a:r>
              <a:rPr lang="en-US" dirty="0"/>
              <a:t>		</a:t>
            </a:r>
          </a:p>
        </p:txBody>
      </p:sp>
      <p:pic>
        <p:nvPicPr>
          <p:cNvPr id="7" name="Picture 6"/>
          <p:cNvPicPr>
            <a:picLocks/>
          </p:cNvPicPr>
          <p:nvPr/>
        </p:nvPicPr>
        <p:blipFill>
          <a:blip r:embed="rId5"/>
          <a:stretch>
            <a:fillRect/>
          </a:stretch>
        </p:blipFill>
        <p:spPr>
          <a:xfrm>
            <a:off x="5509278" y="3063629"/>
            <a:ext cx="3536491" cy="3736208"/>
          </a:xfrm>
          <a:prstGeom prst="rect">
            <a:avLst/>
          </a:prstGeom>
          <a:ln w="12700" cmpd="sng">
            <a:solidFill>
              <a:schemeClr val="tx1"/>
            </a:solidFill>
          </a:ln>
        </p:spPr>
      </p:pic>
    </p:spTree>
    <p:extLst>
      <p:ext uri="{BB962C8B-B14F-4D97-AF65-F5344CB8AC3E}">
        <p14:creationId xmlns:p14="http://schemas.microsoft.com/office/powerpoint/2010/main" val="3346588269"/>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8" y="0"/>
            <a:ext cx="7766991" cy="646331"/>
          </a:xfrm>
          <a:prstGeom prst="rect">
            <a:avLst/>
          </a:prstGeom>
        </p:spPr>
        <p:txBody>
          <a:bodyPr wrap="square">
            <a:spAutoFit/>
          </a:bodyPr>
          <a:lstStyle/>
          <a:p>
            <a:pPr algn="ctr"/>
            <a:r>
              <a:rPr lang="en-US" sz="3600" b="1" dirty="0"/>
              <a:t>Freedom of Assembly</a:t>
            </a:r>
            <a:r>
              <a:rPr lang="en-US" sz="3600" dirty="0"/>
              <a:t> </a:t>
            </a:r>
          </a:p>
        </p:txBody>
      </p:sp>
      <p:sp>
        <p:nvSpPr>
          <p:cNvPr id="7" name="Rectangle 6"/>
          <p:cNvSpPr/>
          <p:nvPr/>
        </p:nvSpPr>
        <p:spPr>
          <a:xfrm>
            <a:off x="1377009" y="652280"/>
            <a:ext cx="7766990" cy="4401205"/>
          </a:xfrm>
          <a:prstGeom prst="rect">
            <a:avLst/>
          </a:prstGeom>
        </p:spPr>
        <p:txBody>
          <a:bodyPr wrap="square">
            <a:spAutoFit/>
          </a:bodyPr>
          <a:lstStyle/>
          <a:p>
            <a:r>
              <a:rPr lang="en-US" sz="3000" b="1" dirty="0">
                <a:solidFill>
                  <a:srgbClr val="FF0000"/>
                </a:solidFill>
              </a:rPr>
              <a:t>Right to associate</a:t>
            </a:r>
          </a:p>
          <a:p>
            <a:pPr marL="457200" indent="-457200">
              <a:buClr>
                <a:srgbClr val="3366FF"/>
              </a:buClr>
              <a:buFont typeface="Arial"/>
              <a:buChar char="•"/>
            </a:pPr>
            <a:r>
              <a:rPr lang="en-US" sz="2800" dirty="0" smtClean="0"/>
              <a:t>Freedom </a:t>
            </a:r>
            <a:r>
              <a:rPr lang="en-US" sz="2800" dirty="0"/>
              <a:t>to associate with people who share a </a:t>
            </a:r>
            <a:r>
              <a:rPr lang="en-US" sz="2800" dirty="0" smtClean="0"/>
              <a:t>common </a:t>
            </a:r>
            <a:r>
              <a:rPr lang="en-US" sz="2800" dirty="0"/>
              <a:t>interest</a:t>
            </a:r>
          </a:p>
          <a:p>
            <a:pPr marL="457200" indent="-457200">
              <a:buClr>
                <a:srgbClr val="3366FF"/>
              </a:buClr>
              <a:buFont typeface="Arial"/>
              <a:buChar char="•"/>
            </a:pPr>
            <a:r>
              <a:rPr lang="en-US" sz="2800" dirty="0" smtClean="0"/>
              <a:t>Includes </a:t>
            </a:r>
            <a:r>
              <a:rPr lang="en-US" sz="2800" dirty="0"/>
              <a:t>right to meet with people who want </a:t>
            </a:r>
            <a:r>
              <a:rPr lang="en-US" sz="2800" dirty="0" smtClean="0"/>
              <a:t>to create </a:t>
            </a:r>
            <a:r>
              <a:rPr lang="en-US" sz="2800" dirty="0"/>
              <a:t>political change</a:t>
            </a:r>
          </a:p>
          <a:p>
            <a:pPr marL="457200" indent="-457200">
              <a:buClr>
                <a:srgbClr val="3366FF"/>
              </a:buClr>
              <a:buFont typeface="Arial"/>
              <a:buChar char="•"/>
            </a:pPr>
            <a:r>
              <a:rPr lang="en-US" sz="2800" dirty="0" smtClean="0"/>
              <a:t>Court </a:t>
            </a:r>
            <a:r>
              <a:rPr lang="en-US" sz="2800" dirty="0"/>
              <a:t>found Alabama’s attempt </a:t>
            </a:r>
            <a:r>
              <a:rPr lang="en-US" sz="2800" dirty="0" smtClean="0"/>
              <a:t>to require NAACP </a:t>
            </a:r>
            <a:r>
              <a:rPr lang="en-US" sz="2800" dirty="0"/>
              <a:t>to turn over its membership list to be an </a:t>
            </a:r>
            <a:r>
              <a:rPr lang="en-US" sz="2800" dirty="0" smtClean="0"/>
              <a:t>unconstitutional </a:t>
            </a:r>
            <a:r>
              <a:rPr lang="en-US" sz="2800" dirty="0"/>
              <a:t>restriction of freedom of </a:t>
            </a:r>
            <a:r>
              <a:rPr lang="en-US" sz="2800" dirty="0" smtClean="0"/>
              <a:t>association </a:t>
            </a:r>
            <a:endParaRPr lang="en-US" sz="2800" dirty="0"/>
          </a:p>
          <a:p>
            <a:pPr marL="914400" lvl="1" indent="-457200">
              <a:buClr>
                <a:srgbClr val="660066"/>
              </a:buClr>
              <a:buFont typeface="Arial"/>
              <a:buChar char="•"/>
            </a:pPr>
            <a:r>
              <a:rPr lang="en-US" sz="2800" b="1" i="1" dirty="0" smtClean="0">
                <a:solidFill>
                  <a:srgbClr val="FE00FC"/>
                </a:solidFill>
              </a:rPr>
              <a:t>NAACP </a:t>
            </a:r>
            <a:r>
              <a:rPr lang="en-US" sz="2800" b="1" i="1" dirty="0">
                <a:solidFill>
                  <a:srgbClr val="FE00FC"/>
                </a:solidFill>
              </a:rPr>
              <a:t>v. Alabama </a:t>
            </a:r>
            <a:r>
              <a:rPr lang="en-US" sz="2800" b="1" dirty="0">
                <a:solidFill>
                  <a:srgbClr val="FE00FC"/>
                </a:solidFill>
              </a:rPr>
              <a:t>(1958</a:t>
            </a:r>
            <a:r>
              <a:rPr lang="en-US" sz="2800" b="1" dirty="0" smtClean="0">
                <a:solidFill>
                  <a:srgbClr val="FE00FC"/>
                </a:solidFill>
              </a:rPr>
              <a:t>)</a:t>
            </a:r>
            <a:endParaRPr lang="en-US" sz="2800" b="1" dirty="0">
              <a:solidFill>
                <a:srgbClr val="FE00FC"/>
              </a:solidFill>
            </a:endParaRPr>
          </a:p>
        </p:txBody>
      </p:sp>
      <p:pic>
        <p:nvPicPr>
          <p:cNvPr id="8" name="Picture 7"/>
          <p:cNvPicPr>
            <a:picLocks noChangeAspect="1"/>
          </p:cNvPicPr>
          <p:nvPr/>
        </p:nvPicPr>
        <p:blipFill>
          <a:blip r:embed="rId5"/>
          <a:stretch>
            <a:fillRect/>
          </a:stretch>
        </p:blipFill>
        <p:spPr>
          <a:xfrm>
            <a:off x="6349676" y="4313677"/>
            <a:ext cx="2502518" cy="2331710"/>
          </a:xfrm>
          <a:prstGeom prst="rect">
            <a:avLst/>
          </a:prstGeom>
          <a:ln w="12700" cmpd="sng">
            <a:solidFill>
              <a:schemeClr val="tx2">
                <a:lumMod val="40000"/>
                <a:lumOff val="60000"/>
              </a:schemeClr>
            </a:solidFill>
          </a:ln>
        </p:spPr>
      </p:pic>
    </p:spTree>
    <p:extLst>
      <p:ext uri="{BB962C8B-B14F-4D97-AF65-F5344CB8AC3E}">
        <p14:creationId xmlns:p14="http://schemas.microsoft.com/office/powerpoint/2010/main" val="4235292715"/>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9" y="36302"/>
            <a:ext cx="7766991" cy="646331"/>
          </a:xfrm>
          <a:prstGeom prst="rect">
            <a:avLst/>
          </a:prstGeom>
        </p:spPr>
        <p:txBody>
          <a:bodyPr wrap="square">
            <a:spAutoFit/>
          </a:bodyPr>
          <a:lstStyle/>
          <a:p>
            <a:pPr lvl="0" algn="ctr"/>
            <a:r>
              <a:rPr lang="en-US" sz="3600" b="1" dirty="0"/>
              <a:t>Rights of the Accused</a:t>
            </a:r>
          </a:p>
        </p:txBody>
      </p:sp>
      <p:sp>
        <p:nvSpPr>
          <p:cNvPr id="9" name="Rectangle 8"/>
          <p:cNvSpPr/>
          <p:nvPr/>
        </p:nvSpPr>
        <p:spPr>
          <a:xfrm>
            <a:off x="1377008" y="737057"/>
            <a:ext cx="7766991" cy="5955476"/>
          </a:xfrm>
          <a:prstGeom prst="rect">
            <a:avLst/>
          </a:prstGeom>
        </p:spPr>
        <p:txBody>
          <a:bodyPr wrap="square">
            <a:spAutoFit/>
          </a:bodyPr>
          <a:lstStyle/>
          <a:p>
            <a:r>
              <a:rPr lang="en-US" sz="3000" b="1" dirty="0">
                <a:solidFill>
                  <a:srgbClr val="FF0000"/>
                </a:solidFill>
              </a:rPr>
              <a:t>Interpreting defendants’ rights</a:t>
            </a:r>
          </a:p>
          <a:p>
            <a:pPr marL="457200" indent="-457200">
              <a:buClr>
                <a:srgbClr val="3366FF"/>
              </a:buClr>
              <a:buFont typeface="Arial"/>
              <a:buChar char="•"/>
            </a:pPr>
            <a:r>
              <a:rPr lang="en-US" sz="2700" dirty="0" smtClean="0"/>
              <a:t>First </a:t>
            </a:r>
            <a:r>
              <a:rPr lang="en-US" sz="2700" dirty="0"/>
              <a:t>Amendment guarantees freedoms of religion, </a:t>
            </a:r>
            <a:r>
              <a:rPr lang="en-US" sz="2700" dirty="0" smtClean="0"/>
              <a:t>speech</a:t>
            </a:r>
            <a:r>
              <a:rPr lang="en-US" sz="2700" dirty="0"/>
              <a:t>, press, assembly</a:t>
            </a:r>
          </a:p>
          <a:p>
            <a:pPr marL="457200" indent="-457200">
              <a:buClr>
                <a:srgbClr val="3366FF"/>
              </a:buClr>
              <a:buFont typeface="Arial"/>
              <a:buChar char="•"/>
            </a:pPr>
            <a:r>
              <a:rPr lang="en-US" sz="2700" b="1" i="1" u="sng" dirty="0" smtClean="0"/>
              <a:t>Most </a:t>
            </a:r>
            <a:r>
              <a:rPr lang="en-US" sz="2700" dirty="0"/>
              <a:t>of remaining rights in the Bill of Rights </a:t>
            </a:r>
            <a:r>
              <a:rPr lang="en-US" sz="2700" dirty="0" smtClean="0"/>
              <a:t>concern rights </a:t>
            </a:r>
            <a:r>
              <a:rPr lang="en-US" sz="2700" dirty="0"/>
              <a:t>of people accused of crimes</a:t>
            </a:r>
          </a:p>
          <a:p>
            <a:pPr marL="914400" lvl="1" indent="-457200">
              <a:buClr>
                <a:srgbClr val="660066"/>
              </a:buClr>
              <a:buFont typeface="Arial"/>
              <a:buChar char="•"/>
            </a:pPr>
            <a:r>
              <a:rPr lang="en-US" sz="2700" dirty="0"/>
              <a:t>R</a:t>
            </a:r>
            <a:r>
              <a:rPr lang="en-US" sz="2700" dirty="0" smtClean="0"/>
              <a:t>ights </a:t>
            </a:r>
            <a:r>
              <a:rPr lang="en-US" sz="2700" dirty="0"/>
              <a:t>were originally intended to </a:t>
            </a:r>
            <a:r>
              <a:rPr lang="en-US" sz="2700" dirty="0" smtClean="0"/>
              <a:t>protect accused </a:t>
            </a:r>
            <a:r>
              <a:rPr lang="en-US" sz="2700" dirty="0"/>
              <a:t>in political arrests and trials</a:t>
            </a:r>
          </a:p>
          <a:p>
            <a:pPr marL="914400" lvl="1" indent="-457200">
              <a:buClr>
                <a:srgbClr val="660066"/>
              </a:buClr>
              <a:buFont typeface="Arial"/>
              <a:buChar char="•"/>
            </a:pPr>
            <a:r>
              <a:rPr lang="en-US" sz="2700" dirty="0" smtClean="0"/>
              <a:t>Today </a:t>
            </a:r>
            <a:r>
              <a:rPr lang="en-US" sz="2700" dirty="0"/>
              <a:t>-- protections in Fourth, Fifth, Sixth, </a:t>
            </a:r>
            <a:r>
              <a:rPr lang="en-US" sz="2700" dirty="0" smtClean="0"/>
              <a:t>Eighth </a:t>
            </a:r>
            <a:r>
              <a:rPr lang="en-US" sz="2700" dirty="0"/>
              <a:t>Amendments are primarily applied in </a:t>
            </a:r>
            <a:r>
              <a:rPr lang="en-US" sz="2700" dirty="0" smtClean="0"/>
              <a:t>criminal </a:t>
            </a:r>
            <a:r>
              <a:rPr lang="en-US" sz="2700" dirty="0"/>
              <a:t>justice cases</a:t>
            </a:r>
          </a:p>
          <a:p>
            <a:pPr marL="457200" indent="-457200">
              <a:buClr>
                <a:srgbClr val="3366FF"/>
              </a:buClr>
              <a:buFont typeface="Arial"/>
              <a:buChar char="•"/>
            </a:pPr>
            <a:r>
              <a:rPr lang="en-US" sz="2700" dirty="0" smtClean="0"/>
              <a:t>Language </a:t>
            </a:r>
            <a:r>
              <a:rPr lang="en-US" sz="2700" dirty="0"/>
              <a:t>of the B of R vague, defendants’ rights are </a:t>
            </a:r>
            <a:r>
              <a:rPr lang="en-US" sz="2700" dirty="0" smtClean="0"/>
              <a:t>not </a:t>
            </a:r>
            <a:r>
              <a:rPr lang="en-US" sz="2700" dirty="0"/>
              <a:t>well defined</a:t>
            </a:r>
          </a:p>
          <a:p>
            <a:pPr marL="914400" lvl="1" indent="-457200">
              <a:buClr>
                <a:srgbClr val="660066"/>
              </a:buClr>
              <a:buFont typeface="Arial"/>
              <a:buChar char="•"/>
            </a:pPr>
            <a:r>
              <a:rPr lang="en-US" sz="2700" dirty="0" smtClean="0"/>
              <a:t>Incorporation </a:t>
            </a:r>
            <a:r>
              <a:rPr lang="en-US" sz="2700" dirty="0"/>
              <a:t>-- these rights at state level as well</a:t>
            </a:r>
          </a:p>
        </p:txBody>
      </p:sp>
    </p:spTree>
    <p:extLst>
      <p:ext uri="{BB962C8B-B14F-4D97-AF65-F5344CB8AC3E}">
        <p14:creationId xmlns:p14="http://schemas.microsoft.com/office/powerpoint/2010/main" val="2205073558"/>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9" y="36302"/>
            <a:ext cx="7766991" cy="646331"/>
          </a:xfrm>
          <a:prstGeom prst="rect">
            <a:avLst/>
          </a:prstGeom>
        </p:spPr>
        <p:txBody>
          <a:bodyPr wrap="square">
            <a:spAutoFit/>
          </a:bodyPr>
          <a:lstStyle/>
          <a:p>
            <a:pPr lvl="0" algn="ctr"/>
            <a:r>
              <a:rPr lang="en-US" sz="3600" b="1" dirty="0"/>
              <a:t>Rights of the Accused</a:t>
            </a:r>
          </a:p>
        </p:txBody>
      </p:sp>
      <p:sp>
        <p:nvSpPr>
          <p:cNvPr id="7" name="Rectangle 6"/>
          <p:cNvSpPr/>
          <p:nvPr/>
        </p:nvSpPr>
        <p:spPr>
          <a:xfrm>
            <a:off x="1377008" y="692824"/>
            <a:ext cx="7766991" cy="6247865"/>
          </a:xfrm>
          <a:prstGeom prst="rect">
            <a:avLst/>
          </a:prstGeom>
        </p:spPr>
        <p:txBody>
          <a:bodyPr wrap="square">
            <a:spAutoFit/>
          </a:bodyPr>
          <a:lstStyle/>
          <a:p>
            <a:pPr lvl="0"/>
            <a:r>
              <a:rPr lang="en-US" sz="3000" b="1" dirty="0" smtClean="0">
                <a:solidFill>
                  <a:srgbClr val="FF0000"/>
                </a:solidFill>
              </a:rPr>
              <a:t>Rights in the original Constitution</a:t>
            </a:r>
          </a:p>
          <a:p>
            <a:pPr lvl="0"/>
            <a:endParaRPr lang="en-US" sz="800" dirty="0"/>
          </a:p>
          <a:p>
            <a:pPr lvl="0" algn="ctr"/>
            <a:r>
              <a:rPr lang="en-US" sz="2800" b="1" dirty="0" smtClean="0"/>
              <a:t>Constitution </a:t>
            </a:r>
            <a:r>
              <a:rPr lang="en-US" sz="2800" b="1" dirty="0"/>
              <a:t>expressly states, “The Privilege of the </a:t>
            </a:r>
            <a:r>
              <a:rPr lang="en-US" sz="2800" b="1" dirty="0">
                <a:solidFill>
                  <a:srgbClr val="FF0000"/>
                </a:solidFill>
              </a:rPr>
              <a:t>Writ of Habeas Corpus </a:t>
            </a:r>
            <a:r>
              <a:rPr lang="en-US" sz="2800" b="1" dirty="0"/>
              <a:t>shall not be suspended, unless when in cases of Rebellion or Invasion the public safety may require it.</a:t>
            </a:r>
            <a:r>
              <a:rPr lang="en-US" sz="2800" b="1" dirty="0" smtClean="0"/>
              <a:t>”</a:t>
            </a:r>
          </a:p>
          <a:p>
            <a:pPr lvl="0" algn="ctr"/>
            <a:endParaRPr lang="en-US" sz="800" b="1" dirty="0"/>
          </a:p>
          <a:p>
            <a:pPr marL="3200400" lvl="6" indent="-457200">
              <a:buClr>
                <a:srgbClr val="3366FF"/>
              </a:buClr>
              <a:buFont typeface="Arial"/>
              <a:buChar char="•"/>
            </a:pPr>
            <a:r>
              <a:rPr lang="en-US" sz="2800" dirty="0" smtClean="0"/>
              <a:t>Writ </a:t>
            </a:r>
            <a:r>
              <a:rPr lang="en-US" sz="2800" dirty="0"/>
              <a:t>of habeas corpus is a court order directing that a prisoner be brought before a </a:t>
            </a:r>
            <a:r>
              <a:rPr lang="en-US" sz="2800" dirty="0" smtClean="0"/>
              <a:t>court and that </a:t>
            </a:r>
            <a:r>
              <a:rPr lang="en-US" sz="2800" dirty="0"/>
              <a:t>court officers show cause why the prisoner should not be </a:t>
            </a:r>
            <a:r>
              <a:rPr lang="en-US" sz="2800" dirty="0" smtClean="0"/>
              <a:t>released</a:t>
            </a:r>
          </a:p>
          <a:p>
            <a:pPr marL="457200" lvl="0" indent="-457200">
              <a:buClr>
                <a:srgbClr val="3366FF"/>
              </a:buClr>
              <a:buFont typeface="Arial"/>
              <a:buChar char="•"/>
            </a:pPr>
            <a:r>
              <a:rPr lang="en-US" sz="2800" dirty="0" smtClean="0"/>
              <a:t>Writ </a:t>
            </a:r>
            <a:r>
              <a:rPr lang="en-US" sz="2800" dirty="0"/>
              <a:t>of habeas corpus thus prevents unjust arrests and </a:t>
            </a:r>
            <a:r>
              <a:rPr lang="en-US" sz="2800" dirty="0" smtClean="0"/>
              <a:t>imprisonments</a:t>
            </a:r>
            <a:endParaRPr lang="en-US" sz="2800" dirty="0"/>
          </a:p>
          <a:p>
            <a:r>
              <a:rPr lang="en-US" dirty="0"/>
              <a:t> </a:t>
            </a:r>
          </a:p>
        </p:txBody>
      </p:sp>
      <p:pic>
        <p:nvPicPr>
          <p:cNvPr id="8" name="Picture 7"/>
          <p:cNvPicPr>
            <a:picLocks noChangeAspect="1"/>
          </p:cNvPicPr>
          <p:nvPr/>
        </p:nvPicPr>
        <p:blipFill>
          <a:blip r:embed="rId5"/>
          <a:stretch>
            <a:fillRect/>
          </a:stretch>
        </p:blipFill>
        <p:spPr>
          <a:xfrm>
            <a:off x="1518112" y="3063624"/>
            <a:ext cx="2614200" cy="2640458"/>
          </a:xfrm>
          <a:prstGeom prst="rect">
            <a:avLst/>
          </a:prstGeom>
        </p:spPr>
      </p:pic>
    </p:spTree>
    <p:extLst>
      <p:ext uri="{BB962C8B-B14F-4D97-AF65-F5344CB8AC3E}">
        <p14:creationId xmlns:p14="http://schemas.microsoft.com/office/powerpoint/2010/main" val="374933043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9" y="0"/>
            <a:ext cx="7766991" cy="646331"/>
          </a:xfrm>
          <a:prstGeom prst="rect">
            <a:avLst/>
          </a:prstGeom>
        </p:spPr>
        <p:txBody>
          <a:bodyPr wrap="square">
            <a:spAutoFit/>
          </a:bodyPr>
          <a:lstStyle/>
          <a:p>
            <a:pPr lvl="0" algn="ctr"/>
            <a:r>
              <a:rPr lang="en-US" sz="3600" b="1" dirty="0"/>
              <a:t>The Bill of Rights and the states</a:t>
            </a:r>
          </a:p>
        </p:txBody>
      </p:sp>
      <p:sp>
        <p:nvSpPr>
          <p:cNvPr id="7" name="Rectangle 6"/>
          <p:cNvSpPr/>
          <p:nvPr/>
        </p:nvSpPr>
        <p:spPr>
          <a:xfrm>
            <a:off x="1377008" y="646331"/>
            <a:ext cx="7766991" cy="5693867"/>
          </a:xfrm>
          <a:prstGeom prst="rect">
            <a:avLst/>
          </a:prstGeom>
        </p:spPr>
        <p:txBody>
          <a:bodyPr wrap="square">
            <a:spAutoFit/>
          </a:bodyPr>
          <a:lstStyle/>
          <a:p>
            <a:pPr lvl="0"/>
            <a:r>
              <a:rPr lang="en-US" sz="3000" b="1" dirty="0">
                <a:solidFill>
                  <a:srgbClr val="FF0000"/>
                </a:solidFill>
              </a:rPr>
              <a:t>The scope of the Bill of Rights</a:t>
            </a:r>
          </a:p>
          <a:p>
            <a:r>
              <a:rPr lang="en-US" sz="2800" dirty="0"/>
              <a:t> </a:t>
            </a:r>
          </a:p>
          <a:p>
            <a:pPr marL="4114800" lvl="8" indent="-457200">
              <a:buClr>
                <a:srgbClr val="3366FF"/>
              </a:buClr>
              <a:buFont typeface="Arial"/>
              <a:buChar char="•"/>
            </a:pPr>
            <a:r>
              <a:rPr lang="en-US" sz="2800" dirty="0"/>
              <a:t>In 1791, every state constitution included a bill of </a:t>
            </a:r>
            <a:r>
              <a:rPr lang="en-US" sz="2800" dirty="0" smtClean="0"/>
              <a:t>rights</a:t>
            </a:r>
          </a:p>
          <a:p>
            <a:pPr marL="4114800" lvl="8" indent="-457200">
              <a:buClr>
                <a:srgbClr val="3366FF"/>
              </a:buClr>
              <a:buFont typeface="Arial"/>
              <a:buChar char="•"/>
            </a:pPr>
            <a:r>
              <a:rPr lang="en-US" sz="2800" dirty="0" smtClean="0"/>
              <a:t>First </a:t>
            </a:r>
            <a:r>
              <a:rPr lang="en-US" sz="2800" dirty="0"/>
              <a:t>ten amendments were intended to restrict the new federal government, not the existing state </a:t>
            </a:r>
            <a:r>
              <a:rPr lang="en-US" sz="2800" dirty="0" smtClean="0"/>
              <a:t>governments</a:t>
            </a:r>
          </a:p>
          <a:p>
            <a:pPr marL="457200" lvl="0" indent="-457200">
              <a:buClr>
                <a:srgbClr val="3366FF"/>
              </a:buClr>
              <a:buFont typeface="Arial"/>
              <a:buChar char="•"/>
            </a:pPr>
            <a:r>
              <a:rPr lang="en-US" sz="2800" dirty="0" smtClean="0"/>
              <a:t>Note First </a:t>
            </a:r>
            <a:r>
              <a:rPr lang="en-US" sz="2800" dirty="0"/>
              <a:t>Amendment begins with the words, “Congress shall make no law…”</a:t>
            </a:r>
          </a:p>
        </p:txBody>
      </p:sp>
      <p:pic>
        <p:nvPicPr>
          <p:cNvPr id="8" name="Picture 7"/>
          <p:cNvPicPr>
            <a:picLocks noChangeAspect="1"/>
          </p:cNvPicPr>
          <p:nvPr/>
        </p:nvPicPr>
        <p:blipFill>
          <a:blip r:embed="rId5"/>
          <a:stretch>
            <a:fillRect/>
          </a:stretch>
        </p:blipFill>
        <p:spPr>
          <a:xfrm>
            <a:off x="1530099" y="1324619"/>
            <a:ext cx="3529700" cy="4022470"/>
          </a:xfrm>
          <a:prstGeom prst="rect">
            <a:avLst/>
          </a:prstGeom>
          <a:ln w="12700" cmpd="sng">
            <a:solidFill>
              <a:schemeClr val="tx1"/>
            </a:solidFill>
          </a:ln>
        </p:spPr>
      </p:pic>
    </p:spTree>
    <p:extLst>
      <p:ext uri="{BB962C8B-B14F-4D97-AF65-F5344CB8AC3E}">
        <p14:creationId xmlns:p14="http://schemas.microsoft.com/office/powerpoint/2010/main" val="2102633882"/>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9" y="36302"/>
            <a:ext cx="7766991" cy="646331"/>
          </a:xfrm>
          <a:prstGeom prst="rect">
            <a:avLst/>
          </a:prstGeom>
        </p:spPr>
        <p:txBody>
          <a:bodyPr wrap="square">
            <a:spAutoFit/>
          </a:bodyPr>
          <a:lstStyle/>
          <a:p>
            <a:pPr lvl="0" algn="ctr"/>
            <a:r>
              <a:rPr lang="en-US" sz="3600" b="1" dirty="0"/>
              <a:t>Rights of the Accused</a:t>
            </a:r>
          </a:p>
        </p:txBody>
      </p:sp>
      <p:sp>
        <p:nvSpPr>
          <p:cNvPr id="7" name="Rectangle 6"/>
          <p:cNvSpPr/>
          <p:nvPr/>
        </p:nvSpPr>
        <p:spPr>
          <a:xfrm>
            <a:off x="1377008" y="692824"/>
            <a:ext cx="7766991" cy="6093977"/>
          </a:xfrm>
          <a:prstGeom prst="rect">
            <a:avLst/>
          </a:prstGeom>
        </p:spPr>
        <p:txBody>
          <a:bodyPr wrap="square">
            <a:spAutoFit/>
          </a:bodyPr>
          <a:lstStyle/>
          <a:p>
            <a:pPr lvl="0"/>
            <a:r>
              <a:rPr lang="en-US" sz="3000" b="1" dirty="0" smtClean="0">
                <a:solidFill>
                  <a:srgbClr val="FF0000"/>
                </a:solidFill>
              </a:rPr>
              <a:t>Rights in the original Constitution</a:t>
            </a:r>
          </a:p>
          <a:p>
            <a:pPr lvl="0"/>
            <a:endParaRPr lang="en-US" sz="800" dirty="0" smtClean="0"/>
          </a:p>
          <a:p>
            <a:pPr lvl="0"/>
            <a:r>
              <a:rPr lang="en-US" sz="2800" b="1" dirty="0" smtClean="0">
                <a:solidFill>
                  <a:srgbClr val="FF0000"/>
                </a:solidFill>
              </a:rPr>
              <a:t>Bills </a:t>
            </a:r>
            <a:r>
              <a:rPr lang="en-US" sz="2800" b="1" dirty="0">
                <a:solidFill>
                  <a:srgbClr val="FF0000"/>
                </a:solidFill>
              </a:rPr>
              <a:t>of Attainder</a:t>
            </a:r>
          </a:p>
          <a:p>
            <a:pPr marL="457200" lvl="0" indent="-457200">
              <a:buClr>
                <a:srgbClr val="3366FF"/>
              </a:buClr>
              <a:buFont typeface="Arial"/>
              <a:buChar char="•"/>
            </a:pPr>
            <a:r>
              <a:rPr lang="en-US" sz="2800" dirty="0" smtClean="0"/>
              <a:t>Constitution </a:t>
            </a:r>
            <a:r>
              <a:rPr lang="en-US" sz="2800" dirty="0"/>
              <a:t>prohibits Congress and the state legislatures from passing a bill of </a:t>
            </a:r>
            <a:r>
              <a:rPr lang="en-US" sz="2800" dirty="0" smtClean="0"/>
              <a:t>attainder</a:t>
            </a:r>
            <a:endParaRPr lang="en-US" sz="2800" dirty="0"/>
          </a:p>
          <a:p>
            <a:pPr marL="914400" lvl="1" indent="-457200">
              <a:buClr>
                <a:srgbClr val="660066"/>
              </a:buClr>
              <a:buFont typeface="Arial"/>
              <a:buChar char="•"/>
            </a:pPr>
            <a:r>
              <a:rPr lang="en-US" sz="2800" dirty="0" smtClean="0"/>
              <a:t>Legislative </a:t>
            </a:r>
            <a:r>
              <a:rPr lang="en-US" sz="2800" dirty="0"/>
              <a:t>act that provides for the punishment of a person without a court </a:t>
            </a:r>
            <a:r>
              <a:rPr lang="en-US" sz="2800" dirty="0" smtClean="0"/>
              <a:t>trail</a:t>
            </a:r>
          </a:p>
          <a:p>
            <a:endParaRPr lang="en-US" sz="800" dirty="0"/>
          </a:p>
          <a:p>
            <a:pPr lvl="0"/>
            <a:r>
              <a:rPr lang="en-US" sz="2800" b="1" dirty="0">
                <a:solidFill>
                  <a:srgbClr val="FF0000"/>
                </a:solidFill>
              </a:rPr>
              <a:t>Ex post facto laws</a:t>
            </a:r>
          </a:p>
          <a:p>
            <a:pPr marL="457200" lvl="0" indent="-457200">
              <a:buClr>
                <a:srgbClr val="3366FF"/>
              </a:buClr>
              <a:buFont typeface="Arial"/>
              <a:buChar char="•"/>
            </a:pPr>
            <a:r>
              <a:rPr lang="en-US" sz="2800" dirty="0" smtClean="0"/>
              <a:t>Constitution prohibits </a:t>
            </a:r>
            <a:r>
              <a:rPr lang="en-US" sz="2800" dirty="0"/>
              <a:t>Congress and the state legislatures from enacting ex post facto </a:t>
            </a:r>
            <a:r>
              <a:rPr lang="en-US" sz="2800" dirty="0" smtClean="0"/>
              <a:t>laws</a:t>
            </a:r>
            <a:endParaRPr lang="en-US" sz="2800" dirty="0"/>
          </a:p>
          <a:p>
            <a:pPr marL="914400" lvl="1" indent="-457200">
              <a:buClr>
                <a:srgbClr val="660066"/>
              </a:buClr>
              <a:buFont typeface="Arial"/>
              <a:buChar char="•"/>
            </a:pPr>
            <a:r>
              <a:rPr lang="en-US" sz="2800" dirty="0" smtClean="0"/>
              <a:t>Ex </a:t>
            </a:r>
            <a:r>
              <a:rPr lang="en-US" sz="2800" dirty="0"/>
              <a:t>post facto law is a law applied to an act committed before the law was </a:t>
            </a:r>
            <a:r>
              <a:rPr lang="en-US" sz="2800" dirty="0" smtClean="0"/>
              <a:t>enacted</a:t>
            </a:r>
            <a:endParaRPr lang="en-US" sz="2800" dirty="0"/>
          </a:p>
          <a:p>
            <a:r>
              <a:rPr lang="en-US" sz="2800" dirty="0"/>
              <a:t> </a:t>
            </a:r>
          </a:p>
          <a:p>
            <a:pPr lvl="0"/>
            <a:endParaRPr lang="en-US" sz="2800" b="1" dirty="0" smtClean="0">
              <a:solidFill>
                <a:srgbClr val="FF0000"/>
              </a:solidFill>
            </a:endParaRPr>
          </a:p>
          <a:p>
            <a:pPr lvl="0"/>
            <a:endParaRPr lang="en-US" sz="800" dirty="0"/>
          </a:p>
        </p:txBody>
      </p:sp>
    </p:spTree>
    <p:extLst>
      <p:ext uri="{BB962C8B-B14F-4D97-AF65-F5344CB8AC3E}">
        <p14:creationId xmlns:p14="http://schemas.microsoft.com/office/powerpoint/2010/main" val="3250768385"/>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9" y="36302"/>
            <a:ext cx="7766991" cy="646331"/>
          </a:xfrm>
          <a:prstGeom prst="rect">
            <a:avLst/>
          </a:prstGeom>
        </p:spPr>
        <p:txBody>
          <a:bodyPr wrap="square">
            <a:spAutoFit/>
          </a:bodyPr>
          <a:lstStyle/>
          <a:p>
            <a:pPr lvl="0" algn="ctr"/>
            <a:r>
              <a:rPr lang="en-US" sz="3600" b="1" dirty="0"/>
              <a:t>Rights of the Accused</a:t>
            </a:r>
          </a:p>
        </p:txBody>
      </p:sp>
      <p:sp>
        <p:nvSpPr>
          <p:cNvPr id="8" name="Rectangle 7"/>
          <p:cNvSpPr/>
          <p:nvPr/>
        </p:nvSpPr>
        <p:spPr>
          <a:xfrm>
            <a:off x="1377008" y="682633"/>
            <a:ext cx="7766991" cy="4555094"/>
          </a:xfrm>
          <a:prstGeom prst="rect">
            <a:avLst/>
          </a:prstGeom>
        </p:spPr>
        <p:txBody>
          <a:bodyPr wrap="square">
            <a:spAutoFit/>
          </a:bodyPr>
          <a:lstStyle/>
          <a:p>
            <a:pPr lvl="0"/>
            <a:r>
              <a:rPr lang="en-US" sz="3000" b="1" dirty="0">
                <a:solidFill>
                  <a:srgbClr val="FF0000"/>
                </a:solidFill>
              </a:rPr>
              <a:t>Search and Seizures</a:t>
            </a:r>
          </a:p>
          <a:p>
            <a:endParaRPr lang="en-US" sz="800" dirty="0"/>
          </a:p>
          <a:p>
            <a:pPr marL="457200" lvl="0" indent="-457200">
              <a:buClr>
                <a:srgbClr val="3366FF"/>
              </a:buClr>
              <a:buFont typeface="Arial"/>
              <a:buChar char="•"/>
            </a:pPr>
            <a:r>
              <a:rPr lang="en-US" sz="2800" dirty="0" smtClean="0"/>
              <a:t>4</a:t>
            </a:r>
            <a:r>
              <a:rPr lang="en-US" sz="2800" baseline="30000" dirty="0" smtClean="0"/>
              <a:t>th</a:t>
            </a:r>
            <a:r>
              <a:rPr lang="en-US" sz="2800" dirty="0" smtClean="0"/>
              <a:t> Amendment                                                     declares, “The right                                                               of the people to be                                                             secure in their persons,                                                     houses, papers, and                                                    effects, against                                                                unreasonable searches                                                    and seizures, shall not                                                          be violated….”</a:t>
            </a:r>
            <a:endParaRPr lang="en-US" sz="2800" dirty="0"/>
          </a:p>
        </p:txBody>
      </p:sp>
      <p:pic>
        <p:nvPicPr>
          <p:cNvPr id="9" name="Picture 8"/>
          <p:cNvPicPr>
            <a:picLocks/>
          </p:cNvPicPr>
          <p:nvPr/>
        </p:nvPicPr>
        <p:blipFill rotWithShape="1">
          <a:blip r:embed="rId5"/>
          <a:srcRect t="5206"/>
          <a:stretch/>
        </p:blipFill>
        <p:spPr>
          <a:xfrm>
            <a:off x="5334005" y="877675"/>
            <a:ext cx="3745981" cy="5564830"/>
          </a:xfrm>
          <a:prstGeom prst="rect">
            <a:avLst/>
          </a:prstGeom>
          <a:ln w="12700" cmpd="sng">
            <a:solidFill>
              <a:schemeClr val="tx1"/>
            </a:solidFill>
          </a:ln>
        </p:spPr>
      </p:pic>
      <p:pic>
        <p:nvPicPr>
          <p:cNvPr id="10" name="Picture 9"/>
          <p:cNvPicPr>
            <a:picLocks noChangeAspect="1"/>
          </p:cNvPicPr>
          <p:nvPr/>
        </p:nvPicPr>
        <p:blipFill>
          <a:blip r:embed="rId6"/>
          <a:stretch>
            <a:fillRect/>
          </a:stretch>
        </p:blipFill>
        <p:spPr>
          <a:xfrm>
            <a:off x="1942254" y="5184596"/>
            <a:ext cx="3044109" cy="1609903"/>
          </a:xfrm>
          <a:prstGeom prst="rect">
            <a:avLst/>
          </a:prstGeom>
          <a:ln w="12700" cmpd="sng">
            <a:solidFill>
              <a:srgbClr val="953735"/>
            </a:solidFill>
          </a:ln>
        </p:spPr>
      </p:pic>
    </p:spTree>
    <p:extLst>
      <p:ext uri="{BB962C8B-B14F-4D97-AF65-F5344CB8AC3E}">
        <p14:creationId xmlns:p14="http://schemas.microsoft.com/office/powerpoint/2010/main" val="936238212"/>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9" y="36302"/>
            <a:ext cx="7766991" cy="646331"/>
          </a:xfrm>
          <a:prstGeom prst="rect">
            <a:avLst/>
          </a:prstGeom>
        </p:spPr>
        <p:txBody>
          <a:bodyPr wrap="square">
            <a:spAutoFit/>
          </a:bodyPr>
          <a:lstStyle/>
          <a:p>
            <a:pPr lvl="0" algn="ctr"/>
            <a:r>
              <a:rPr lang="en-US" sz="3600" b="1" dirty="0"/>
              <a:t>Rights of the Accused</a:t>
            </a:r>
          </a:p>
        </p:txBody>
      </p:sp>
      <p:sp>
        <p:nvSpPr>
          <p:cNvPr id="7" name="Rectangle 6"/>
          <p:cNvSpPr/>
          <p:nvPr/>
        </p:nvSpPr>
        <p:spPr>
          <a:xfrm>
            <a:off x="1377008" y="713495"/>
            <a:ext cx="7766991" cy="5355312"/>
          </a:xfrm>
          <a:prstGeom prst="rect">
            <a:avLst/>
          </a:prstGeom>
        </p:spPr>
        <p:txBody>
          <a:bodyPr wrap="square">
            <a:spAutoFit/>
          </a:bodyPr>
          <a:lstStyle/>
          <a:p>
            <a:pPr lvl="0"/>
            <a:r>
              <a:rPr lang="en-US" sz="3000" b="1" dirty="0">
                <a:solidFill>
                  <a:srgbClr val="FF0000"/>
                </a:solidFill>
              </a:rPr>
              <a:t>The exclusionary rule</a:t>
            </a:r>
          </a:p>
          <a:p>
            <a:pPr marL="342900" lvl="0" indent="-342900">
              <a:buClr>
                <a:srgbClr val="3366FF"/>
              </a:buClr>
              <a:buFont typeface="Arial"/>
              <a:buChar char="•"/>
            </a:pPr>
            <a:r>
              <a:rPr lang="en-US" sz="2400" dirty="0" smtClean="0"/>
              <a:t>Exclusionary </a:t>
            </a:r>
            <a:r>
              <a:rPr lang="en-US" sz="2400" dirty="0"/>
              <a:t>rule prohibits evidence obtained by illegal searches or seizures from being admitted in </a:t>
            </a:r>
            <a:r>
              <a:rPr lang="en-US" sz="2400" dirty="0" smtClean="0"/>
              <a:t>court</a:t>
            </a:r>
            <a:endParaRPr lang="en-US" sz="2400" dirty="0"/>
          </a:p>
          <a:p>
            <a:pPr marL="342900" lvl="0" indent="-342900">
              <a:buClr>
                <a:srgbClr val="3366FF"/>
              </a:buClr>
              <a:buFont typeface="Arial"/>
              <a:buChar char="•"/>
            </a:pPr>
            <a:r>
              <a:rPr lang="en-US" sz="2400" dirty="0" smtClean="0"/>
              <a:t>Supreme </a:t>
            </a:r>
            <a:r>
              <a:rPr lang="en-US" sz="2400" dirty="0"/>
              <a:t>Court first established the exclusionary rule in </a:t>
            </a:r>
            <a:r>
              <a:rPr lang="en-US" sz="2400" b="1" i="1" dirty="0">
                <a:solidFill>
                  <a:srgbClr val="FE00FC"/>
                </a:solidFill>
              </a:rPr>
              <a:t>Weeks v. United States </a:t>
            </a:r>
            <a:r>
              <a:rPr lang="en-US" sz="2400" b="1" dirty="0">
                <a:solidFill>
                  <a:srgbClr val="FE00FC"/>
                </a:solidFill>
              </a:rPr>
              <a:t>(1914</a:t>
            </a:r>
            <a:r>
              <a:rPr lang="en-US" sz="2400" b="1" dirty="0" smtClean="0">
                <a:solidFill>
                  <a:srgbClr val="FE00FC"/>
                </a:solidFill>
              </a:rPr>
              <a:t>)</a:t>
            </a:r>
          </a:p>
          <a:p>
            <a:pPr marL="4000500" lvl="8" indent="-342900">
              <a:buClr>
                <a:srgbClr val="3366FF"/>
              </a:buClr>
              <a:buFont typeface="Arial"/>
              <a:buChar char="•"/>
            </a:pPr>
            <a:r>
              <a:rPr lang="en-US" sz="2400" b="1" i="1" dirty="0" err="1" smtClean="0">
                <a:solidFill>
                  <a:srgbClr val="FE00FC"/>
                </a:solidFill>
              </a:rPr>
              <a:t>Mapp</a:t>
            </a:r>
            <a:r>
              <a:rPr lang="en-US" sz="2400" b="1" i="1" dirty="0" smtClean="0">
                <a:solidFill>
                  <a:srgbClr val="FE00FC"/>
                </a:solidFill>
              </a:rPr>
              <a:t> </a:t>
            </a:r>
            <a:r>
              <a:rPr lang="en-US" sz="2400" b="1" i="1" dirty="0">
                <a:solidFill>
                  <a:srgbClr val="FE00FC"/>
                </a:solidFill>
              </a:rPr>
              <a:t>v. Ohio </a:t>
            </a:r>
            <a:r>
              <a:rPr lang="en-US" sz="2400" b="1" dirty="0">
                <a:solidFill>
                  <a:srgbClr val="FE00FC"/>
                </a:solidFill>
              </a:rPr>
              <a:t>(1961</a:t>
            </a:r>
            <a:r>
              <a:rPr lang="en-US" sz="2400" b="1" dirty="0" smtClean="0">
                <a:solidFill>
                  <a:srgbClr val="FE00FC"/>
                </a:solidFill>
              </a:rPr>
              <a:t>)</a:t>
            </a:r>
          </a:p>
          <a:p>
            <a:pPr marL="4000500" lvl="8" indent="-342900">
              <a:buClr>
                <a:srgbClr val="3366FF"/>
              </a:buClr>
              <a:buFont typeface="Arial"/>
              <a:buChar char="•"/>
            </a:pPr>
            <a:r>
              <a:rPr lang="en-US" sz="2400" dirty="0"/>
              <a:t>Case illustrates process of incorporation by which the Fourth Amendment was applied to the states through the Due Process Clause of the Fourteenth Amendment</a:t>
            </a:r>
          </a:p>
          <a:p>
            <a:pPr marL="4000500" lvl="8" indent="-342900">
              <a:buClr>
                <a:srgbClr val="3366FF"/>
              </a:buClr>
              <a:buFont typeface="Arial"/>
              <a:buChar char="•"/>
            </a:pPr>
            <a:endParaRPr lang="en-US" sz="2400" b="1" dirty="0" smtClean="0">
              <a:solidFill>
                <a:srgbClr val="FE00FC"/>
              </a:solidFill>
            </a:endParaRPr>
          </a:p>
        </p:txBody>
      </p:sp>
      <p:pic>
        <p:nvPicPr>
          <p:cNvPr id="11" name="Picture 10"/>
          <p:cNvPicPr>
            <a:picLocks/>
          </p:cNvPicPr>
          <p:nvPr/>
        </p:nvPicPr>
        <p:blipFill rotWithShape="1">
          <a:blip r:embed="rId5"/>
          <a:srcRect r="9950"/>
          <a:stretch/>
        </p:blipFill>
        <p:spPr>
          <a:xfrm>
            <a:off x="1512717" y="2707721"/>
            <a:ext cx="3510997" cy="4059786"/>
          </a:xfrm>
          <a:prstGeom prst="rect">
            <a:avLst/>
          </a:prstGeom>
          <a:ln w="12700" cmpd="sng">
            <a:solidFill>
              <a:schemeClr val="tx1"/>
            </a:solidFill>
          </a:ln>
        </p:spPr>
      </p:pic>
    </p:spTree>
    <p:extLst>
      <p:ext uri="{BB962C8B-B14F-4D97-AF65-F5344CB8AC3E}">
        <p14:creationId xmlns:p14="http://schemas.microsoft.com/office/powerpoint/2010/main" val="619374571"/>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8" y="682633"/>
            <a:ext cx="7766991" cy="6124754"/>
          </a:xfrm>
          <a:prstGeom prst="rect">
            <a:avLst/>
          </a:prstGeom>
        </p:spPr>
        <p:txBody>
          <a:bodyPr wrap="square">
            <a:spAutoFit/>
          </a:bodyPr>
          <a:lstStyle/>
          <a:p>
            <a:pPr lvl="0"/>
            <a:r>
              <a:rPr lang="en-US" sz="3000" b="1" dirty="0">
                <a:solidFill>
                  <a:srgbClr val="FF0000"/>
                </a:solidFill>
              </a:rPr>
              <a:t>The Miranda Rule</a:t>
            </a:r>
          </a:p>
          <a:p>
            <a:r>
              <a:rPr lang="en-US" sz="800" dirty="0"/>
              <a:t> </a:t>
            </a:r>
          </a:p>
          <a:p>
            <a:pPr marL="457200" lvl="0" indent="-457200">
              <a:buClr>
                <a:srgbClr val="3366FF"/>
              </a:buClr>
              <a:buFont typeface="Arial"/>
              <a:buChar char="•"/>
            </a:pPr>
            <a:r>
              <a:rPr lang="en-US" sz="2800" dirty="0"/>
              <a:t>The </a:t>
            </a:r>
            <a:r>
              <a:rPr lang="en-US" sz="2800" b="1" dirty="0">
                <a:solidFill>
                  <a:srgbClr val="FF0000"/>
                </a:solidFill>
              </a:rPr>
              <a:t>Fifth Amendment </a:t>
            </a:r>
            <a:r>
              <a:rPr lang="en-US" sz="2800" b="1" dirty="0" smtClean="0">
                <a:solidFill>
                  <a:srgbClr val="FF0000"/>
                </a:solidFill>
              </a:rPr>
              <a:t>                                                 </a:t>
            </a:r>
            <a:r>
              <a:rPr lang="en-US" sz="2800" dirty="0" smtClean="0"/>
              <a:t>forbids </a:t>
            </a:r>
            <a:r>
              <a:rPr lang="en-US" sz="2800" dirty="0"/>
              <a:t>forced </a:t>
            </a:r>
            <a:r>
              <a:rPr lang="en-US" sz="2800" dirty="0" smtClean="0"/>
              <a:t>                                                              self</a:t>
            </a:r>
            <a:r>
              <a:rPr lang="en-US" sz="2800" dirty="0"/>
              <a:t>-incrimination, </a:t>
            </a:r>
            <a:r>
              <a:rPr lang="en-US" sz="2800" dirty="0" smtClean="0"/>
              <a:t>                                                  stating </a:t>
            </a:r>
            <a:r>
              <a:rPr lang="en-US" sz="2800" dirty="0"/>
              <a:t>that no person </a:t>
            </a:r>
            <a:r>
              <a:rPr lang="en-US" sz="2800" dirty="0" smtClean="0"/>
              <a:t>                                         “</a:t>
            </a:r>
            <a:r>
              <a:rPr lang="en-US" sz="2800" dirty="0"/>
              <a:t>shall be compelled to </a:t>
            </a:r>
            <a:r>
              <a:rPr lang="en-US" sz="2800" dirty="0" smtClean="0"/>
              <a:t>                                                    be </a:t>
            </a:r>
            <a:r>
              <a:rPr lang="en-US" sz="2800" dirty="0"/>
              <a:t>a witness against himself.</a:t>
            </a:r>
            <a:r>
              <a:rPr lang="en-US" sz="2800" dirty="0" smtClean="0"/>
              <a:t>”</a:t>
            </a:r>
          </a:p>
          <a:p>
            <a:pPr marL="457200" indent="-457200">
              <a:buClr>
                <a:srgbClr val="3366FF"/>
              </a:buClr>
              <a:buFont typeface="Arial"/>
              <a:buChar char="•"/>
            </a:pPr>
            <a:r>
              <a:rPr lang="en-US" sz="2800" dirty="0"/>
              <a:t>S</a:t>
            </a:r>
            <a:r>
              <a:rPr lang="en-US" sz="2800" dirty="0" smtClean="0"/>
              <a:t>uspects </a:t>
            </a:r>
            <a:r>
              <a:rPr lang="en-US" sz="2800" dirty="0"/>
              <a:t>cannot be compelled to provide evidence </a:t>
            </a:r>
            <a:r>
              <a:rPr lang="en-US" sz="2800" dirty="0" smtClean="0"/>
              <a:t>that </a:t>
            </a:r>
            <a:r>
              <a:rPr lang="en-US" sz="2800" dirty="0"/>
              <a:t>can be used against them</a:t>
            </a:r>
          </a:p>
          <a:p>
            <a:pPr marL="457200" indent="-457200">
              <a:buClr>
                <a:srgbClr val="3366FF"/>
              </a:buClr>
              <a:buFont typeface="Arial"/>
              <a:buChar char="•"/>
            </a:pPr>
            <a:r>
              <a:rPr lang="en-US" sz="2800" dirty="0"/>
              <a:t>B</a:t>
            </a:r>
            <a:r>
              <a:rPr lang="en-US" sz="2800" dirty="0" smtClean="0"/>
              <a:t>urden </a:t>
            </a:r>
            <a:r>
              <a:rPr lang="en-US" sz="2800" dirty="0"/>
              <a:t>of proof rests on police and prosecutors</a:t>
            </a:r>
            <a:r>
              <a:rPr lang="en-US" sz="2800" dirty="0" smtClean="0"/>
              <a:t>,</a:t>
            </a:r>
            <a:r>
              <a:rPr lang="en-US" sz="2800" dirty="0"/>
              <a:t> </a:t>
            </a:r>
            <a:r>
              <a:rPr lang="en-US" sz="2800" b="1" i="1" u="sng" dirty="0" smtClean="0"/>
              <a:t>not </a:t>
            </a:r>
            <a:r>
              <a:rPr lang="en-US" sz="2800" b="1" i="1" u="sng" dirty="0"/>
              <a:t>the defendant</a:t>
            </a:r>
            <a:endParaRPr lang="en-US" sz="2800" dirty="0"/>
          </a:p>
          <a:p>
            <a:pPr marL="457200" indent="-457200">
              <a:buClr>
                <a:srgbClr val="3366FF"/>
              </a:buClr>
              <a:buFont typeface="Arial"/>
              <a:buChar char="•"/>
            </a:pPr>
            <a:r>
              <a:rPr lang="en-US" sz="2800" dirty="0"/>
              <a:t>R</a:t>
            </a:r>
            <a:r>
              <a:rPr lang="en-US" sz="2800" dirty="0" smtClean="0"/>
              <a:t>ight </a:t>
            </a:r>
            <a:r>
              <a:rPr lang="en-US" sz="2800" dirty="0"/>
              <a:t>applies to congressional hearings </a:t>
            </a:r>
            <a:r>
              <a:rPr lang="en-US" sz="2800" dirty="0" smtClean="0"/>
              <a:t>and police </a:t>
            </a:r>
            <a:r>
              <a:rPr lang="en-US" sz="2800" dirty="0"/>
              <a:t>stations, as well as to courtrooms</a:t>
            </a:r>
          </a:p>
          <a:p>
            <a:r>
              <a:rPr lang="en-US" dirty="0"/>
              <a:t>			</a:t>
            </a:r>
          </a:p>
        </p:txBody>
      </p:sp>
      <p:sp>
        <p:nvSpPr>
          <p:cNvPr id="7" name="Rectangle 6"/>
          <p:cNvSpPr/>
          <p:nvPr/>
        </p:nvSpPr>
        <p:spPr>
          <a:xfrm>
            <a:off x="1377009" y="36302"/>
            <a:ext cx="7766991" cy="646331"/>
          </a:xfrm>
          <a:prstGeom prst="rect">
            <a:avLst/>
          </a:prstGeom>
        </p:spPr>
        <p:txBody>
          <a:bodyPr wrap="square">
            <a:spAutoFit/>
          </a:bodyPr>
          <a:lstStyle/>
          <a:p>
            <a:pPr lvl="0"/>
            <a:r>
              <a:rPr lang="en-US" sz="3600" b="1" dirty="0" smtClean="0"/>
              <a:t>               Rights </a:t>
            </a:r>
            <a:r>
              <a:rPr lang="en-US" sz="3600" b="1" dirty="0"/>
              <a:t>of the Accused</a:t>
            </a:r>
          </a:p>
        </p:txBody>
      </p:sp>
      <p:pic>
        <p:nvPicPr>
          <p:cNvPr id="8" name="Picture 7"/>
          <p:cNvPicPr>
            <a:picLocks noChangeAspect="1"/>
          </p:cNvPicPr>
          <p:nvPr/>
        </p:nvPicPr>
        <p:blipFill>
          <a:blip r:embed="rId5"/>
          <a:stretch>
            <a:fillRect/>
          </a:stretch>
        </p:blipFill>
        <p:spPr>
          <a:xfrm>
            <a:off x="5229145" y="682633"/>
            <a:ext cx="3641726" cy="2696148"/>
          </a:xfrm>
          <a:prstGeom prst="rect">
            <a:avLst/>
          </a:prstGeom>
        </p:spPr>
      </p:pic>
    </p:spTree>
    <p:extLst>
      <p:ext uri="{BB962C8B-B14F-4D97-AF65-F5344CB8AC3E}">
        <p14:creationId xmlns:p14="http://schemas.microsoft.com/office/powerpoint/2010/main" val="2540955207"/>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
            <a:ext cx="9143999" cy="7002722"/>
          </a:xfrm>
          <a:prstGeom prst="rect">
            <a:avLst/>
          </a:prstGeom>
        </p:spPr>
      </p:pic>
    </p:spTree>
    <p:extLst>
      <p:ext uri="{BB962C8B-B14F-4D97-AF65-F5344CB8AC3E}">
        <p14:creationId xmlns:p14="http://schemas.microsoft.com/office/powerpoint/2010/main" val="1476936754"/>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8" y="682633"/>
            <a:ext cx="7766991" cy="6709528"/>
          </a:xfrm>
          <a:prstGeom prst="rect">
            <a:avLst/>
          </a:prstGeom>
        </p:spPr>
        <p:txBody>
          <a:bodyPr wrap="square">
            <a:spAutoFit/>
          </a:bodyPr>
          <a:lstStyle/>
          <a:p>
            <a:r>
              <a:rPr lang="en-US" sz="3000" b="1" i="1" dirty="0" smtClean="0">
                <a:solidFill>
                  <a:srgbClr val="FE00FC"/>
                </a:solidFill>
              </a:rPr>
              <a:t>Miranda </a:t>
            </a:r>
            <a:r>
              <a:rPr lang="en-US" sz="3000" b="1" i="1" dirty="0">
                <a:solidFill>
                  <a:srgbClr val="FE00FC"/>
                </a:solidFill>
              </a:rPr>
              <a:t>v. Arizona </a:t>
            </a:r>
            <a:r>
              <a:rPr lang="en-US" sz="3000" b="1" dirty="0">
                <a:solidFill>
                  <a:srgbClr val="FE00FC"/>
                </a:solidFill>
              </a:rPr>
              <a:t>(1966</a:t>
            </a:r>
            <a:r>
              <a:rPr lang="en-US" sz="3000" b="1" dirty="0" smtClean="0">
                <a:solidFill>
                  <a:srgbClr val="FE00FC"/>
                </a:solidFill>
              </a:rPr>
              <a:t>)</a:t>
            </a:r>
            <a:endParaRPr lang="en-US" sz="3000" b="1" dirty="0">
              <a:solidFill>
                <a:srgbClr val="FE00FC"/>
              </a:solidFill>
            </a:endParaRPr>
          </a:p>
          <a:p>
            <a:pPr marL="457200" indent="-457200">
              <a:buClr>
                <a:srgbClr val="3366FF"/>
              </a:buClr>
              <a:buFont typeface="Arial"/>
              <a:buChar char="•"/>
            </a:pPr>
            <a:r>
              <a:rPr lang="en-US" sz="2800" dirty="0"/>
              <a:t>S</a:t>
            </a:r>
            <a:r>
              <a:rPr lang="en-US" sz="2800" dirty="0" smtClean="0"/>
              <a:t>et </a:t>
            </a:r>
            <a:r>
              <a:rPr lang="en-US" sz="2800" dirty="0"/>
              <a:t>guidelines for police questioning of suspects</a:t>
            </a:r>
          </a:p>
          <a:p>
            <a:pPr marL="457200" indent="-457200">
              <a:buClr>
                <a:srgbClr val="3366FF"/>
              </a:buClr>
              <a:buFont typeface="Arial"/>
              <a:buChar char="•"/>
            </a:pPr>
            <a:r>
              <a:rPr lang="en-US" sz="2800" dirty="0"/>
              <a:t>S</a:t>
            </a:r>
            <a:r>
              <a:rPr lang="en-US" sz="2800" dirty="0" smtClean="0"/>
              <a:t>uspects </a:t>
            </a:r>
            <a:r>
              <a:rPr lang="en-US" sz="2800" dirty="0"/>
              <a:t>must be informed of their </a:t>
            </a:r>
            <a:r>
              <a:rPr lang="en-US" sz="2800" dirty="0" smtClean="0"/>
              <a:t>constitutional right </a:t>
            </a:r>
            <a:r>
              <a:rPr lang="en-US" sz="2800" dirty="0"/>
              <a:t>to remain silent</a:t>
            </a:r>
          </a:p>
          <a:p>
            <a:pPr marL="457200" indent="-457200">
              <a:buClr>
                <a:srgbClr val="3366FF"/>
              </a:buClr>
              <a:buFont typeface="Arial"/>
              <a:buChar char="•"/>
            </a:pPr>
            <a:r>
              <a:rPr lang="en-US" sz="2800" dirty="0"/>
              <a:t>S</a:t>
            </a:r>
            <a:r>
              <a:rPr lang="en-US" sz="2800" dirty="0" smtClean="0"/>
              <a:t>uspects </a:t>
            </a:r>
            <a:r>
              <a:rPr lang="en-US" sz="2800" dirty="0"/>
              <a:t>must be warned that what they say </a:t>
            </a:r>
            <a:r>
              <a:rPr lang="en-US" sz="2800" dirty="0" smtClean="0"/>
              <a:t>can be </a:t>
            </a:r>
            <a:r>
              <a:rPr lang="en-US" sz="2800" dirty="0"/>
              <a:t>used against them in a court of law</a:t>
            </a:r>
          </a:p>
          <a:p>
            <a:pPr marL="457200" indent="-457200">
              <a:buClr>
                <a:srgbClr val="3366FF"/>
              </a:buClr>
              <a:buFont typeface="Arial"/>
              <a:buChar char="•"/>
            </a:pPr>
            <a:r>
              <a:rPr lang="en-US" sz="2800" dirty="0"/>
              <a:t>S</a:t>
            </a:r>
            <a:r>
              <a:rPr lang="en-US" sz="2800" dirty="0" smtClean="0"/>
              <a:t>uspects </a:t>
            </a:r>
            <a:r>
              <a:rPr lang="en-US" sz="2800" dirty="0"/>
              <a:t>must be told that they have a right to </a:t>
            </a:r>
            <a:r>
              <a:rPr lang="en-US" sz="2800" dirty="0" smtClean="0"/>
              <a:t>have </a:t>
            </a:r>
            <a:r>
              <a:rPr lang="en-US" sz="2800" dirty="0"/>
              <a:t>a lawyer present during</a:t>
            </a:r>
          </a:p>
          <a:p>
            <a:pPr marL="457200" indent="-457200">
              <a:buClr>
                <a:srgbClr val="3366FF"/>
              </a:buClr>
              <a:buFont typeface="Arial"/>
              <a:buChar char="•"/>
            </a:pPr>
            <a:r>
              <a:rPr lang="en-US" sz="2800" dirty="0"/>
              <a:t>Q</a:t>
            </a:r>
            <a:r>
              <a:rPr lang="en-US" sz="2800" dirty="0" smtClean="0"/>
              <a:t>uestioning</a:t>
            </a:r>
            <a:r>
              <a:rPr lang="en-US" sz="2800" dirty="0"/>
              <a:t>, and that a lawyer will be provided </a:t>
            </a:r>
            <a:r>
              <a:rPr lang="en-US" sz="2800" dirty="0" smtClean="0"/>
              <a:t>if </a:t>
            </a:r>
            <a:r>
              <a:rPr lang="en-US" sz="2800" dirty="0"/>
              <a:t>the accused cannot afford </a:t>
            </a:r>
            <a:r>
              <a:rPr lang="en-US" sz="2800" dirty="0" smtClean="0"/>
              <a:t>one</a:t>
            </a:r>
          </a:p>
          <a:p>
            <a:pPr algn="ctr"/>
            <a:r>
              <a:rPr lang="en-US" sz="2400" b="1" dirty="0">
                <a:solidFill>
                  <a:srgbClr val="FF6600"/>
                </a:solidFill>
                <a:effectLst>
                  <a:outerShdw blurRad="50800" dist="38100" algn="tr" rotWithShape="0">
                    <a:prstClr val="black">
                      <a:alpha val="40000"/>
                    </a:prstClr>
                  </a:outerShdw>
                </a:effectLst>
              </a:rPr>
              <a:t>"</a:t>
            </a:r>
            <a:r>
              <a:rPr lang="en-US" sz="2400" b="1" i="1" dirty="0">
                <a:solidFill>
                  <a:srgbClr val="149B50"/>
                </a:solidFill>
              </a:rPr>
              <a:t>You have the right to remain silent. Anything you say can and will be used against you in a court of law. You have the right to have an attorney present during questioning. If you cannot afford an attorney, one will be appointed for you. Do you understand these rights?</a:t>
            </a:r>
            <a:r>
              <a:rPr lang="en-US" sz="2400" b="1" dirty="0">
                <a:solidFill>
                  <a:srgbClr val="149B50"/>
                </a:solidFill>
                <a:effectLst>
                  <a:outerShdw blurRad="50800" dist="38100" algn="tr" rotWithShape="0">
                    <a:prstClr val="black">
                      <a:alpha val="40000"/>
                    </a:prstClr>
                  </a:outerShdw>
                </a:effectLst>
              </a:rPr>
              <a:t> </a:t>
            </a:r>
            <a:r>
              <a:rPr lang="en-US" sz="2400" b="1" dirty="0">
                <a:solidFill>
                  <a:srgbClr val="FF6600"/>
                </a:solidFill>
                <a:effectLst>
                  <a:outerShdw blurRad="50800" dist="38100" algn="tr" rotWithShape="0">
                    <a:prstClr val="black">
                      <a:alpha val="40000"/>
                    </a:prstClr>
                  </a:outerShdw>
                </a:effectLst>
              </a:rPr>
              <a:t>"</a:t>
            </a:r>
            <a:endParaRPr lang="en-US" sz="2400" dirty="0">
              <a:solidFill>
                <a:srgbClr val="FF6600"/>
              </a:solidFill>
            </a:endParaRPr>
          </a:p>
          <a:p>
            <a:endParaRPr lang="en-US" sz="2800" dirty="0"/>
          </a:p>
        </p:txBody>
      </p:sp>
      <p:sp>
        <p:nvSpPr>
          <p:cNvPr id="7" name="Rectangle 6"/>
          <p:cNvSpPr/>
          <p:nvPr/>
        </p:nvSpPr>
        <p:spPr>
          <a:xfrm>
            <a:off x="1377009" y="36302"/>
            <a:ext cx="7766991" cy="646331"/>
          </a:xfrm>
          <a:prstGeom prst="rect">
            <a:avLst/>
          </a:prstGeom>
        </p:spPr>
        <p:txBody>
          <a:bodyPr wrap="square">
            <a:spAutoFit/>
          </a:bodyPr>
          <a:lstStyle/>
          <a:p>
            <a:pPr lvl="0"/>
            <a:r>
              <a:rPr lang="en-US" sz="3600" b="1" dirty="0" smtClean="0"/>
              <a:t>               Rights </a:t>
            </a:r>
            <a:r>
              <a:rPr lang="en-US" sz="3600" b="1" dirty="0"/>
              <a:t>of the Accused</a:t>
            </a:r>
          </a:p>
        </p:txBody>
      </p:sp>
    </p:spTree>
    <p:extLst>
      <p:ext uri="{BB962C8B-B14F-4D97-AF65-F5344CB8AC3E}">
        <p14:creationId xmlns:p14="http://schemas.microsoft.com/office/powerpoint/2010/main" val="3501249149"/>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77009" y="36302"/>
            <a:ext cx="7766991" cy="646331"/>
          </a:xfrm>
          <a:prstGeom prst="rect">
            <a:avLst/>
          </a:prstGeom>
        </p:spPr>
        <p:txBody>
          <a:bodyPr wrap="square">
            <a:spAutoFit/>
          </a:bodyPr>
          <a:lstStyle/>
          <a:p>
            <a:pPr lvl="0"/>
            <a:r>
              <a:rPr lang="en-US" sz="3600" b="1" dirty="0" smtClean="0"/>
              <a:t>               Rights </a:t>
            </a:r>
            <a:r>
              <a:rPr lang="en-US" sz="3600" b="1" dirty="0"/>
              <a:t>of the Accused</a:t>
            </a:r>
          </a:p>
        </p:txBody>
      </p:sp>
      <p:sp>
        <p:nvSpPr>
          <p:cNvPr id="8" name="Rectangle 7"/>
          <p:cNvSpPr/>
          <p:nvPr/>
        </p:nvSpPr>
        <p:spPr>
          <a:xfrm>
            <a:off x="1377008" y="682633"/>
            <a:ext cx="7766991" cy="6124754"/>
          </a:xfrm>
          <a:prstGeom prst="rect">
            <a:avLst/>
          </a:prstGeom>
        </p:spPr>
        <p:txBody>
          <a:bodyPr wrap="square">
            <a:spAutoFit/>
          </a:bodyPr>
          <a:lstStyle/>
          <a:p>
            <a:r>
              <a:rPr lang="en-US" sz="2800" b="1" i="1" dirty="0">
                <a:solidFill>
                  <a:srgbClr val="FE00FC"/>
                </a:solidFill>
              </a:rPr>
              <a:t>Arizona v. </a:t>
            </a:r>
            <a:r>
              <a:rPr lang="en-US" sz="2800" b="1" i="1" dirty="0" err="1">
                <a:solidFill>
                  <a:srgbClr val="FE00FC"/>
                </a:solidFill>
              </a:rPr>
              <a:t>Fulminante</a:t>
            </a:r>
            <a:r>
              <a:rPr lang="en-US" sz="2800" b="1" i="1" dirty="0">
                <a:solidFill>
                  <a:srgbClr val="FE00FC"/>
                </a:solidFill>
              </a:rPr>
              <a:t> </a:t>
            </a:r>
            <a:r>
              <a:rPr lang="en-US" sz="2800" b="1" dirty="0">
                <a:solidFill>
                  <a:srgbClr val="FE00FC"/>
                </a:solidFill>
              </a:rPr>
              <a:t>(1991</a:t>
            </a:r>
            <a:r>
              <a:rPr lang="en-US" sz="2800" b="1" dirty="0" smtClean="0">
                <a:solidFill>
                  <a:srgbClr val="FE00FC"/>
                </a:solidFill>
              </a:rPr>
              <a:t>)</a:t>
            </a:r>
            <a:endParaRPr lang="en-US" sz="2800" b="1" dirty="0">
              <a:solidFill>
                <a:srgbClr val="FE00FC"/>
              </a:solidFill>
            </a:endParaRPr>
          </a:p>
          <a:p>
            <a:pPr marL="285750" indent="-285750">
              <a:buClr>
                <a:srgbClr val="3366FF"/>
              </a:buClr>
              <a:buFont typeface="Arial"/>
              <a:buChar char="•"/>
            </a:pPr>
            <a:r>
              <a:rPr lang="en-US" sz="2800" dirty="0" smtClean="0"/>
              <a:t>Court </a:t>
            </a:r>
            <a:r>
              <a:rPr lang="en-US" sz="2800" dirty="0"/>
              <a:t>held that a </a:t>
            </a:r>
            <a:r>
              <a:rPr lang="en-US" sz="2800" dirty="0" smtClean="0"/>
              <a:t>                                                      coerced </a:t>
            </a:r>
            <a:r>
              <a:rPr lang="en-US" sz="2800" dirty="0"/>
              <a:t>confession is </a:t>
            </a:r>
            <a:r>
              <a:rPr lang="en-US" sz="2800" dirty="0" smtClean="0"/>
              <a:t>                                                 “</a:t>
            </a:r>
            <a:r>
              <a:rPr lang="en-US" sz="2800" dirty="0"/>
              <a:t>harmless error” if </a:t>
            </a:r>
            <a:r>
              <a:rPr lang="en-US" sz="2800" dirty="0" smtClean="0"/>
              <a:t>                                                       other </a:t>
            </a:r>
            <a:r>
              <a:rPr lang="en-US" sz="2800" dirty="0"/>
              <a:t>evidence is </a:t>
            </a:r>
            <a:r>
              <a:rPr lang="en-US" sz="2800" dirty="0" smtClean="0"/>
              <a:t>                                                   sufficient </a:t>
            </a:r>
            <a:r>
              <a:rPr lang="en-US" sz="2800" dirty="0"/>
              <a:t>for </a:t>
            </a:r>
            <a:r>
              <a:rPr lang="en-US" sz="2800" dirty="0" smtClean="0"/>
              <a:t>conviction                                                </a:t>
            </a:r>
            <a:endParaRPr lang="en-US" sz="2800" dirty="0"/>
          </a:p>
          <a:p>
            <a:pPr marL="285750" indent="-285750">
              <a:buClr>
                <a:srgbClr val="3366FF"/>
              </a:buClr>
              <a:buFont typeface="Arial"/>
              <a:buChar char="•"/>
            </a:pPr>
            <a:r>
              <a:rPr lang="en-US" sz="2800" dirty="0"/>
              <a:t>I</a:t>
            </a:r>
            <a:r>
              <a:rPr lang="en-US" sz="2800" dirty="0" smtClean="0"/>
              <a:t>f </a:t>
            </a:r>
            <a:r>
              <a:rPr lang="en-US" sz="2800" dirty="0"/>
              <a:t>law enforcement </a:t>
            </a:r>
            <a:r>
              <a:rPr lang="en-US" sz="2800" dirty="0" smtClean="0"/>
              <a:t>                                                  officials </a:t>
            </a:r>
            <a:r>
              <a:rPr lang="en-US" sz="2800" dirty="0"/>
              <a:t>encourage </a:t>
            </a:r>
            <a:r>
              <a:rPr lang="en-US" sz="2800" dirty="0" smtClean="0"/>
              <a:t>                                                  persons </a:t>
            </a:r>
            <a:r>
              <a:rPr lang="en-US" sz="2800" dirty="0"/>
              <a:t>to </a:t>
            </a:r>
            <a:r>
              <a:rPr lang="en-US" sz="2800" dirty="0" smtClean="0"/>
              <a:t>commit                                                    crimes </a:t>
            </a:r>
            <a:r>
              <a:rPr lang="en-US" sz="2800" dirty="0"/>
              <a:t>(such as </a:t>
            </a:r>
            <a:r>
              <a:rPr lang="en-US" sz="2800" dirty="0" smtClean="0"/>
              <a:t>                                                    accepting </a:t>
            </a:r>
            <a:r>
              <a:rPr lang="en-US" sz="2800" dirty="0"/>
              <a:t>bribes or </a:t>
            </a:r>
            <a:r>
              <a:rPr lang="en-US" sz="2800" dirty="0" smtClean="0"/>
              <a:t>purchasing </a:t>
            </a:r>
            <a:r>
              <a:rPr lang="en-US" sz="2800" dirty="0"/>
              <a:t>illicit drugs) that they otherwise would </a:t>
            </a:r>
            <a:r>
              <a:rPr lang="en-US" sz="2800" dirty="0" smtClean="0"/>
              <a:t>not </a:t>
            </a:r>
            <a:r>
              <a:rPr lang="en-US" sz="2800" dirty="0"/>
              <a:t>commit, convictions for these crimes will be </a:t>
            </a:r>
            <a:r>
              <a:rPr lang="en-US" sz="2800" dirty="0" smtClean="0"/>
              <a:t>overturned </a:t>
            </a:r>
            <a:r>
              <a:rPr lang="en-US" sz="2800" dirty="0"/>
              <a:t>by the courts</a:t>
            </a:r>
          </a:p>
          <a:p>
            <a:r>
              <a:rPr lang="en-US" sz="2800" dirty="0"/>
              <a:t> </a:t>
            </a:r>
          </a:p>
        </p:txBody>
      </p:sp>
      <p:pic>
        <p:nvPicPr>
          <p:cNvPr id="9" name="Picture 8"/>
          <p:cNvPicPr>
            <a:picLocks noChangeAspect="1"/>
          </p:cNvPicPr>
          <p:nvPr/>
        </p:nvPicPr>
        <p:blipFill rotWithShape="1">
          <a:blip r:embed="rId5"/>
          <a:srcRect t="17809"/>
          <a:stretch/>
        </p:blipFill>
        <p:spPr>
          <a:xfrm>
            <a:off x="5188194" y="1236929"/>
            <a:ext cx="3810000" cy="3653390"/>
          </a:xfrm>
          <a:prstGeom prst="rect">
            <a:avLst/>
          </a:prstGeom>
          <a:ln w="12700" cmpd="sng">
            <a:solidFill>
              <a:schemeClr val="tx1"/>
            </a:solidFill>
          </a:ln>
        </p:spPr>
      </p:pic>
    </p:spTree>
    <p:extLst>
      <p:ext uri="{BB962C8B-B14F-4D97-AF65-F5344CB8AC3E}">
        <p14:creationId xmlns:p14="http://schemas.microsoft.com/office/powerpoint/2010/main" val="3942315290"/>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8" y="682633"/>
            <a:ext cx="7766991" cy="3539431"/>
          </a:xfrm>
          <a:prstGeom prst="rect">
            <a:avLst/>
          </a:prstGeom>
        </p:spPr>
        <p:txBody>
          <a:bodyPr wrap="square">
            <a:spAutoFit/>
          </a:bodyPr>
          <a:lstStyle/>
          <a:p>
            <a:pPr lvl="0"/>
            <a:r>
              <a:rPr lang="en-US" sz="3000" b="1" dirty="0">
                <a:solidFill>
                  <a:srgbClr val="FF0000"/>
                </a:solidFill>
              </a:rPr>
              <a:t>The Right to Counsel</a:t>
            </a:r>
          </a:p>
          <a:p>
            <a:r>
              <a:rPr lang="en-US" sz="2800" dirty="0"/>
              <a:t> </a:t>
            </a:r>
          </a:p>
          <a:p>
            <a:pPr marL="457200" lvl="0" indent="-457200">
              <a:buClr>
                <a:srgbClr val="3366FF"/>
              </a:buClr>
              <a:buFont typeface="Arial"/>
              <a:buChar char="•"/>
            </a:pPr>
            <a:r>
              <a:rPr lang="en-US" sz="2800" b="1" dirty="0" smtClean="0">
                <a:solidFill>
                  <a:srgbClr val="FF0000"/>
                </a:solidFill>
              </a:rPr>
              <a:t>6</a:t>
            </a:r>
            <a:r>
              <a:rPr lang="en-US" sz="2800" b="1" baseline="30000" dirty="0" smtClean="0">
                <a:solidFill>
                  <a:srgbClr val="FF0000"/>
                </a:solidFill>
              </a:rPr>
              <a:t>th</a:t>
            </a:r>
            <a:r>
              <a:rPr lang="en-US" sz="2800" b="1" dirty="0" smtClean="0">
                <a:solidFill>
                  <a:srgbClr val="FF0000"/>
                </a:solidFill>
              </a:rPr>
              <a:t>  </a:t>
            </a:r>
            <a:r>
              <a:rPr lang="en-US" sz="2800" b="1" dirty="0">
                <a:solidFill>
                  <a:srgbClr val="FF0000"/>
                </a:solidFill>
              </a:rPr>
              <a:t>Amendment </a:t>
            </a:r>
            <a:r>
              <a:rPr lang="en-US" sz="2800" dirty="0"/>
              <a:t>states, “The accused shall enjoy the right… to have the assistance of counsel for his defense.</a:t>
            </a:r>
            <a:r>
              <a:rPr lang="en-US" sz="2800" dirty="0" smtClean="0"/>
              <a:t>”</a:t>
            </a:r>
          </a:p>
          <a:p>
            <a:pPr marL="457200" lvl="0" indent="-457200">
              <a:buClr>
                <a:srgbClr val="3366FF"/>
              </a:buClr>
              <a:buFont typeface="Arial"/>
              <a:buChar char="•"/>
            </a:pPr>
            <a:r>
              <a:rPr lang="en-US" sz="2800" dirty="0" smtClean="0"/>
              <a:t>Note when Sixth </a:t>
            </a:r>
            <a:r>
              <a:rPr lang="en-US" sz="2800" dirty="0"/>
              <a:t>Amendment was ratified</a:t>
            </a:r>
            <a:r>
              <a:rPr lang="en-US" sz="2800" dirty="0" smtClean="0"/>
              <a:t>,</a:t>
            </a:r>
          </a:p>
          <a:p>
            <a:pPr marL="457200" lvl="0" indent="-457200">
              <a:buFont typeface="Arial"/>
              <a:buChar char="•"/>
            </a:pPr>
            <a:r>
              <a:rPr lang="en-US" sz="2800" dirty="0"/>
              <a:t> </a:t>
            </a:r>
            <a:r>
              <a:rPr lang="en-US" sz="2800" dirty="0" smtClean="0"/>
              <a:t>                                that </a:t>
            </a:r>
            <a:r>
              <a:rPr lang="en-US" sz="2800" dirty="0"/>
              <a:t>right did not apply </a:t>
            </a:r>
            <a:r>
              <a:rPr lang="en-US" sz="2800" dirty="0" smtClean="0"/>
              <a:t>to</a:t>
            </a:r>
          </a:p>
          <a:p>
            <a:pPr marL="457200" lvl="0" indent="-457200">
              <a:buFont typeface="Arial"/>
              <a:buChar char="•"/>
            </a:pPr>
            <a:r>
              <a:rPr lang="en-US" sz="2800" dirty="0"/>
              <a:t> </a:t>
            </a:r>
            <a:r>
              <a:rPr lang="en-US" sz="2800" dirty="0" smtClean="0"/>
              <a:t>                                </a:t>
            </a:r>
            <a:r>
              <a:rPr lang="en-US" sz="2800" dirty="0"/>
              <a:t>people tried in states </a:t>
            </a:r>
            <a:r>
              <a:rPr lang="en-US" sz="2800" dirty="0" smtClean="0"/>
              <a:t>courts</a:t>
            </a:r>
            <a:endParaRPr lang="en-US" sz="2800" dirty="0"/>
          </a:p>
        </p:txBody>
      </p:sp>
      <p:sp>
        <p:nvSpPr>
          <p:cNvPr id="7" name="Rectangle 6"/>
          <p:cNvSpPr/>
          <p:nvPr/>
        </p:nvSpPr>
        <p:spPr>
          <a:xfrm>
            <a:off x="1377009" y="36302"/>
            <a:ext cx="7766991" cy="646331"/>
          </a:xfrm>
          <a:prstGeom prst="rect">
            <a:avLst/>
          </a:prstGeom>
        </p:spPr>
        <p:txBody>
          <a:bodyPr wrap="square">
            <a:spAutoFit/>
          </a:bodyPr>
          <a:lstStyle/>
          <a:p>
            <a:pPr lvl="0" algn="ctr"/>
            <a:r>
              <a:rPr lang="en-US" sz="3600" b="1" dirty="0"/>
              <a:t>Rights of the Accused</a:t>
            </a:r>
          </a:p>
        </p:txBody>
      </p:sp>
      <p:pic>
        <p:nvPicPr>
          <p:cNvPr id="8" name="Picture 7"/>
          <p:cNvPicPr>
            <a:picLocks noChangeAspect="1"/>
          </p:cNvPicPr>
          <p:nvPr/>
        </p:nvPicPr>
        <p:blipFill rotWithShape="1">
          <a:blip r:embed="rId5"/>
          <a:srcRect b="23423"/>
          <a:stretch/>
        </p:blipFill>
        <p:spPr>
          <a:xfrm>
            <a:off x="1456690" y="3335198"/>
            <a:ext cx="2935252" cy="2883220"/>
          </a:xfrm>
          <a:prstGeom prst="rect">
            <a:avLst/>
          </a:prstGeom>
        </p:spPr>
      </p:pic>
    </p:spTree>
    <p:extLst>
      <p:ext uri="{BB962C8B-B14F-4D97-AF65-F5344CB8AC3E}">
        <p14:creationId xmlns:p14="http://schemas.microsoft.com/office/powerpoint/2010/main" val="2986783702"/>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8" y="682633"/>
            <a:ext cx="7766991" cy="6586417"/>
          </a:xfrm>
          <a:prstGeom prst="rect">
            <a:avLst/>
          </a:prstGeom>
        </p:spPr>
        <p:txBody>
          <a:bodyPr wrap="square">
            <a:spAutoFit/>
          </a:bodyPr>
          <a:lstStyle/>
          <a:p>
            <a:pPr lvl="0"/>
            <a:r>
              <a:rPr lang="en-US" sz="3000" b="1" dirty="0">
                <a:solidFill>
                  <a:srgbClr val="FF0000"/>
                </a:solidFill>
              </a:rPr>
              <a:t>The Right to Counsel</a:t>
            </a:r>
          </a:p>
          <a:p>
            <a:pPr lvl="0"/>
            <a:r>
              <a:rPr lang="en-US" sz="2800" b="1" i="1" dirty="0" smtClean="0">
                <a:solidFill>
                  <a:srgbClr val="FE00FC"/>
                </a:solidFill>
              </a:rPr>
              <a:t>Gideon </a:t>
            </a:r>
            <a:r>
              <a:rPr lang="en-US" sz="2800" b="1" i="1" dirty="0">
                <a:solidFill>
                  <a:srgbClr val="FE00FC"/>
                </a:solidFill>
              </a:rPr>
              <a:t>v. Wainwright </a:t>
            </a:r>
            <a:r>
              <a:rPr lang="en-US" sz="2800" b="1" dirty="0">
                <a:solidFill>
                  <a:srgbClr val="FE00FC"/>
                </a:solidFill>
              </a:rPr>
              <a:t>(1963)</a:t>
            </a:r>
          </a:p>
          <a:p>
            <a:pPr marL="342900" lvl="0" indent="-342900">
              <a:buClr>
                <a:srgbClr val="3366FF"/>
              </a:buClr>
              <a:buFont typeface="Arial"/>
              <a:buChar char="•"/>
            </a:pPr>
            <a:r>
              <a:rPr lang="en-US" sz="2400" dirty="0" smtClean="0"/>
              <a:t>Gideon </a:t>
            </a:r>
            <a:r>
              <a:rPr lang="en-US" sz="2400" dirty="0"/>
              <a:t>was accused of breaking and entering a Florida poolroom and stealing a small amount of </a:t>
            </a:r>
            <a:r>
              <a:rPr lang="en-US" sz="2400" dirty="0" smtClean="0"/>
              <a:t>money</a:t>
            </a:r>
            <a:endParaRPr lang="en-US" sz="2400" dirty="0"/>
          </a:p>
          <a:p>
            <a:pPr marL="342900" lvl="0" indent="-342900">
              <a:buClr>
                <a:srgbClr val="3366FF"/>
              </a:buClr>
              <a:buFont typeface="Arial"/>
              <a:buChar char="•"/>
            </a:pPr>
            <a:r>
              <a:rPr lang="en-US" sz="2400" dirty="0" smtClean="0"/>
              <a:t>Judge </a:t>
            </a:r>
            <a:r>
              <a:rPr lang="en-US" sz="2400" dirty="0"/>
              <a:t>refused Gideon’s request for a court-appointed free </a:t>
            </a:r>
            <a:r>
              <a:rPr lang="en-US" sz="2400" dirty="0" smtClean="0"/>
              <a:t>lawyer</a:t>
            </a:r>
            <a:endParaRPr lang="en-US" sz="2400" dirty="0"/>
          </a:p>
          <a:p>
            <a:pPr marL="342900" lvl="0" indent="-342900">
              <a:buClr>
                <a:srgbClr val="3366FF"/>
              </a:buClr>
              <a:buFont typeface="Arial"/>
              <a:buChar char="•"/>
            </a:pPr>
            <a:r>
              <a:rPr lang="en-US" sz="2400" dirty="0"/>
              <a:t>Gideon appealed his conviction, arguing that by refusing to appoint a lawyer to help him, the Florida court violated </a:t>
            </a:r>
            <a:r>
              <a:rPr lang="en-US" sz="2400" dirty="0" smtClean="0"/>
              <a:t>his rights </a:t>
            </a:r>
            <a:r>
              <a:rPr lang="en-US" sz="2400" dirty="0"/>
              <a:t>promised by the Sixth and Fourteenth </a:t>
            </a:r>
            <a:r>
              <a:rPr lang="en-US" sz="2400" dirty="0" smtClean="0"/>
              <a:t>Amendments</a:t>
            </a:r>
            <a:endParaRPr lang="en-US" sz="2400" dirty="0"/>
          </a:p>
          <a:p>
            <a:pPr marL="342900" lvl="0" indent="-342900">
              <a:buClr>
                <a:srgbClr val="3366FF"/>
              </a:buClr>
              <a:buFont typeface="Arial"/>
              <a:buChar char="•"/>
            </a:pPr>
            <a:r>
              <a:rPr lang="en-US" sz="2400" dirty="0" smtClean="0"/>
              <a:t>Unanimous </a:t>
            </a:r>
            <a:r>
              <a:rPr lang="en-US" sz="2400" dirty="0"/>
              <a:t>decision, the Supreme Court ruled that to those accused of major crimes under state </a:t>
            </a:r>
            <a:r>
              <a:rPr lang="en-US" sz="2400" dirty="0" smtClean="0"/>
              <a:t>laws</a:t>
            </a:r>
          </a:p>
          <a:p>
            <a:pPr marL="342900" lvl="0" indent="-342900">
              <a:buClr>
                <a:srgbClr val="3366FF"/>
              </a:buClr>
              <a:buFont typeface="Arial"/>
              <a:buChar char="•"/>
            </a:pPr>
            <a:r>
              <a:rPr lang="en-US" sz="2400" dirty="0" smtClean="0"/>
              <a:t>This </a:t>
            </a:r>
            <a:r>
              <a:rPr lang="en-US" sz="2400" dirty="0"/>
              <a:t>landmark case illustrates the process of incorporation, by which the Sixth Amendment was applied to the states through the Due Process Clause of the Fourteenth Amendment.</a:t>
            </a:r>
          </a:p>
          <a:p>
            <a:endParaRPr lang="en-US" sz="2800" dirty="0"/>
          </a:p>
        </p:txBody>
      </p:sp>
      <p:sp>
        <p:nvSpPr>
          <p:cNvPr id="7" name="Rectangle 6"/>
          <p:cNvSpPr/>
          <p:nvPr/>
        </p:nvSpPr>
        <p:spPr>
          <a:xfrm>
            <a:off x="1377009" y="36302"/>
            <a:ext cx="7766991" cy="646331"/>
          </a:xfrm>
          <a:prstGeom prst="rect">
            <a:avLst/>
          </a:prstGeom>
        </p:spPr>
        <p:txBody>
          <a:bodyPr wrap="square">
            <a:spAutoFit/>
          </a:bodyPr>
          <a:lstStyle/>
          <a:p>
            <a:pPr lvl="0"/>
            <a:r>
              <a:rPr lang="en-US" sz="3600" b="1" dirty="0" smtClean="0"/>
              <a:t>               Rights </a:t>
            </a:r>
            <a:r>
              <a:rPr lang="en-US" sz="3600" b="1" dirty="0"/>
              <a:t>of the Accused</a:t>
            </a:r>
          </a:p>
        </p:txBody>
      </p:sp>
      <p:pic>
        <p:nvPicPr>
          <p:cNvPr id="10" name="Picture 9"/>
          <p:cNvPicPr>
            <a:picLocks noChangeAspect="1"/>
          </p:cNvPicPr>
          <p:nvPr/>
        </p:nvPicPr>
        <p:blipFill>
          <a:blip r:embed="rId5"/>
          <a:stretch>
            <a:fillRect/>
          </a:stretch>
        </p:blipFill>
        <p:spPr>
          <a:xfrm>
            <a:off x="5826760" y="682633"/>
            <a:ext cx="3317239" cy="1002954"/>
          </a:xfrm>
          <a:prstGeom prst="rect">
            <a:avLst/>
          </a:prstGeom>
        </p:spPr>
      </p:pic>
    </p:spTree>
    <p:extLst>
      <p:ext uri="{BB962C8B-B14F-4D97-AF65-F5344CB8AC3E}">
        <p14:creationId xmlns:p14="http://schemas.microsoft.com/office/powerpoint/2010/main" val="2126004551"/>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77009" y="36302"/>
            <a:ext cx="7766991" cy="646331"/>
          </a:xfrm>
          <a:prstGeom prst="rect">
            <a:avLst/>
          </a:prstGeom>
        </p:spPr>
        <p:txBody>
          <a:bodyPr wrap="square">
            <a:spAutoFit/>
          </a:bodyPr>
          <a:lstStyle/>
          <a:p>
            <a:pPr lvl="0"/>
            <a:r>
              <a:rPr lang="en-US" sz="3600" b="1" dirty="0" smtClean="0"/>
              <a:t>               Rights </a:t>
            </a:r>
            <a:r>
              <a:rPr lang="en-US" sz="3600" b="1" dirty="0"/>
              <a:t>of the Accused</a:t>
            </a:r>
          </a:p>
        </p:txBody>
      </p:sp>
      <p:pic>
        <p:nvPicPr>
          <p:cNvPr id="8" name="Picture 7"/>
          <p:cNvPicPr>
            <a:picLocks noChangeAspect="1"/>
          </p:cNvPicPr>
          <p:nvPr/>
        </p:nvPicPr>
        <p:blipFill>
          <a:blip r:embed="rId5"/>
          <a:stretch>
            <a:fillRect/>
          </a:stretch>
        </p:blipFill>
        <p:spPr>
          <a:xfrm>
            <a:off x="1377010" y="749300"/>
            <a:ext cx="7766990" cy="6108700"/>
          </a:xfrm>
          <a:prstGeom prst="rect">
            <a:avLst/>
          </a:prstGeom>
        </p:spPr>
      </p:pic>
    </p:spTree>
    <p:extLst>
      <p:ext uri="{BB962C8B-B14F-4D97-AF65-F5344CB8AC3E}">
        <p14:creationId xmlns:p14="http://schemas.microsoft.com/office/powerpoint/2010/main" val="177479470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77009" y="0"/>
            <a:ext cx="7766991" cy="646331"/>
          </a:xfrm>
          <a:prstGeom prst="rect">
            <a:avLst/>
          </a:prstGeom>
        </p:spPr>
        <p:txBody>
          <a:bodyPr wrap="square">
            <a:spAutoFit/>
          </a:bodyPr>
          <a:lstStyle/>
          <a:p>
            <a:pPr lvl="0" algn="ctr"/>
            <a:r>
              <a:rPr lang="en-US" sz="3600" b="1" dirty="0"/>
              <a:t>The Bill of Rights and the states</a:t>
            </a:r>
          </a:p>
        </p:txBody>
      </p:sp>
      <p:sp>
        <p:nvSpPr>
          <p:cNvPr id="2" name="Rectangle 1"/>
          <p:cNvSpPr/>
          <p:nvPr/>
        </p:nvSpPr>
        <p:spPr>
          <a:xfrm>
            <a:off x="1377008" y="646331"/>
            <a:ext cx="7766991" cy="5693867"/>
          </a:xfrm>
          <a:prstGeom prst="rect">
            <a:avLst/>
          </a:prstGeom>
        </p:spPr>
        <p:txBody>
          <a:bodyPr wrap="square">
            <a:spAutoFit/>
          </a:bodyPr>
          <a:lstStyle/>
          <a:p>
            <a:pPr lvl="0"/>
            <a:r>
              <a:rPr lang="en-US" sz="3000" b="1" i="1" dirty="0">
                <a:solidFill>
                  <a:srgbClr val="FE00FC"/>
                </a:solidFill>
              </a:rPr>
              <a:t>Barron v. Baltimore </a:t>
            </a:r>
            <a:r>
              <a:rPr lang="en-US" sz="3000" b="1" dirty="0">
                <a:solidFill>
                  <a:srgbClr val="FE00FC"/>
                </a:solidFill>
              </a:rPr>
              <a:t>(1833)</a:t>
            </a:r>
          </a:p>
          <a:p>
            <a:r>
              <a:rPr lang="en-US" sz="2800" dirty="0"/>
              <a:t> </a:t>
            </a:r>
          </a:p>
          <a:p>
            <a:pPr marL="457200" lvl="0" indent="-457200">
              <a:buClr>
                <a:srgbClr val="3366FF"/>
              </a:buClr>
              <a:buFont typeface="Arial"/>
              <a:buChar char="•"/>
            </a:pPr>
            <a:r>
              <a:rPr lang="en-US" sz="2800" dirty="0" smtClean="0"/>
              <a:t>John Marshall -- </a:t>
            </a:r>
            <a:r>
              <a:rPr lang="en-US" sz="2800" dirty="0"/>
              <a:t>Bill of Rights “contains no expression indicating an intention to apply them to the state government. The court cannot so apply them.”</a:t>
            </a:r>
          </a:p>
          <a:p>
            <a:pPr marL="457200" lvl="0" indent="-457200">
              <a:buClr>
                <a:srgbClr val="3366FF"/>
              </a:buClr>
              <a:buFont typeface="Arial"/>
              <a:buChar char="•"/>
            </a:pPr>
            <a:r>
              <a:rPr lang="en-US" sz="2800" dirty="0" smtClean="0"/>
              <a:t>Supreme </a:t>
            </a:r>
            <a:r>
              <a:rPr lang="en-US" sz="2800" dirty="0"/>
              <a:t>Court </a:t>
            </a:r>
            <a:r>
              <a:rPr lang="en-US" sz="2800" dirty="0" smtClean="0"/>
              <a:t>                                                   established </a:t>
            </a:r>
            <a:r>
              <a:rPr lang="en-US" sz="2800" dirty="0"/>
              <a:t>a </a:t>
            </a:r>
            <a:r>
              <a:rPr lang="en-US" sz="2800" dirty="0" smtClean="0"/>
              <a:t>                                                         precedent </a:t>
            </a:r>
            <a:r>
              <a:rPr lang="en-US" sz="2800" dirty="0"/>
              <a:t>that </a:t>
            </a:r>
            <a:r>
              <a:rPr lang="en-US" sz="2800" dirty="0" smtClean="0"/>
              <a:t>                                                               the freedoms                                                         guaranteed </a:t>
            </a:r>
            <a:r>
              <a:rPr lang="en-US" sz="2800" dirty="0"/>
              <a:t>by </a:t>
            </a:r>
            <a:r>
              <a:rPr lang="en-US" sz="2800" dirty="0" smtClean="0"/>
              <a:t>                                                        the </a:t>
            </a:r>
            <a:r>
              <a:rPr lang="en-US" sz="2800" dirty="0"/>
              <a:t>Bill of Rights did not restrict the state </a:t>
            </a:r>
            <a:r>
              <a:rPr lang="en-US" sz="2800" dirty="0" smtClean="0"/>
              <a:t>governments</a:t>
            </a:r>
            <a:endParaRPr lang="en-US" sz="2800" dirty="0"/>
          </a:p>
        </p:txBody>
      </p:sp>
      <p:pic>
        <p:nvPicPr>
          <p:cNvPr id="9" name="Picture 8"/>
          <p:cNvPicPr>
            <a:picLocks noChangeAspect="1"/>
          </p:cNvPicPr>
          <p:nvPr/>
        </p:nvPicPr>
        <p:blipFill>
          <a:blip r:embed="rId5"/>
          <a:stretch>
            <a:fillRect/>
          </a:stretch>
        </p:blipFill>
        <p:spPr>
          <a:xfrm>
            <a:off x="4260884" y="2858755"/>
            <a:ext cx="4643501" cy="2513130"/>
          </a:xfrm>
          <a:prstGeom prst="rect">
            <a:avLst/>
          </a:prstGeom>
          <a:ln w="12700" cmpd="sng">
            <a:solidFill>
              <a:schemeClr val="tx1"/>
            </a:solidFill>
          </a:ln>
        </p:spPr>
      </p:pic>
    </p:spTree>
    <p:extLst>
      <p:ext uri="{BB962C8B-B14F-4D97-AF65-F5344CB8AC3E}">
        <p14:creationId xmlns:p14="http://schemas.microsoft.com/office/powerpoint/2010/main" val="1125865169"/>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7" name="Rectangle 6"/>
          <p:cNvSpPr/>
          <p:nvPr/>
        </p:nvSpPr>
        <p:spPr>
          <a:xfrm>
            <a:off x="1377009" y="36302"/>
            <a:ext cx="7766991" cy="646331"/>
          </a:xfrm>
          <a:prstGeom prst="rect">
            <a:avLst/>
          </a:prstGeom>
        </p:spPr>
        <p:txBody>
          <a:bodyPr wrap="square">
            <a:spAutoFit/>
          </a:bodyPr>
          <a:lstStyle/>
          <a:p>
            <a:pPr lvl="0"/>
            <a:r>
              <a:rPr lang="en-US" sz="3600" b="1" dirty="0" smtClean="0"/>
              <a:t>               Rights </a:t>
            </a:r>
            <a:r>
              <a:rPr lang="en-US" sz="3600" b="1" dirty="0"/>
              <a:t>of the Accused</a:t>
            </a:r>
          </a:p>
        </p:txBody>
      </p:sp>
      <p:sp>
        <p:nvSpPr>
          <p:cNvPr id="2" name="Rectangle 1"/>
          <p:cNvSpPr/>
          <p:nvPr/>
        </p:nvSpPr>
        <p:spPr>
          <a:xfrm>
            <a:off x="1377008" y="682633"/>
            <a:ext cx="7766991" cy="6401754"/>
          </a:xfrm>
          <a:prstGeom prst="rect">
            <a:avLst/>
          </a:prstGeom>
        </p:spPr>
        <p:txBody>
          <a:bodyPr wrap="square">
            <a:spAutoFit/>
          </a:bodyPr>
          <a:lstStyle/>
          <a:p>
            <a:r>
              <a:rPr lang="en-US" sz="2800" b="1" i="1" u="sng" dirty="0"/>
              <a:t>Eighth Amendment </a:t>
            </a:r>
            <a:r>
              <a:rPr lang="en-US" sz="2800" dirty="0"/>
              <a:t>--	forbids cruel and </a:t>
            </a:r>
            <a:r>
              <a:rPr lang="en-US" sz="2800" dirty="0" smtClean="0"/>
              <a:t>unusual punishment</a:t>
            </a:r>
            <a:endParaRPr lang="en-US" sz="2800" dirty="0"/>
          </a:p>
          <a:p>
            <a:r>
              <a:rPr lang="en-US" sz="2800" dirty="0" smtClean="0"/>
              <a:t>What </a:t>
            </a:r>
            <a:r>
              <a:rPr lang="en-US" sz="2800" dirty="0"/>
              <a:t>does that mean???</a:t>
            </a:r>
          </a:p>
          <a:p>
            <a:pPr marL="457200" indent="-457200">
              <a:buClr>
                <a:srgbClr val="3366FF"/>
              </a:buClr>
              <a:buFont typeface="Arial"/>
              <a:buChar char="•"/>
            </a:pPr>
            <a:r>
              <a:rPr lang="en-US" sz="2800" dirty="0"/>
              <a:t>M</a:t>
            </a:r>
            <a:r>
              <a:rPr lang="en-US" sz="2800" dirty="0" smtClean="0"/>
              <a:t>ost </a:t>
            </a:r>
            <a:r>
              <a:rPr lang="en-US" sz="2800" dirty="0"/>
              <a:t>constitutional debate over cruel and unusual </a:t>
            </a:r>
            <a:r>
              <a:rPr lang="en-US" sz="2800" dirty="0" smtClean="0"/>
              <a:t>has </a:t>
            </a:r>
            <a:r>
              <a:rPr lang="en-US" sz="2800" dirty="0"/>
              <a:t>centered on death penalty</a:t>
            </a:r>
          </a:p>
          <a:p>
            <a:pPr marL="457200" indent="-457200">
              <a:buClr>
                <a:srgbClr val="3366FF"/>
              </a:buClr>
              <a:buFont typeface="Arial"/>
              <a:buChar char="•"/>
            </a:pPr>
            <a:r>
              <a:rPr lang="en-US" sz="2800" b="1" i="1" dirty="0" smtClean="0">
                <a:solidFill>
                  <a:srgbClr val="FE00FC"/>
                </a:solidFill>
              </a:rPr>
              <a:t>Gregg </a:t>
            </a:r>
            <a:r>
              <a:rPr lang="en-US" sz="2800" b="1" i="1" dirty="0">
                <a:solidFill>
                  <a:srgbClr val="FE00FC"/>
                </a:solidFill>
              </a:rPr>
              <a:t>v. Georgia </a:t>
            </a:r>
            <a:r>
              <a:rPr lang="en-US" sz="2800" b="1" dirty="0">
                <a:solidFill>
                  <a:srgbClr val="FE00FC"/>
                </a:solidFill>
              </a:rPr>
              <a:t>(1976</a:t>
            </a:r>
            <a:r>
              <a:rPr lang="en-US" sz="2800" b="1" dirty="0" smtClean="0">
                <a:solidFill>
                  <a:srgbClr val="FE00FC"/>
                </a:solidFill>
              </a:rPr>
              <a:t>)</a:t>
            </a:r>
            <a:endParaRPr lang="en-US" sz="2800" b="1" dirty="0">
              <a:solidFill>
                <a:srgbClr val="FE00FC"/>
              </a:solidFill>
            </a:endParaRPr>
          </a:p>
          <a:p>
            <a:pPr marL="914400" lvl="1" indent="-457200">
              <a:buClr>
                <a:srgbClr val="660066"/>
              </a:buClr>
              <a:buFont typeface="Arial"/>
              <a:buChar char="•"/>
            </a:pPr>
            <a:r>
              <a:rPr lang="en-US" sz="2800" dirty="0" smtClean="0"/>
              <a:t>found </a:t>
            </a:r>
            <a:r>
              <a:rPr lang="en-US" sz="2800" dirty="0"/>
              <a:t>death penalty is “an </a:t>
            </a:r>
            <a:r>
              <a:rPr lang="en-US" sz="2800" dirty="0" smtClean="0"/>
              <a:t>extreme sanction</a:t>
            </a:r>
            <a:r>
              <a:rPr lang="en-US" sz="2800" dirty="0"/>
              <a:t>, suitable to the most extreme of </a:t>
            </a:r>
            <a:r>
              <a:rPr lang="en-US" sz="2800" dirty="0" smtClean="0"/>
              <a:t>crimes</a:t>
            </a:r>
            <a:r>
              <a:rPr lang="en-US" sz="2800" dirty="0"/>
              <a:t>”</a:t>
            </a:r>
          </a:p>
          <a:p>
            <a:pPr marL="457200" indent="-457200">
              <a:buClr>
                <a:srgbClr val="3366FF"/>
              </a:buClr>
              <a:buFont typeface="Arial"/>
              <a:buChar char="•"/>
            </a:pPr>
            <a:r>
              <a:rPr lang="en-US" sz="2800" dirty="0" smtClean="0"/>
              <a:t>Court </a:t>
            </a:r>
            <a:r>
              <a:rPr lang="en-US" sz="2800" dirty="0"/>
              <a:t>has recently held constitutionally </a:t>
            </a:r>
            <a:r>
              <a:rPr lang="en-US" sz="2800" dirty="0" smtClean="0"/>
              <a:t>unacceptable </a:t>
            </a:r>
            <a:r>
              <a:rPr lang="en-US" sz="2800" dirty="0"/>
              <a:t>to execute 16- or 17-year-olds or </a:t>
            </a:r>
            <a:r>
              <a:rPr lang="en-US" sz="2800" dirty="0" smtClean="0"/>
              <a:t>mentally </a:t>
            </a:r>
            <a:r>
              <a:rPr lang="en-US" sz="2800" dirty="0"/>
              <a:t>challenged persons</a:t>
            </a:r>
          </a:p>
          <a:p>
            <a:pPr marL="457200" indent="-457200">
              <a:buClr>
                <a:srgbClr val="3366FF"/>
              </a:buClr>
              <a:buFont typeface="Arial"/>
              <a:buChar char="•"/>
            </a:pPr>
            <a:r>
              <a:rPr lang="en-US" sz="2800" dirty="0" smtClean="0"/>
              <a:t>death </a:t>
            </a:r>
            <a:r>
              <a:rPr lang="en-US" sz="2800" dirty="0"/>
              <a:t>sentences in steep decline today due to DNA </a:t>
            </a:r>
            <a:r>
              <a:rPr lang="en-US" sz="2800" dirty="0" smtClean="0"/>
              <a:t>testing </a:t>
            </a:r>
            <a:r>
              <a:rPr lang="en-US" sz="2800" dirty="0"/>
              <a:t>and public concerns over wrongful sentences</a:t>
            </a:r>
          </a:p>
          <a:p>
            <a:r>
              <a:rPr lang="en-US" dirty="0"/>
              <a:t> </a:t>
            </a:r>
          </a:p>
        </p:txBody>
      </p:sp>
    </p:spTree>
    <p:extLst>
      <p:ext uri="{BB962C8B-B14F-4D97-AF65-F5344CB8AC3E}">
        <p14:creationId xmlns:p14="http://schemas.microsoft.com/office/powerpoint/2010/main" val="377907990"/>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9" y="31634"/>
            <a:ext cx="7766991" cy="1200329"/>
          </a:xfrm>
          <a:prstGeom prst="rect">
            <a:avLst/>
          </a:prstGeom>
        </p:spPr>
        <p:txBody>
          <a:bodyPr wrap="square">
            <a:spAutoFit/>
          </a:bodyPr>
          <a:lstStyle/>
          <a:p>
            <a:pPr algn="ctr"/>
            <a:r>
              <a:rPr lang="en-US" sz="3600" b="1" dirty="0"/>
              <a:t>The rights to privacy and </a:t>
            </a:r>
            <a:endParaRPr lang="en-US" sz="3600" b="1" dirty="0" smtClean="0"/>
          </a:p>
          <a:p>
            <a:pPr algn="ctr"/>
            <a:r>
              <a:rPr lang="en-US" sz="3600" b="1" dirty="0" smtClean="0"/>
              <a:t>abortion </a:t>
            </a:r>
            <a:r>
              <a:rPr lang="en-US" sz="3600" b="1" dirty="0"/>
              <a:t>rights </a:t>
            </a:r>
          </a:p>
        </p:txBody>
      </p:sp>
      <p:sp>
        <p:nvSpPr>
          <p:cNvPr id="7" name="Rectangle 6"/>
          <p:cNvSpPr/>
          <p:nvPr/>
        </p:nvSpPr>
        <p:spPr>
          <a:xfrm>
            <a:off x="1377008" y="1166436"/>
            <a:ext cx="7766991" cy="5693865"/>
          </a:xfrm>
          <a:prstGeom prst="rect">
            <a:avLst/>
          </a:prstGeom>
        </p:spPr>
        <p:txBody>
          <a:bodyPr wrap="square">
            <a:spAutoFit/>
          </a:bodyPr>
          <a:lstStyle/>
          <a:p>
            <a:pPr lvl="0"/>
            <a:r>
              <a:rPr lang="en-US" sz="3000" b="1" dirty="0">
                <a:solidFill>
                  <a:srgbClr val="FF0000"/>
                </a:solidFill>
              </a:rPr>
              <a:t>The right to </a:t>
            </a:r>
            <a:r>
              <a:rPr lang="en-US" sz="3000" b="1" dirty="0" smtClean="0">
                <a:solidFill>
                  <a:srgbClr val="FF0000"/>
                </a:solidFill>
              </a:rPr>
              <a:t>privacy</a:t>
            </a:r>
            <a:endParaRPr lang="en-US" sz="3000" b="1" dirty="0">
              <a:solidFill>
                <a:srgbClr val="FF0000"/>
              </a:solidFill>
            </a:endParaRPr>
          </a:p>
          <a:p>
            <a:pPr marL="457200" lvl="0" indent="-457200">
              <a:buClr>
                <a:srgbClr val="3366FF"/>
              </a:buClr>
              <a:buFont typeface="Arial"/>
              <a:buChar char="•"/>
            </a:pPr>
            <a:r>
              <a:rPr lang="en-US" sz="2400" dirty="0"/>
              <a:t>Justice Louis D, Brandeis defined privacy as “the right to be left alone.”</a:t>
            </a:r>
          </a:p>
          <a:p>
            <a:pPr marL="457200" lvl="0" indent="-457200">
              <a:buClr>
                <a:srgbClr val="3366FF"/>
              </a:buClr>
              <a:buFont typeface="Arial"/>
              <a:buChar char="•"/>
            </a:pPr>
            <a:r>
              <a:rPr lang="en-US" sz="2400" dirty="0" smtClean="0"/>
              <a:t>Bill </a:t>
            </a:r>
            <a:r>
              <a:rPr lang="en-US" sz="2400" dirty="0"/>
              <a:t>of Rights doesn’t specifically grant Americans a right to </a:t>
            </a:r>
            <a:r>
              <a:rPr lang="en-US" sz="2400" dirty="0" smtClean="0"/>
              <a:t>privacy</a:t>
            </a:r>
          </a:p>
          <a:p>
            <a:pPr marL="914400" lvl="1" indent="-457200">
              <a:buClr>
                <a:srgbClr val="660066"/>
              </a:buClr>
              <a:buFont typeface="Arial"/>
              <a:buChar char="•"/>
            </a:pPr>
            <a:r>
              <a:rPr lang="en-US" sz="2400" dirty="0"/>
              <a:t>(</a:t>
            </a:r>
            <a:r>
              <a:rPr lang="en-US" sz="2400" dirty="0" smtClean="0"/>
              <a:t>However</a:t>
            </a:r>
            <a:r>
              <a:rPr lang="en-US" sz="2400" dirty="0"/>
              <a:t>)</a:t>
            </a:r>
            <a:r>
              <a:rPr lang="en-US" sz="2400" dirty="0" smtClean="0"/>
              <a:t> following </a:t>
            </a:r>
            <a:r>
              <a:rPr lang="en-US" sz="2400" dirty="0"/>
              <a:t>constitutional provisions imply a right to privacy:</a:t>
            </a:r>
          </a:p>
          <a:p>
            <a:pPr marL="1371600" lvl="2" indent="-457200">
              <a:buClr>
                <a:srgbClr val="FF6600"/>
              </a:buClr>
              <a:buFont typeface="Arial"/>
              <a:buChar char="•"/>
            </a:pPr>
            <a:r>
              <a:rPr lang="en-US" sz="2400" dirty="0" smtClean="0"/>
              <a:t>1</a:t>
            </a:r>
            <a:r>
              <a:rPr lang="en-US" sz="2400" baseline="30000" dirty="0" smtClean="0"/>
              <a:t>st</a:t>
            </a:r>
            <a:r>
              <a:rPr lang="en-US" sz="2400" dirty="0" smtClean="0"/>
              <a:t> AM’s </a:t>
            </a:r>
            <a:r>
              <a:rPr lang="en-US" sz="2400" dirty="0"/>
              <a:t>guarantee of freedom of </a:t>
            </a:r>
            <a:r>
              <a:rPr lang="en-US" sz="2400" dirty="0" smtClean="0"/>
              <a:t>religion</a:t>
            </a:r>
            <a:endParaRPr lang="en-US" sz="2400" dirty="0"/>
          </a:p>
          <a:p>
            <a:pPr marL="1371600" lvl="2" indent="-457200">
              <a:buClr>
                <a:srgbClr val="FF6600"/>
              </a:buClr>
              <a:buFont typeface="Arial"/>
              <a:buChar char="•"/>
            </a:pPr>
            <a:r>
              <a:rPr lang="en-US" sz="2400" dirty="0" smtClean="0"/>
              <a:t>3</a:t>
            </a:r>
            <a:r>
              <a:rPr lang="en-US" sz="2400" baseline="30000" dirty="0" smtClean="0"/>
              <a:t>rd</a:t>
            </a:r>
            <a:r>
              <a:rPr lang="en-US" sz="2400" dirty="0" smtClean="0"/>
              <a:t> AM’s </a:t>
            </a:r>
            <a:r>
              <a:rPr lang="en-US" sz="2400" dirty="0"/>
              <a:t>prohibition against the government forcing citizens to quarter soldiers in their </a:t>
            </a:r>
            <a:r>
              <a:rPr lang="en-US" sz="2400" dirty="0" smtClean="0"/>
              <a:t>homes </a:t>
            </a:r>
            <a:endParaRPr lang="en-US" sz="2400" dirty="0"/>
          </a:p>
          <a:p>
            <a:pPr marL="1371600" lvl="2" indent="-457200">
              <a:buClr>
                <a:srgbClr val="FF6600"/>
              </a:buClr>
              <a:buFont typeface="Arial"/>
              <a:buChar char="•"/>
            </a:pPr>
            <a:r>
              <a:rPr lang="en-US" sz="2400" dirty="0" smtClean="0"/>
              <a:t>4</a:t>
            </a:r>
            <a:r>
              <a:rPr lang="en-US" sz="2400" baseline="30000" dirty="0" smtClean="0"/>
              <a:t>th</a:t>
            </a:r>
            <a:r>
              <a:rPr lang="en-US" sz="2400" dirty="0" smtClean="0"/>
              <a:t> AM’s </a:t>
            </a:r>
            <a:r>
              <a:rPr lang="en-US" sz="2400" dirty="0"/>
              <a:t>protection against unreasonable searches and </a:t>
            </a:r>
            <a:r>
              <a:rPr lang="en-US" sz="2400" dirty="0" smtClean="0"/>
              <a:t>seizures</a:t>
            </a:r>
            <a:endParaRPr lang="en-US" sz="2400" dirty="0"/>
          </a:p>
          <a:p>
            <a:pPr marL="1371600" lvl="2" indent="-457200">
              <a:buClr>
                <a:srgbClr val="FF6600"/>
              </a:buClr>
              <a:buFont typeface="Arial"/>
              <a:buChar char="•"/>
            </a:pPr>
            <a:r>
              <a:rPr lang="en-US" sz="2400" dirty="0" smtClean="0"/>
              <a:t>5</a:t>
            </a:r>
            <a:r>
              <a:rPr lang="en-US" sz="2400" baseline="30000" dirty="0" smtClean="0"/>
              <a:t>th</a:t>
            </a:r>
            <a:r>
              <a:rPr lang="en-US" sz="2400" dirty="0" smtClean="0"/>
              <a:t> AM’s </a:t>
            </a:r>
            <a:r>
              <a:rPr lang="en-US" sz="2400" dirty="0"/>
              <a:t>rule that private property cannot be seized without “due process of law.”</a:t>
            </a:r>
          </a:p>
          <a:p>
            <a:r>
              <a:rPr lang="en-US" sz="2400" dirty="0"/>
              <a:t> </a:t>
            </a:r>
          </a:p>
        </p:txBody>
      </p:sp>
    </p:spTree>
    <p:extLst>
      <p:ext uri="{BB962C8B-B14F-4D97-AF65-F5344CB8AC3E}">
        <p14:creationId xmlns:p14="http://schemas.microsoft.com/office/powerpoint/2010/main" val="202125056"/>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9" y="31634"/>
            <a:ext cx="7766991" cy="1200329"/>
          </a:xfrm>
          <a:prstGeom prst="rect">
            <a:avLst/>
          </a:prstGeom>
        </p:spPr>
        <p:txBody>
          <a:bodyPr wrap="square">
            <a:spAutoFit/>
          </a:bodyPr>
          <a:lstStyle/>
          <a:p>
            <a:pPr algn="ctr"/>
            <a:r>
              <a:rPr lang="en-US" sz="3600" b="1" dirty="0"/>
              <a:t>The rights to privacy and </a:t>
            </a:r>
            <a:endParaRPr lang="en-US" sz="3600" b="1" dirty="0" smtClean="0"/>
          </a:p>
          <a:p>
            <a:pPr algn="ctr"/>
            <a:r>
              <a:rPr lang="en-US" sz="3600" b="1" dirty="0" smtClean="0"/>
              <a:t>abortion </a:t>
            </a:r>
            <a:r>
              <a:rPr lang="en-US" sz="3600" b="1" dirty="0"/>
              <a:t>rights </a:t>
            </a:r>
          </a:p>
        </p:txBody>
      </p:sp>
      <p:sp>
        <p:nvSpPr>
          <p:cNvPr id="8" name="Rectangle 7"/>
          <p:cNvSpPr/>
          <p:nvPr/>
        </p:nvSpPr>
        <p:spPr>
          <a:xfrm>
            <a:off x="1377008" y="1281479"/>
            <a:ext cx="7766992" cy="5355312"/>
          </a:xfrm>
          <a:prstGeom prst="rect">
            <a:avLst/>
          </a:prstGeom>
        </p:spPr>
        <p:txBody>
          <a:bodyPr wrap="square">
            <a:spAutoFit/>
          </a:bodyPr>
          <a:lstStyle/>
          <a:p>
            <a:pPr lvl="0"/>
            <a:r>
              <a:rPr lang="en-US" sz="3000" b="1" i="1" dirty="0">
                <a:solidFill>
                  <a:srgbClr val="FE00FC"/>
                </a:solidFill>
              </a:rPr>
              <a:t>Griswold v. Connecticut </a:t>
            </a:r>
            <a:r>
              <a:rPr lang="en-US" sz="3000" b="1" dirty="0">
                <a:solidFill>
                  <a:srgbClr val="FE00FC"/>
                </a:solidFill>
              </a:rPr>
              <a:t>(1965</a:t>
            </a:r>
            <a:r>
              <a:rPr lang="en-US" sz="3000" b="1" dirty="0" smtClean="0">
                <a:solidFill>
                  <a:srgbClr val="FE00FC"/>
                </a:solidFill>
              </a:rPr>
              <a:t>)</a:t>
            </a:r>
            <a:endParaRPr lang="en-US" sz="3000" b="1" dirty="0">
              <a:solidFill>
                <a:srgbClr val="FE00FC"/>
              </a:solidFill>
            </a:endParaRPr>
          </a:p>
          <a:p>
            <a:pPr marL="342900" lvl="0" indent="-342900">
              <a:buClr>
                <a:srgbClr val="3366FF"/>
              </a:buClr>
              <a:buFont typeface="Arial"/>
              <a:buChar char="•"/>
            </a:pPr>
            <a:r>
              <a:rPr lang="en-US" sz="2400" dirty="0"/>
              <a:t>Estelle </a:t>
            </a:r>
            <a:r>
              <a:rPr lang="en-US" sz="2400" dirty="0" smtClean="0"/>
              <a:t>Griswold challenged constitutionality </a:t>
            </a:r>
            <a:r>
              <a:rPr lang="en-US" sz="2400" dirty="0"/>
              <a:t>of an 1879 Connecticut law that prohibited the use of “any drug, medicinal article or instrument for the purpose of preventing conception.”</a:t>
            </a:r>
          </a:p>
          <a:p>
            <a:pPr marL="342900" lvl="0" indent="-342900">
              <a:buClr>
                <a:srgbClr val="3366FF"/>
              </a:buClr>
              <a:buFont typeface="Arial"/>
              <a:buChar char="•"/>
            </a:pPr>
            <a:r>
              <a:rPr lang="en-US" sz="2400" dirty="0" smtClean="0"/>
              <a:t>Supreme </a:t>
            </a:r>
            <a:r>
              <a:rPr lang="en-US" sz="2400" dirty="0"/>
              <a:t>Court ruled the Connecticut law criminalizing the use of contraceptives violated the right to marital </a:t>
            </a:r>
            <a:r>
              <a:rPr lang="en-US" sz="2400" dirty="0" smtClean="0"/>
              <a:t>privacy</a:t>
            </a:r>
            <a:endParaRPr lang="en-US" sz="2400" dirty="0"/>
          </a:p>
          <a:p>
            <a:pPr marL="342900" lvl="0" indent="-342900">
              <a:buClr>
                <a:srgbClr val="3366FF"/>
              </a:buClr>
              <a:buFont typeface="Arial"/>
              <a:buChar char="•"/>
            </a:pPr>
            <a:r>
              <a:rPr lang="en-US" sz="2400" dirty="0" smtClean="0"/>
              <a:t>Justice </a:t>
            </a:r>
            <a:r>
              <a:rPr lang="en-US" sz="2400" dirty="0"/>
              <a:t>William O. Douglas argued that the right to privacy was found in the unstated liberties implied by the explicitly stated state rights in the Bill of </a:t>
            </a:r>
            <a:r>
              <a:rPr lang="en-US" sz="2400" dirty="0" smtClean="0"/>
              <a:t>Rights or  “</a:t>
            </a:r>
            <a:r>
              <a:rPr lang="en-US" sz="2400" dirty="0"/>
              <a:t>penumbras”</a:t>
            </a:r>
          </a:p>
          <a:p>
            <a:pPr marL="800100" lvl="1" indent="-342900">
              <a:buClr>
                <a:srgbClr val="660066"/>
              </a:buClr>
              <a:buFont typeface="Arial"/>
              <a:buChar char="•"/>
            </a:pPr>
            <a:r>
              <a:rPr lang="en-US" sz="2400" dirty="0" smtClean="0"/>
              <a:t>penumbras </a:t>
            </a:r>
            <a:r>
              <a:rPr lang="en-US" sz="2400" dirty="0"/>
              <a:t>-- unstated liberties implied by </a:t>
            </a:r>
            <a:r>
              <a:rPr lang="en-US" sz="2400" dirty="0" smtClean="0"/>
              <a:t>explicitly </a:t>
            </a:r>
            <a:r>
              <a:rPr lang="en-US" sz="2400" dirty="0"/>
              <a:t>stated rights</a:t>
            </a:r>
          </a:p>
          <a:p>
            <a:pPr lvl="0"/>
            <a:endParaRPr lang="en-US" sz="2400" dirty="0"/>
          </a:p>
        </p:txBody>
      </p:sp>
    </p:spTree>
    <p:extLst>
      <p:ext uri="{BB962C8B-B14F-4D97-AF65-F5344CB8AC3E}">
        <p14:creationId xmlns:p14="http://schemas.microsoft.com/office/powerpoint/2010/main" val="2707236073"/>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9" y="31634"/>
            <a:ext cx="7766991" cy="1200329"/>
          </a:xfrm>
          <a:prstGeom prst="rect">
            <a:avLst/>
          </a:prstGeom>
        </p:spPr>
        <p:txBody>
          <a:bodyPr wrap="square">
            <a:spAutoFit/>
          </a:bodyPr>
          <a:lstStyle/>
          <a:p>
            <a:pPr algn="ctr"/>
            <a:r>
              <a:rPr lang="en-US" sz="3600" b="1" dirty="0"/>
              <a:t>The rights to privacy and </a:t>
            </a:r>
            <a:endParaRPr lang="en-US" sz="3600" b="1" dirty="0" smtClean="0"/>
          </a:p>
          <a:p>
            <a:pPr algn="ctr"/>
            <a:r>
              <a:rPr lang="en-US" sz="3600" b="1" dirty="0" smtClean="0"/>
              <a:t>abortion </a:t>
            </a:r>
            <a:r>
              <a:rPr lang="en-US" sz="3600" b="1" dirty="0"/>
              <a:t>rights </a:t>
            </a:r>
          </a:p>
        </p:txBody>
      </p:sp>
      <p:sp>
        <p:nvSpPr>
          <p:cNvPr id="7" name="Rectangle 6"/>
          <p:cNvSpPr/>
          <p:nvPr/>
        </p:nvSpPr>
        <p:spPr>
          <a:xfrm>
            <a:off x="1377008" y="1248817"/>
            <a:ext cx="7766991" cy="5970866"/>
          </a:xfrm>
          <a:prstGeom prst="rect">
            <a:avLst/>
          </a:prstGeom>
        </p:spPr>
        <p:txBody>
          <a:bodyPr wrap="square">
            <a:spAutoFit/>
          </a:bodyPr>
          <a:lstStyle/>
          <a:p>
            <a:pPr lvl="0" algn="ctr"/>
            <a:r>
              <a:rPr lang="en-US" sz="2800" dirty="0"/>
              <a:t>R</a:t>
            </a:r>
            <a:r>
              <a:rPr lang="en-US" sz="2800" dirty="0" smtClean="0"/>
              <a:t>ight to </a:t>
            </a:r>
            <a:r>
              <a:rPr lang="en-US" sz="2800" dirty="0"/>
              <a:t>privacy established in </a:t>
            </a:r>
            <a:r>
              <a:rPr lang="en-US" sz="2800" b="1" i="1" dirty="0">
                <a:solidFill>
                  <a:srgbClr val="FE00FC"/>
                </a:solidFill>
              </a:rPr>
              <a:t>Griswold v. Connecticut </a:t>
            </a:r>
            <a:r>
              <a:rPr lang="en-US" sz="2800" dirty="0"/>
              <a:t>set an important precedent for </a:t>
            </a:r>
            <a:endParaRPr lang="en-US" sz="2800" dirty="0" smtClean="0"/>
          </a:p>
          <a:p>
            <a:pPr lvl="0" algn="ctr"/>
            <a:r>
              <a:rPr lang="en-US" sz="2800" b="1" i="1" dirty="0" smtClean="0">
                <a:solidFill>
                  <a:srgbClr val="FE00FC"/>
                </a:solidFill>
              </a:rPr>
              <a:t>Roe </a:t>
            </a:r>
            <a:r>
              <a:rPr lang="en-US" sz="2800" b="1" i="1" dirty="0">
                <a:solidFill>
                  <a:srgbClr val="FE00FC"/>
                </a:solidFill>
              </a:rPr>
              <a:t>v. </a:t>
            </a:r>
            <a:r>
              <a:rPr lang="en-US" sz="2800" b="1" i="1" dirty="0" smtClean="0">
                <a:solidFill>
                  <a:srgbClr val="FE00FC"/>
                </a:solidFill>
              </a:rPr>
              <a:t>Wade</a:t>
            </a:r>
          </a:p>
          <a:p>
            <a:r>
              <a:rPr lang="en-US" sz="2800" b="1" i="1" dirty="0">
                <a:solidFill>
                  <a:srgbClr val="FE00FC"/>
                </a:solidFill>
              </a:rPr>
              <a:t>Roe v. Wade </a:t>
            </a:r>
            <a:r>
              <a:rPr lang="en-US" sz="2800" b="1" dirty="0">
                <a:solidFill>
                  <a:srgbClr val="FE00FC"/>
                </a:solidFill>
              </a:rPr>
              <a:t>(1973</a:t>
            </a:r>
            <a:r>
              <a:rPr lang="en-US" sz="2800" b="1" dirty="0" smtClean="0">
                <a:solidFill>
                  <a:srgbClr val="FE00FC"/>
                </a:solidFill>
              </a:rPr>
              <a:t>)</a:t>
            </a:r>
          </a:p>
          <a:p>
            <a:pPr marL="457200" lvl="0" indent="-457200">
              <a:buClr>
                <a:srgbClr val="3366FF"/>
              </a:buClr>
              <a:buFont typeface="Arial"/>
              <a:buChar char="•"/>
            </a:pPr>
            <a:r>
              <a:rPr lang="en-US" sz="2800" dirty="0" smtClean="0"/>
              <a:t>Jane </a:t>
            </a:r>
            <a:r>
              <a:rPr lang="en-US" sz="2800" dirty="0"/>
              <a:t>Roe (A pseudonym for Norma </a:t>
            </a:r>
            <a:r>
              <a:rPr lang="en-US" sz="2800" dirty="0" err="1"/>
              <a:t>McCorvey</a:t>
            </a:r>
            <a:r>
              <a:rPr lang="en-US" sz="2800" dirty="0"/>
              <a:t>) challenged </a:t>
            </a:r>
            <a:r>
              <a:rPr lang="en-US" sz="2800" dirty="0" smtClean="0"/>
              <a:t>constitutionality </a:t>
            </a:r>
            <a:r>
              <a:rPr lang="en-US" sz="2800" dirty="0"/>
              <a:t>of a Texas law allowing abortions only to save the life of the </a:t>
            </a:r>
            <a:r>
              <a:rPr lang="en-US" sz="2800" dirty="0" smtClean="0"/>
              <a:t>mother</a:t>
            </a:r>
            <a:endParaRPr lang="en-US" sz="2800" dirty="0"/>
          </a:p>
          <a:p>
            <a:pPr marL="457200" lvl="0" indent="-457200">
              <a:buClr>
                <a:srgbClr val="3366FF"/>
              </a:buClr>
              <a:buFont typeface="Arial"/>
              <a:buChar char="•"/>
            </a:pPr>
            <a:r>
              <a:rPr lang="en-US" sz="2800" dirty="0"/>
              <a:t>Roe </a:t>
            </a:r>
            <a:r>
              <a:rPr lang="en-US" sz="2800" dirty="0" smtClean="0"/>
              <a:t>argued </a:t>
            </a:r>
            <a:r>
              <a:rPr lang="en-US" sz="2800" dirty="0"/>
              <a:t>that the decision to obtain an abortion should be protected by the right to privacy implied in the Bill of </a:t>
            </a:r>
            <a:r>
              <a:rPr lang="en-US" sz="2800" dirty="0" smtClean="0"/>
              <a:t>Rights</a:t>
            </a:r>
            <a:endParaRPr lang="en-US" sz="2800" dirty="0"/>
          </a:p>
          <a:p>
            <a:pPr marL="457200" lvl="0" indent="-457200">
              <a:buClr>
                <a:srgbClr val="3366FF"/>
              </a:buClr>
              <a:buFont typeface="Arial"/>
              <a:buChar char="•"/>
            </a:pPr>
            <a:r>
              <a:rPr lang="en-US" sz="2800" dirty="0"/>
              <a:t>The Supreme Court struck down the Texas law by a vote of 7 to </a:t>
            </a:r>
            <a:r>
              <a:rPr lang="en-US" sz="2800" dirty="0" smtClean="0"/>
              <a:t>2</a:t>
            </a:r>
            <a:endParaRPr lang="en-US" sz="2800" dirty="0"/>
          </a:p>
          <a:p>
            <a:pPr lvl="0"/>
            <a:endParaRPr lang="en-US" b="1" i="1" dirty="0">
              <a:solidFill>
                <a:srgbClr val="FE00FC"/>
              </a:solidFill>
            </a:endParaRPr>
          </a:p>
        </p:txBody>
      </p:sp>
    </p:spTree>
    <p:extLst>
      <p:ext uri="{BB962C8B-B14F-4D97-AF65-F5344CB8AC3E}">
        <p14:creationId xmlns:p14="http://schemas.microsoft.com/office/powerpoint/2010/main" val="3201328802"/>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9" y="31634"/>
            <a:ext cx="7766991" cy="1200329"/>
          </a:xfrm>
          <a:prstGeom prst="rect">
            <a:avLst/>
          </a:prstGeom>
        </p:spPr>
        <p:txBody>
          <a:bodyPr wrap="square">
            <a:spAutoFit/>
          </a:bodyPr>
          <a:lstStyle/>
          <a:p>
            <a:pPr algn="ctr"/>
            <a:r>
              <a:rPr lang="en-US" sz="3600" b="1" dirty="0"/>
              <a:t>The rights to privacy and </a:t>
            </a:r>
            <a:endParaRPr lang="en-US" sz="3600" b="1" dirty="0" smtClean="0"/>
          </a:p>
          <a:p>
            <a:pPr algn="ctr"/>
            <a:r>
              <a:rPr lang="en-US" sz="3600" b="1" dirty="0" smtClean="0"/>
              <a:t>abortion </a:t>
            </a:r>
            <a:r>
              <a:rPr lang="en-US" sz="3600" b="1" dirty="0"/>
              <a:t>rights </a:t>
            </a:r>
          </a:p>
        </p:txBody>
      </p:sp>
      <p:sp>
        <p:nvSpPr>
          <p:cNvPr id="8" name="Rectangle 7"/>
          <p:cNvSpPr/>
          <p:nvPr/>
        </p:nvSpPr>
        <p:spPr>
          <a:xfrm>
            <a:off x="1377008" y="1212773"/>
            <a:ext cx="7766991" cy="5324535"/>
          </a:xfrm>
          <a:prstGeom prst="rect">
            <a:avLst/>
          </a:prstGeom>
        </p:spPr>
        <p:txBody>
          <a:bodyPr wrap="square">
            <a:spAutoFit/>
          </a:bodyPr>
          <a:lstStyle/>
          <a:p>
            <a:pPr lvl="0"/>
            <a:r>
              <a:rPr lang="en-US" sz="3000" b="1" dirty="0" smtClean="0"/>
              <a:t>Challenges </a:t>
            </a:r>
            <a:r>
              <a:rPr lang="en-US" sz="3000" b="1" dirty="0"/>
              <a:t>to </a:t>
            </a:r>
            <a:r>
              <a:rPr lang="en-US" sz="3000" b="1" dirty="0" smtClean="0"/>
              <a:t>Roe</a:t>
            </a:r>
            <a:endParaRPr lang="en-US" sz="3000" b="1" dirty="0"/>
          </a:p>
          <a:p>
            <a:pPr lvl="0"/>
            <a:r>
              <a:rPr lang="en-US" sz="2600" b="1" i="1" dirty="0" smtClean="0">
                <a:solidFill>
                  <a:srgbClr val="FE00FC"/>
                </a:solidFill>
              </a:rPr>
              <a:t>Webster </a:t>
            </a:r>
            <a:r>
              <a:rPr lang="en-US" sz="2600" b="1" i="1" dirty="0">
                <a:solidFill>
                  <a:srgbClr val="FE00FC"/>
                </a:solidFill>
              </a:rPr>
              <a:t>v. Reproductive Health Services </a:t>
            </a:r>
            <a:r>
              <a:rPr lang="en-US" sz="2600" b="1" dirty="0">
                <a:solidFill>
                  <a:srgbClr val="FE00FC"/>
                </a:solidFill>
              </a:rPr>
              <a:t>(1989</a:t>
            </a:r>
            <a:r>
              <a:rPr lang="en-US" sz="2600" b="1" dirty="0" smtClean="0">
                <a:solidFill>
                  <a:srgbClr val="FE00FC"/>
                </a:solidFill>
              </a:rPr>
              <a:t>)</a:t>
            </a:r>
          </a:p>
          <a:p>
            <a:pPr marL="457200" lvl="0" indent="-457200">
              <a:buClr>
                <a:srgbClr val="3366FF"/>
              </a:buClr>
              <a:buFont typeface="Arial"/>
              <a:buChar char="•"/>
            </a:pPr>
            <a:r>
              <a:rPr lang="en-US" sz="2600" dirty="0" smtClean="0"/>
              <a:t>Supreme </a:t>
            </a:r>
            <a:r>
              <a:rPr lang="en-US" sz="2600" dirty="0"/>
              <a:t>Court  upheld a Missouri law prohibiting abortion (except those preserving the mother’s health) in any publicly operated hospital or clinic in </a:t>
            </a:r>
            <a:r>
              <a:rPr lang="en-US" sz="2600" dirty="0" smtClean="0"/>
              <a:t>Missouri</a:t>
            </a:r>
            <a:endParaRPr lang="en-US" sz="2600" dirty="0"/>
          </a:p>
          <a:p>
            <a:pPr lvl="0">
              <a:buClr>
                <a:srgbClr val="3366FF"/>
              </a:buClr>
            </a:pPr>
            <a:r>
              <a:rPr lang="en-US" sz="2600" b="1" i="1" dirty="0" smtClean="0">
                <a:solidFill>
                  <a:srgbClr val="FE00FC"/>
                </a:solidFill>
              </a:rPr>
              <a:t>Planed </a:t>
            </a:r>
            <a:r>
              <a:rPr lang="en-US" sz="2600" b="1" i="1" dirty="0">
                <a:solidFill>
                  <a:srgbClr val="FE00FC"/>
                </a:solidFill>
              </a:rPr>
              <a:t>Parenthood of Southeastern Pennsylvania v. Casey </a:t>
            </a:r>
            <a:r>
              <a:rPr lang="en-US" sz="2600" b="1" dirty="0">
                <a:solidFill>
                  <a:srgbClr val="FE00FC"/>
                </a:solidFill>
              </a:rPr>
              <a:t>(1992</a:t>
            </a:r>
            <a:r>
              <a:rPr lang="en-US" sz="2600" b="1" dirty="0" smtClean="0">
                <a:solidFill>
                  <a:srgbClr val="FE00FC"/>
                </a:solidFill>
              </a:rPr>
              <a:t>)</a:t>
            </a:r>
          </a:p>
          <a:p>
            <a:pPr marL="457200" lvl="0" indent="-457200">
              <a:buClr>
                <a:srgbClr val="3366FF"/>
              </a:buClr>
              <a:buFont typeface="Arial"/>
              <a:buChar char="•"/>
            </a:pPr>
            <a:r>
              <a:rPr lang="en-US" sz="2600" dirty="0" smtClean="0"/>
              <a:t>Supreme </a:t>
            </a:r>
            <a:r>
              <a:rPr lang="en-US" sz="2600" dirty="0"/>
              <a:t>Court ruled that a state may place reasonable limits that do not place an “undue burden” on a woman’s right to have an </a:t>
            </a:r>
            <a:r>
              <a:rPr lang="en-US" sz="2600" dirty="0" smtClean="0"/>
              <a:t>abortion</a:t>
            </a:r>
          </a:p>
          <a:p>
            <a:pPr marL="914400" lvl="1" indent="-457200">
              <a:buClr>
                <a:srgbClr val="660066"/>
              </a:buClr>
              <a:buFont typeface="Arial"/>
              <a:buChar char="•"/>
            </a:pPr>
            <a:r>
              <a:rPr lang="en-US" sz="2600" dirty="0"/>
              <a:t>E</a:t>
            </a:r>
            <a:r>
              <a:rPr lang="en-US" sz="2600" dirty="0" smtClean="0"/>
              <a:t>xample</a:t>
            </a:r>
            <a:r>
              <a:rPr lang="en-US" sz="2600" dirty="0"/>
              <a:t>, a state may </a:t>
            </a:r>
            <a:r>
              <a:rPr lang="en-US" sz="2600" dirty="0" smtClean="0"/>
              <a:t>impose </a:t>
            </a:r>
            <a:r>
              <a:rPr lang="en-US" sz="2600" dirty="0"/>
              <a:t>a 24-hlour waiting period and require parental consent for </a:t>
            </a:r>
            <a:r>
              <a:rPr lang="en-US" sz="2600" dirty="0" smtClean="0"/>
              <a:t>minors</a:t>
            </a:r>
            <a:endParaRPr lang="en-US" sz="2600" dirty="0"/>
          </a:p>
        </p:txBody>
      </p:sp>
    </p:spTree>
    <p:extLst>
      <p:ext uri="{BB962C8B-B14F-4D97-AF65-F5344CB8AC3E}">
        <p14:creationId xmlns:p14="http://schemas.microsoft.com/office/powerpoint/2010/main" val="4251563131"/>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9" y="73912"/>
            <a:ext cx="7766991" cy="646331"/>
          </a:xfrm>
          <a:prstGeom prst="rect">
            <a:avLst/>
          </a:prstGeom>
        </p:spPr>
        <p:txBody>
          <a:bodyPr wrap="square">
            <a:spAutoFit/>
          </a:bodyPr>
          <a:lstStyle/>
          <a:p>
            <a:pPr algn="ctr"/>
            <a:r>
              <a:rPr lang="en-US" sz="3600" b="1" dirty="0"/>
              <a:t>Understanding Civil Liberties</a:t>
            </a:r>
            <a:r>
              <a:rPr lang="en-US" sz="3600" dirty="0"/>
              <a:t> </a:t>
            </a:r>
          </a:p>
        </p:txBody>
      </p:sp>
      <p:sp>
        <p:nvSpPr>
          <p:cNvPr id="7" name="Rectangle 6"/>
          <p:cNvSpPr/>
          <p:nvPr/>
        </p:nvSpPr>
        <p:spPr>
          <a:xfrm>
            <a:off x="1377008" y="720243"/>
            <a:ext cx="7766991" cy="5663089"/>
          </a:xfrm>
          <a:prstGeom prst="rect">
            <a:avLst/>
          </a:prstGeom>
        </p:spPr>
        <p:txBody>
          <a:bodyPr wrap="square">
            <a:spAutoFit/>
          </a:bodyPr>
          <a:lstStyle/>
          <a:p>
            <a:r>
              <a:rPr lang="en-US" sz="3000" b="1" dirty="0"/>
              <a:t>American government</a:t>
            </a:r>
            <a:r>
              <a:rPr lang="en-US" sz="3000" b="1" dirty="0" smtClean="0"/>
              <a:t>:</a:t>
            </a:r>
          </a:p>
          <a:p>
            <a:endParaRPr lang="en-US" sz="800" b="1" dirty="0"/>
          </a:p>
          <a:p>
            <a:pPr marL="457200" indent="-457200">
              <a:buClr>
                <a:srgbClr val="3366FF"/>
              </a:buClr>
              <a:buFont typeface="Arial"/>
              <a:buChar char="•"/>
            </a:pPr>
            <a:r>
              <a:rPr lang="en-US" sz="2800" b="1" dirty="0">
                <a:solidFill>
                  <a:srgbClr val="FF0000"/>
                </a:solidFill>
              </a:rPr>
              <a:t>D</a:t>
            </a:r>
            <a:r>
              <a:rPr lang="en-US" sz="2800" b="1" dirty="0" smtClean="0">
                <a:solidFill>
                  <a:srgbClr val="FF0000"/>
                </a:solidFill>
              </a:rPr>
              <a:t>emocratic</a:t>
            </a:r>
            <a:r>
              <a:rPr lang="en-US" sz="2800" dirty="0" smtClean="0"/>
              <a:t> </a:t>
            </a:r>
            <a:r>
              <a:rPr lang="en-US" sz="2800" dirty="0"/>
              <a:t>(because it is governed by officials </a:t>
            </a:r>
            <a:r>
              <a:rPr lang="en-US" sz="2800" dirty="0" smtClean="0"/>
              <a:t>elected </a:t>
            </a:r>
            <a:r>
              <a:rPr lang="en-US" sz="2800" dirty="0"/>
              <a:t>by the people and answerable to them</a:t>
            </a:r>
            <a:r>
              <a:rPr lang="en-US" sz="2800" dirty="0" smtClean="0"/>
              <a:t>)</a:t>
            </a:r>
          </a:p>
          <a:p>
            <a:pPr>
              <a:buClr>
                <a:srgbClr val="3366FF"/>
              </a:buClr>
            </a:pPr>
            <a:endParaRPr lang="en-US" sz="800" dirty="0"/>
          </a:p>
          <a:p>
            <a:pPr>
              <a:buClr>
                <a:srgbClr val="3366FF"/>
              </a:buClr>
            </a:pPr>
            <a:r>
              <a:rPr lang="en-US" sz="2800" dirty="0" smtClean="0"/>
              <a:t>           and </a:t>
            </a:r>
          </a:p>
          <a:p>
            <a:pPr>
              <a:buClr>
                <a:srgbClr val="3366FF"/>
              </a:buClr>
            </a:pPr>
            <a:endParaRPr lang="en-US" sz="800" dirty="0"/>
          </a:p>
          <a:p>
            <a:pPr marL="457200" indent="-457200">
              <a:buClr>
                <a:srgbClr val="3366FF"/>
              </a:buClr>
              <a:buFont typeface="Arial"/>
              <a:buChar char="•"/>
            </a:pPr>
            <a:r>
              <a:rPr lang="en-US" sz="2800" b="1" dirty="0">
                <a:solidFill>
                  <a:srgbClr val="000090"/>
                </a:solidFill>
              </a:rPr>
              <a:t>C</a:t>
            </a:r>
            <a:r>
              <a:rPr lang="en-US" sz="2800" b="1" dirty="0" smtClean="0">
                <a:solidFill>
                  <a:srgbClr val="000090"/>
                </a:solidFill>
              </a:rPr>
              <a:t>onstitutional</a:t>
            </a:r>
            <a:r>
              <a:rPr lang="en-US" sz="2800" dirty="0" smtClean="0"/>
              <a:t> </a:t>
            </a:r>
            <a:r>
              <a:rPr lang="en-US" sz="2800" dirty="0"/>
              <a:t>(because it has a fundamental organic </a:t>
            </a:r>
            <a:r>
              <a:rPr lang="en-US" sz="2800" dirty="0" smtClean="0"/>
              <a:t>law</a:t>
            </a:r>
            <a:r>
              <a:rPr lang="en-US" sz="2800" dirty="0"/>
              <a:t>, the Constitution, that limits the things </a:t>
            </a:r>
            <a:r>
              <a:rPr lang="en-US" sz="2800" dirty="0" smtClean="0"/>
              <a:t>government </a:t>
            </a:r>
            <a:r>
              <a:rPr lang="en-US" sz="2800" dirty="0"/>
              <a:t>can do</a:t>
            </a:r>
            <a:r>
              <a:rPr lang="en-US" sz="2800" dirty="0" smtClean="0"/>
              <a:t>)</a:t>
            </a:r>
          </a:p>
          <a:p>
            <a:pPr marL="457200" indent="-457200">
              <a:buClr>
                <a:srgbClr val="3366FF"/>
              </a:buClr>
              <a:buFont typeface="Arial"/>
              <a:buChar char="•"/>
            </a:pPr>
            <a:endParaRPr lang="en-US" sz="2800" dirty="0" smtClean="0"/>
          </a:p>
          <a:p>
            <a:pPr marL="457200" indent="-457200">
              <a:buClr>
                <a:srgbClr val="3366FF"/>
              </a:buClr>
              <a:buFont typeface="Arial"/>
              <a:buChar char="•"/>
            </a:pPr>
            <a:r>
              <a:rPr lang="en-US" sz="2800" b="1" dirty="0">
                <a:solidFill>
                  <a:srgbClr val="000090"/>
                </a:solidFill>
              </a:rPr>
              <a:t>D</a:t>
            </a:r>
            <a:r>
              <a:rPr lang="en-US" sz="2800" b="1" dirty="0" smtClean="0">
                <a:solidFill>
                  <a:srgbClr val="000090"/>
                </a:solidFill>
              </a:rPr>
              <a:t>emocratic</a:t>
            </a:r>
            <a:r>
              <a:rPr lang="en-US" sz="2800" dirty="0" smtClean="0"/>
              <a:t> </a:t>
            </a:r>
            <a:r>
              <a:rPr lang="en-US" sz="2800" dirty="0"/>
              <a:t>and </a:t>
            </a:r>
            <a:r>
              <a:rPr lang="en-US" sz="2800" b="1" dirty="0">
                <a:solidFill>
                  <a:srgbClr val="FF0000"/>
                </a:solidFill>
              </a:rPr>
              <a:t>constitutional</a:t>
            </a:r>
            <a:r>
              <a:rPr lang="en-US" sz="2800" dirty="0"/>
              <a:t> components of </a:t>
            </a:r>
            <a:r>
              <a:rPr lang="en-US" sz="2800" dirty="0" smtClean="0"/>
              <a:t>government can </a:t>
            </a:r>
            <a:r>
              <a:rPr lang="en-US" sz="2800" dirty="0"/>
              <a:t>produce conflicts, but they also reinforce one another</a:t>
            </a:r>
          </a:p>
          <a:p>
            <a:pPr marL="457200" indent="-457200">
              <a:buFont typeface="Arial"/>
              <a:buChar char="•"/>
            </a:pPr>
            <a:endParaRPr lang="en-US" sz="2800" dirty="0"/>
          </a:p>
        </p:txBody>
      </p:sp>
    </p:spTree>
    <p:extLst>
      <p:ext uri="{BB962C8B-B14F-4D97-AF65-F5344CB8AC3E}">
        <p14:creationId xmlns:p14="http://schemas.microsoft.com/office/powerpoint/2010/main" val="874678546"/>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9" y="73912"/>
            <a:ext cx="7766991" cy="646331"/>
          </a:xfrm>
          <a:prstGeom prst="rect">
            <a:avLst/>
          </a:prstGeom>
        </p:spPr>
        <p:txBody>
          <a:bodyPr wrap="square">
            <a:spAutoFit/>
          </a:bodyPr>
          <a:lstStyle/>
          <a:p>
            <a:pPr algn="ctr"/>
            <a:r>
              <a:rPr lang="en-US" sz="3600" b="1" dirty="0"/>
              <a:t>Understanding Civil Liberties</a:t>
            </a:r>
            <a:r>
              <a:rPr lang="en-US" sz="3600" dirty="0"/>
              <a:t> </a:t>
            </a:r>
          </a:p>
        </p:txBody>
      </p:sp>
      <p:sp>
        <p:nvSpPr>
          <p:cNvPr id="8" name="Rectangle 7"/>
          <p:cNvSpPr/>
          <p:nvPr/>
        </p:nvSpPr>
        <p:spPr>
          <a:xfrm>
            <a:off x="1377008" y="708752"/>
            <a:ext cx="7766991" cy="5693867"/>
          </a:xfrm>
          <a:prstGeom prst="rect">
            <a:avLst/>
          </a:prstGeom>
        </p:spPr>
        <p:txBody>
          <a:bodyPr wrap="square">
            <a:spAutoFit/>
          </a:bodyPr>
          <a:lstStyle/>
          <a:p>
            <a:r>
              <a:rPr lang="en-US" sz="2800" b="1" dirty="0"/>
              <a:t>Civil liberties and </a:t>
            </a:r>
            <a:r>
              <a:rPr lang="en-US" sz="2800" b="1" dirty="0" smtClean="0"/>
              <a:t>democracy</a:t>
            </a:r>
          </a:p>
          <a:p>
            <a:pPr marL="457200" indent="-457200">
              <a:buClr>
                <a:srgbClr val="3366FF"/>
              </a:buClr>
              <a:buFont typeface="Arial"/>
              <a:buChar char="•"/>
            </a:pPr>
            <a:r>
              <a:rPr lang="en-US" sz="2800" dirty="0"/>
              <a:t>I</a:t>
            </a:r>
            <a:r>
              <a:rPr lang="en-US" sz="2800" dirty="0" smtClean="0"/>
              <a:t>ndividual </a:t>
            </a:r>
            <a:r>
              <a:rPr lang="en-US" sz="2800" dirty="0"/>
              <a:t>rights may conflict with other values</a:t>
            </a:r>
          </a:p>
          <a:p>
            <a:pPr marL="457200" indent="-457200">
              <a:buClr>
                <a:srgbClr val="3366FF"/>
              </a:buClr>
              <a:buFont typeface="Arial"/>
              <a:buChar char="•"/>
            </a:pPr>
            <a:r>
              <a:rPr lang="en-US" sz="2800" dirty="0"/>
              <a:t>R</a:t>
            </a:r>
            <a:r>
              <a:rPr lang="en-US" sz="2800" dirty="0" smtClean="0"/>
              <a:t>ights </a:t>
            </a:r>
            <a:r>
              <a:rPr lang="en-US" sz="2800" dirty="0"/>
              <a:t>guaranteed by the First Amendment are </a:t>
            </a:r>
            <a:r>
              <a:rPr lang="en-US" sz="2800" dirty="0" smtClean="0"/>
              <a:t>essential </a:t>
            </a:r>
            <a:r>
              <a:rPr lang="en-US" sz="2800" dirty="0"/>
              <a:t>to a democracy</a:t>
            </a:r>
          </a:p>
          <a:p>
            <a:pPr marL="457200" indent="-457200">
              <a:buClr>
                <a:srgbClr val="3366FF"/>
              </a:buClr>
              <a:buFont typeface="Arial"/>
              <a:buChar char="•"/>
            </a:pPr>
            <a:r>
              <a:rPr lang="en-US" sz="2800" dirty="0"/>
              <a:t>I</a:t>
            </a:r>
            <a:r>
              <a:rPr lang="en-US" sz="2800" dirty="0" smtClean="0"/>
              <a:t>ndividual </a:t>
            </a:r>
            <a:r>
              <a:rPr lang="en-US" sz="2800" dirty="0"/>
              <a:t>participation and the expression of </a:t>
            </a:r>
            <a:r>
              <a:rPr lang="en-US" sz="2800" dirty="0" smtClean="0"/>
              <a:t>ideas </a:t>
            </a:r>
            <a:r>
              <a:rPr lang="en-US" sz="2800" dirty="0"/>
              <a:t>are crucial components of democracy</a:t>
            </a:r>
          </a:p>
          <a:p>
            <a:pPr>
              <a:buClr>
                <a:srgbClr val="3366FF"/>
              </a:buClr>
            </a:pPr>
            <a:r>
              <a:rPr lang="en-US" sz="2800" b="1" cap="small" dirty="0" smtClean="0"/>
              <a:t>            </a:t>
            </a:r>
            <a:r>
              <a:rPr lang="en-US" sz="2800" b="1" cap="small" dirty="0" smtClean="0">
                <a:solidFill>
                  <a:srgbClr val="008000"/>
                </a:solidFill>
              </a:rPr>
              <a:t>However</a:t>
            </a:r>
            <a:endParaRPr lang="en-US" sz="2800" dirty="0">
              <a:solidFill>
                <a:srgbClr val="008000"/>
              </a:solidFill>
            </a:endParaRPr>
          </a:p>
          <a:p>
            <a:pPr marL="457200" indent="-457200">
              <a:buClr>
                <a:srgbClr val="3366FF"/>
              </a:buClr>
              <a:buFont typeface="Arial"/>
              <a:buChar char="•"/>
            </a:pPr>
            <a:r>
              <a:rPr lang="en-US" sz="2800" dirty="0"/>
              <a:t>S</a:t>
            </a:r>
            <a:r>
              <a:rPr lang="en-US" sz="2800" dirty="0" smtClean="0"/>
              <a:t>o </a:t>
            </a:r>
            <a:r>
              <a:rPr lang="en-US" sz="2800" dirty="0"/>
              <a:t>is majority rule, which can conflict with </a:t>
            </a:r>
            <a:r>
              <a:rPr lang="en-US" sz="2800" dirty="0" smtClean="0"/>
              <a:t>individual </a:t>
            </a:r>
            <a:r>
              <a:rPr lang="en-US" sz="2800" dirty="0"/>
              <a:t>rights</a:t>
            </a:r>
          </a:p>
          <a:p>
            <a:pPr marL="457200" indent="-457200">
              <a:buClr>
                <a:srgbClr val="3366FF"/>
              </a:buClr>
              <a:buFont typeface="Arial"/>
              <a:buChar char="•"/>
            </a:pPr>
            <a:r>
              <a:rPr lang="en-US" sz="2800" dirty="0"/>
              <a:t>R</a:t>
            </a:r>
            <a:r>
              <a:rPr lang="en-US" sz="2800" dirty="0" smtClean="0"/>
              <a:t>ights </a:t>
            </a:r>
            <a:r>
              <a:rPr lang="en-US" sz="2800" dirty="0"/>
              <a:t>guaranteed by Fourth, Fifth, Sixth, and </a:t>
            </a:r>
            <a:r>
              <a:rPr lang="en-US" sz="2800" dirty="0" smtClean="0"/>
              <a:t>Eighth </a:t>
            </a:r>
            <a:r>
              <a:rPr lang="en-US" sz="2800" dirty="0"/>
              <a:t>Amendments protect all Americans</a:t>
            </a:r>
          </a:p>
          <a:p>
            <a:pPr>
              <a:buClr>
                <a:srgbClr val="3366FF"/>
              </a:buClr>
            </a:pPr>
            <a:r>
              <a:rPr lang="en-US" sz="2800" b="1" cap="small" dirty="0" smtClean="0"/>
              <a:t>           </a:t>
            </a:r>
            <a:r>
              <a:rPr lang="en-US" sz="2800" b="1" cap="small" dirty="0" smtClean="0">
                <a:solidFill>
                  <a:srgbClr val="008000"/>
                </a:solidFill>
              </a:rPr>
              <a:t>  but </a:t>
            </a:r>
            <a:endParaRPr lang="en-US" sz="2800" dirty="0">
              <a:solidFill>
                <a:srgbClr val="008000"/>
              </a:solidFill>
            </a:endParaRPr>
          </a:p>
          <a:p>
            <a:pPr marL="457200" indent="-457200">
              <a:buClr>
                <a:srgbClr val="3366FF"/>
              </a:buClr>
              <a:buFont typeface="Arial"/>
              <a:buChar char="•"/>
            </a:pPr>
            <a:r>
              <a:rPr lang="en-US" sz="2800" dirty="0"/>
              <a:t>T</a:t>
            </a:r>
            <a:r>
              <a:rPr lang="en-US" sz="2800" dirty="0" smtClean="0"/>
              <a:t>hey </a:t>
            </a:r>
            <a:r>
              <a:rPr lang="en-US" sz="2800" dirty="0"/>
              <a:t>also make it harder to punish criminals</a:t>
            </a:r>
          </a:p>
        </p:txBody>
      </p:sp>
    </p:spTree>
    <p:extLst>
      <p:ext uri="{BB962C8B-B14F-4D97-AF65-F5344CB8AC3E}">
        <p14:creationId xmlns:p14="http://schemas.microsoft.com/office/powerpoint/2010/main" val="1966069114"/>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9" y="73912"/>
            <a:ext cx="7766991" cy="646331"/>
          </a:xfrm>
          <a:prstGeom prst="rect">
            <a:avLst/>
          </a:prstGeom>
        </p:spPr>
        <p:txBody>
          <a:bodyPr wrap="square">
            <a:spAutoFit/>
          </a:bodyPr>
          <a:lstStyle/>
          <a:p>
            <a:pPr algn="ctr"/>
            <a:r>
              <a:rPr lang="en-US" sz="3600" b="1" dirty="0"/>
              <a:t>Understanding Civil Liberties</a:t>
            </a:r>
            <a:r>
              <a:rPr lang="en-US" sz="3600" dirty="0"/>
              <a:t> </a:t>
            </a:r>
          </a:p>
        </p:txBody>
      </p:sp>
      <p:sp>
        <p:nvSpPr>
          <p:cNvPr id="8" name="Rectangle 7"/>
          <p:cNvSpPr/>
          <p:nvPr/>
        </p:nvSpPr>
        <p:spPr>
          <a:xfrm>
            <a:off x="1377008" y="708752"/>
            <a:ext cx="7766991" cy="3970318"/>
          </a:xfrm>
          <a:prstGeom prst="rect">
            <a:avLst/>
          </a:prstGeom>
        </p:spPr>
        <p:txBody>
          <a:bodyPr wrap="square">
            <a:spAutoFit/>
          </a:bodyPr>
          <a:lstStyle/>
          <a:p>
            <a:r>
              <a:rPr lang="en-US" sz="2800" b="1" dirty="0"/>
              <a:t>Civil liberties and </a:t>
            </a:r>
            <a:r>
              <a:rPr lang="en-US" sz="2800" b="1" dirty="0" smtClean="0"/>
              <a:t>democracy</a:t>
            </a:r>
          </a:p>
          <a:p>
            <a:pPr marL="457200" indent="-457200">
              <a:buClr>
                <a:srgbClr val="3366FF"/>
              </a:buClr>
              <a:buFont typeface="Arial"/>
              <a:buChar char="•"/>
            </a:pPr>
            <a:r>
              <a:rPr lang="en-US" sz="2800" dirty="0"/>
              <a:t>U</a:t>
            </a:r>
            <a:r>
              <a:rPr lang="en-US" sz="2800" dirty="0" smtClean="0"/>
              <a:t>ltimately</a:t>
            </a:r>
            <a:r>
              <a:rPr lang="en-US" sz="2800" dirty="0"/>
              <a:t>, the courts decide what constitutional </a:t>
            </a:r>
            <a:r>
              <a:rPr lang="en-US" sz="2800" dirty="0" smtClean="0"/>
              <a:t>guarantees </a:t>
            </a:r>
            <a:r>
              <a:rPr lang="en-US" sz="2800" dirty="0"/>
              <a:t>mean in practice:</a:t>
            </a:r>
          </a:p>
          <a:p>
            <a:pPr marL="914400" lvl="1" indent="-457200">
              <a:buClr>
                <a:srgbClr val="660066"/>
              </a:buClr>
              <a:buFont typeface="Arial"/>
              <a:buChar char="•"/>
            </a:pPr>
            <a:r>
              <a:rPr lang="en-US" sz="2800" dirty="0"/>
              <a:t>F</a:t>
            </a:r>
            <a:r>
              <a:rPr lang="en-US" sz="2800" dirty="0" smtClean="0"/>
              <a:t>ederal </a:t>
            </a:r>
            <a:r>
              <a:rPr lang="en-US" sz="2800" dirty="0"/>
              <a:t>courts are the branch of government least </a:t>
            </a:r>
            <a:r>
              <a:rPr lang="en-US" sz="2800" dirty="0" smtClean="0"/>
              <a:t>subject </a:t>
            </a:r>
            <a:r>
              <a:rPr lang="en-US" sz="2800" dirty="0"/>
              <a:t>to majority rule</a:t>
            </a:r>
          </a:p>
          <a:p>
            <a:pPr marL="914400" lvl="1" indent="-457200">
              <a:buClr>
                <a:srgbClr val="660066"/>
              </a:buClr>
              <a:buFont typeface="Arial"/>
              <a:buChar char="•"/>
            </a:pPr>
            <a:r>
              <a:rPr lang="en-US" sz="2800" dirty="0"/>
              <a:t>C</a:t>
            </a:r>
            <a:r>
              <a:rPr lang="en-US" sz="2800" dirty="0" smtClean="0"/>
              <a:t>ourts </a:t>
            </a:r>
            <a:r>
              <a:rPr lang="en-US" sz="2800" dirty="0"/>
              <a:t>enhance democracy by protecting liberty </a:t>
            </a:r>
            <a:r>
              <a:rPr lang="en-US" sz="2800" dirty="0" smtClean="0"/>
              <a:t>and </a:t>
            </a:r>
            <a:r>
              <a:rPr lang="en-US" sz="2800" dirty="0"/>
              <a:t>equality from the excesses of majority rule</a:t>
            </a:r>
          </a:p>
          <a:p>
            <a:endParaRPr lang="en-US" sz="2800" dirty="0" smtClean="0"/>
          </a:p>
        </p:txBody>
      </p:sp>
      <p:pic>
        <p:nvPicPr>
          <p:cNvPr id="7" name="Picture 6"/>
          <p:cNvPicPr>
            <a:picLocks noChangeAspect="1"/>
          </p:cNvPicPr>
          <p:nvPr/>
        </p:nvPicPr>
        <p:blipFill>
          <a:blip r:embed="rId5"/>
          <a:stretch>
            <a:fillRect/>
          </a:stretch>
        </p:blipFill>
        <p:spPr>
          <a:xfrm>
            <a:off x="1587419" y="4276329"/>
            <a:ext cx="7414180" cy="2439542"/>
          </a:xfrm>
          <a:prstGeom prst="rect">
            <a:avLst/>
          </a:prstGeom>
        </p:spPr>
      </p:pic>
    </p:spTree>
    <p:extLst>
      <p:ext uri="{BB962C8B-B14F-4D97-AF65-F5344CB8AC3E}">
        <p14:creationId xmlns:p14="http://schemas.microsoft.com/office/powerpoint/2010/main" val="637343186"/>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9" y="73912"/>
            <a:ext cx="7766991" cy="646331"/>
          </a:xfrm>
          <a:prstGeom prst="rect">
            <a:avLst/>
          </a:prstGeom>
        </p:spPr>
        <p:txBody>
          <a:bodyPr wrap="square">
            <a:spAutoFit/>
          </a:bodyPr>
          <a:lstStyle/>
          <a:p>
            <a:pPr algn="ctr"/>
            <a:r>
              <a:rPr lang="en-US" sz="3600" b="1" dirty="0"/>
              <a:t>Understanding Civil Liberties</a:t>
            </a:r>
            <a:r>
              <a:rPr lang="en-US" sz="3600" dirty="0"/>
              <a:t> </a:t>
            </a:r>
          </a:p>
        </p:txBody>
      </p:sp>
      <p:sp>
        <p:nvSpPr>
          <p:cNvPr id="9" name="Rectangle 8"/>
          <p:cNvSpPr/>
          <p:nvPr/>
        </p:nvSpPr>
        <p:spPr>
          <a:xfrm>
            <a:off x="1377008" y="720243"/>
            <a:ext cx="7766991" cy="4647427"/>
          </a:xfrm>
          <a:prstGeom prst="rect">
            <a:avLst/>
          </a:prstGeom>
        </p:spPr>
        <p:txBody>
          <a:bodyPr wrap="square">
            <a:spAutoFit/>
          </a:bodyPr>
          <a:lstStyle/>
          <a:p>
            <a:r>
              <a:rPr lang="en-US" sz="2800" b="1" dirty="0"/>
              <a:t>Civil liberties and the scope of government</a:t>
            </a:r>
          </a:p>
          <a:p>
            <a:pPr marL="457200" indent="-457200">
              <a:buClr>
                <a:srgbClr val="3366FF"/>
              </a:buClr>
              <a:buFont typeface="Arial"/>
              <a:buChar char="•"/>
            </a:pPr>
            <a:r>
              <a:rPr lang="en-US" sz="2800" dirty="0" smtClean="0"/>
              <a:t>Today’s </a:t>
            </a:r>
            <a:r>
              <a:rPr lang="en-US" sz="2800" dirty="0"/>
              <a:t>government is huge and commands vast</a:t>
            </a:r>
            <a:r>
              <a:rPr lang="en-US" sz="2800" dirty="0" smtClean="0"/>
              <a:t>, powerful </a:t>
            </a:r>
            <a:r>
              <a:rPr lang="en-US" sz="2800" dirty="0"/>
              <a:t>technologies</a:t>
            </a:r>
          </a:p>
          <a:p>
            <a:pPr marL="457200" indent="-457200">
              <a:buClr>
                <a:srgbClr val="3366FF"/>
              </a:buClr>
              <a:buFont typeface="Arial"/>
              <a:buChar char="•"/>
            </a:pPr>
            <a:r>
              <a:rPr lang="en-US" sz="2800" dirty="0" smtClean="0"/>
              <a:t>Since </a:t>
            </a:r>
            <a:r>
              <a:rPr lang="en-US" sz="2800" dirty="0"/>
              <a:t>Americans can no longer avoid the attention of </a:t>
            </a:r>
            <a:r>
              <a:rPr lang="en-US" sz="2800" dirty="0" smtClean="0"/>
              <a:t>government</a:t>
            </a:r>
            <a:r>
              <a:rPr lang="en-US" sz="2800" dirty="0"/>
              <a:t>, strict limitations on governmental power </a:t>
            </a:r>
            <a:r>
              <a:rPr lang="en-US" sz="2800" dirty="0" smtClean="0"/>
              <a:t>are </a:t>
            </a:r>
            <a:r>
              <a:rPr lang="en-US" sz="2800" dirty="0"/>
              <a:t>essential -- limitations that are </a:t>
            </a:r>
            <a:r>
              <a:rPr lang="en-US" sz="2800" dirty="0" smtClean="0"/>
              <a:t>provided by </a:t>
            </a:r>
            <a:r>
              <a:rPr lang="en-US" sz="2800" dirty="0"/>
              <a:t>the Bill of </a:t>
            </a:r>
            <a:r>
              <a:rPr lang="en-US" sz="2800" dirty="0" smtClean="0"/>
              <a:t>Rights</a:t>
            </a:r>
          </a:p>
          <a:p>
            <a:pPr>
              <a:buClr>
                <a:srgbClr val="3366FF"/>
              </a:buClr>
            </a:pPr>
            <a:endParaRPr lang="en-US" sz="800" dirty="0"/>
          </a:p>
          <a:p>
            <a:pPr>
              <a:buClr>
                <a:srgbClr val="3366FF"/>
              </a:buClr>
            </a:pPr>
            <a:r>
              <a:rPr lang="en-US" sz="2800" b="1" i="1" dirty="0" smtClean="0"/>
              <a:t>                 </a:t>
            </a:r>
            <a:r>
              <a:rPr lang="en-US" sz="2800" b="1" i="1" u="sng" dirty="0" smtClean="0"/>
              <a:t>(</a:t>
            </a:r>
            <a:r>
              <a:rPr lang="en-US" sz="2800" b="1" i="1" u="sng" dirty="0"/>
              <a:t>Freedom v. Order dilemma</a:t>
            </a:r>
            <a:r>
              <a:rPr lang="en-US" sz="2800" b="1" i="1" dirty="0" smtClean="0"/>
              <a:t>)</a:t>
            </a:r>
          </a:p>
          <a:p>
            <a:pPr>
              <a:buClr>
                <a:srgbClr val="3366FF"/>
              </a:buClr>
            </a:pPr>
            <a:endParaRPr lang="en-US" sz="800" dirty="0"/>
          </a:p>
          <a:p>
            <a:pPr marL="457200" indent="-457200">
              <a:buClr>
                <a:srgbClr val="3366FF"/>
              </a:buClr>
              <a:buFont typeface="Arial"/>
              <a:buChar char="•"/>
            </a:pPr>
            <a:r>
              <a:rPr lang="en-US" sz="2800" dirty="0" smtClean="0"/>
              <a:t>In </a:t>
            </a:r>
            <a:r>
              <a:rPr lang="en-US" sz="2800" dirty="0"/>
              <a:t>general, civil liberties limit the scope of </a:t>
            </a:r>
            <a:r>
              <a:rPr lang="en-US" sz="2800" dirty="0" smtClean="0"/>
              <a:t>government</a:t>
            </a:r>
            <a:endParaRPr lang="en-US" sz="2800" dirty="0"/>
          </a:p>
        </p:txBody>
      </p:sp>
      <p:sp>
        <p:nvSpPr>
          <p:cNvPr id="10" name="TextBox 9"/>
          <p:cNvSpPr txBox="1"/>
          <p:nvPr/>
        </p:nvSpPr>
        <p:spPr>
          <a:xfrm>
            <a:off x="1755499" y="5367670"/>
            <a:ext cx="6965967" cy="1077218"/>
          </a:xfrm>
          <a:prstGeom prst="rect">
            <a:avLst/>
          </a:prstGeom>
          <a:solidFill>
            <a:srgbClr val="C0504D"/>
          </a:solidFill>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3200" b="1" dirty="0"/>
              <a:t>Your AP American Government course is now </a:t>
            </a:r>
            <a:r>
              <a:rPr lang="en-US" sz="3200" b="1" dirty="0" smtClean="0"/>
              <a:t>complete</a:t>
            </a:r>
            <a:r>
              <a:rPr lang="en-US" sz="3200" b="1" dirty="0"/>
              <a:t>!</a:t>
            </a:r>
            <a:r>
              <a:rPr lang="en-US" sz="3200" dirty="0"/>
              <a:t> </a:t>
            </a:r>
          </a:p>
        </p:txBody>
      </p:sp>
    </p:spTree>
    <p:extLst>
      <p:ext uri="{BB962C8B-B14F-4D97-AF65-F5344CB8AC3E}">
        <p14:creationId xmlns:p14="http://schemas.microsoft.com/office/powerpoint/2010/main" val="4938326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Tree>
    <p:extLst>
      <p:ext uri="{BB962C8B-B14F-4D97-AF65-F5344CB8AC3E}">
        <p14:creationId xmlns:p14="http://schemas.microsoft.com/office/powerpoint/2010/main" val="164624244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pic>
        <p:nvPicPr>
          <p:cNvPr id="2" name="Picture 1"/>
          <p:cNvPicPr>
            <a:picLocks noChangeAspect="1"/>
          </p:cNvPicPr>
          <p:nvPr/>
        </p:nvPicPr>
        <p:blipFill>
          <a:blip r:embed="rId5"/>
          <a:stretch>
            <a:fillRect/>
          </a:stretch>
        </p:blipFill>
        <p:spPr>
          <a:xfrm>
            <a:off x="1377007" y="-1"/>
            <a:ext cx="7730401" cy="6858001"/>
          </a:xfrm>
          <a:prstGeom prst="rect">
            <a:avLst/>
          </a:prstGeom>
        </p:spPr>
      </p:pic>
    </p:spTree>
    <p:extLst>
      <p:ext uri="{BB962C8B-B14F-4D97-AF65-F5344CB8AC3E}">
        <p14:creationId xmlns:p14="http://schemas.microsoft.com/office/powerpoint/2010/main" val="4035497759"/>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8" y="652879"/>
            <a:ext cx="7766991" cy="6155532"/>
          </a:xfrm>
          <a:prstGeom prst="rect">
            <a:avLst/>
          </a:prstGeom>
        </p:spPr>
        <p:txBody>
          <a:bodyPr wrap="square">
            <a:spAutoFit/>
          </a:bodyPr>
          <a:lstStyle/>
          <a:p>
            <a:pPr lvl="0"/>
            <a:r>
              <a:rPr lang="en-US" sz="3000" b="1" dirty="0" smtClean="0">
                <a:solidFill>
                  <a:srgbClr val="FF0000"/>
                </a:solidFill>
              </a:rPr>
              <a:t>Fourteenth </a:t>
            </a:r>
            <a:r>
              <a:rPr lang="en-US" sz="3000" b="1" dirty="0">
                <a:solidFill>
                  <a:srgbClr val="FF0000"/>
                </a:solidFill>
              </a:rPr>
              <a:t>Amendment </a:t>
            </a:r>
            <a:endParaRPr lang="en-US" sz="3000" b="1" dirty="0" smtClean="0">
              <a:solidFill>
                <a:srgbClr val="FF0000"/>
              </a:solidFill>
            </a:endParaRPr>
          </a:p>
          <a:p>
            <a:pPr marL="457200" lvl="0" indent="-457200">
              <a:buClr>
                <a:srgbClr val="3366FF"/>
              </a:buClr>
              <a:buFont typeface="Arial"/>
              <a:buChar char="•"/>
            </a:pPr>
            <a:r>
              <a:rPr lang="en-US" sz="2800" dirty="0" smtClean="0"/>
              <a:t>Contains </a:t>
            </a:r>
            <a:r>
              <a:rPr lang="en-US" sz="2800" dirty="0"/>
              <a:t>two keys clauses that have had a significant </a:t>
            </a:r>
            <a:r>
              <a:rPr lang="en-US" sz="2800" dirty="0" smtClean="0"/>
              <a:t>                                                                        impact </a:t>
            </a:r>
            <a:r>
              <a:rPr lang="en-US" sz="2800" dirty="0"/>
              <a:t>on </a:t>
            </a:r>
            <a:r>
              <a:rPr lang="en-US" sz="2800" dirty="0" smtClean="0"/>
              <a:t>                                                                 Supreme                                                                    Court                                                                          decisions                                                                                   and </a:t>
            </a:r>
            <a:r>
              <a:rPr lang="en-US" sz="2800" dirty="0"/>
              <a:t>U.S. </a:t>
            </a:r>
            <a:r>
              <a:rPr lang="en-US" sz="2800" dirty="0" smtClean="0"/>
              <a:t>                                                                       politics:</a:t>
            </a:r>
          </a:p>
          <a:p>
            <a:pPr marL="914400" lvl="1" indent="-457200">
              <a:buClr>
                <a:srgbClr val="660066"/>
              </a:buClr>
              <a:buFont typeface="Arial"/>
              <a:buChar char="•"/>
            </a:pPr>
            <a:r>
              <a:rPr lang="en-US" sz="2800" b="1" dirty="0" smtClean="0">
                <a:solidFill>
                  <a:srgbClr val="FF0000"/>
                </a:solidFill>
              </a:rPr>
              <a:t>Due </a:t>
            </a:r>
            <a:r>
              <a:rPr lang="en-US" sz="2800" b="1" dirty="0">
                <a:solidFill>
                  <a:srgbClr val="FF0000"/>
                </a:solidFill>
              </a:rPr>
              <a:t>Process </a:t>
            </a:r>
            <a:r>
              <a:rPr lang="en-US" sz="2800" b="1" dirty="0" smtClean="0">
                <a:solidFill>
                  <a:srgbClr val="FF0000"/>
                </a:solidFill>
              </a:rPr>
              <a:t>                                                  Clause</a:t>
            </a:r>
            <a:endParaRPr lang="en-US" sz="2800" b="1" dirty="0">
              <a:solidFill>
                <a:srgbClr val="FF0000"/>
              </a:solidFill>
            </a:endParaRPr>
          </a:p>
          <a:p>
            <a:pPr marL="914400" lvl="1" indent="-457200">
              <a:buClr>
                <a:srgbClr val="660066"/>
              </a:buClr>
              <a:buFont typeface="Arial"/>
              <a:buChar char="•"/>
            </a:pPr>
            <a:r>
              <a:rPr lang="en-US" sz="2800" b="1" dirty="0" smtClean="0">
                <a:solidFill>
                  <a:srgbClr val="FF0000"/>
                </a:solidFill>
              </a:rPr>
              <a:t>Equal                                                            Protection                                                                 Clause</a:t>
            </a:r>
            <a:endParaRPr lang="en-US" sz="2800" b="1" dirty="0">
              <a:solidFill>
                <a:srgbClr val="FF0000"/>
              </a:solidFill>
            </a:endParaRPr>
          </a:p>
        </p:txBody>
      </p:sp>
      <p:sp>
        <p:nvSpPr>
          <p:cNvPr id="7" name="Rectangle 6"/>
          <p:cNvSpPr/>
          <p:nvPr/>
        </p:nvSpPr>
        <p:spPr>
          <a:xfrm>
            <a:off x="1377009" y="0"/>
            <a:ext cx="7766991" cy="646331"/>
          </a:xfrm>
          <a:prstGeom prst="rect">
            <a:avLst/>
          </a:prstGeom>
        </p:spPr>
        <p:txBody>
          <a:bodyPr wrap="square">
            <a:spAutoFit/>
          </a:bodyPr>
          <a:lstStyle/>
          <a:p>
            <a:pPr lvl="0" algn="ctr"/>
            <a:r>
              <a:rPr lang="en-US" sz="3600" b="1" dirty="0"/>
              <a:t>The Bill of Rights and the states</a:t>
            </a:r>
          </a:p>
        </p:txBody>
      </p:sp>
      <p:pic>
        <p:nvPicPr>
          <p:cNvPr id="8" name="Picture 7" descr="thumbnail.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66818" y="1741389"/>
            <a:ext cx="4998345" cy="2491355"/>
          </a:xfrm>
          <a:prstGeom prst="rect">
            <a:avLst/>
          </a:prstGeom>
          <a:ln w="12700" cmpd="sng">
            <a:solidFill>
              <a:schemeClr val="tx1"/>
            </a:solidFill>
          </a:ln>
        </p:spPr>
      </p:pic>
      <p:pic>
        <p:nvPicPr>
          <p:cNvPr id="9" name="Picture 8"/>
          <p:cNvPicPr>
            <a:picLocks/>
          </p:cNvPicPr>
          <p:nvPr/>
        </p:nvPicPr>
        <p:blipFill>
          <a:blip r:embed="rId6"/>
          <a:stretch>
            <a:fillRect/>
          </a:stretch>
        </p:blipFill>
        <p:spPr>
          <a:xfrm>
            <a:off x="4322339" y="4329152"/>
            <a:ext cx="4673778" cy="2463457"/>
          </a:xfrm>
          <a:prstGeom prst="rect">
            <a:avLst/>
          </a:prstGeom>
          <a:ln w="12700" cmpd="sng">
            <a:solidFill>
              <a:schemeClr val="tx1"/>
            </a:solidFill>
          </a:ln>
        </p:spPr>
      </p:pic>
    </p:spTree>
    <p:extLst>
      <p:ext uri="{BB962C8B-B14F-4D97-AF65-F5344CB8AC3E}">
        <p14:creationId xmlns:p14="http://schemas.microsoft.com/office/powerpoint/2010/main" val="293937553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8" y="646331"/>
            <a:ext cx="7766992" cy="3170099"/>
          </a:xfrm>
          <a:prstGeom prst="rect">
            <a:avLst/>
          </a:prstGeom>
        </p:spPr>
        <p:txBody>
          <a:bodyPr wrap="square">
            <a:spAutoFit/>
          </a:bodyPr>
          <a:lstStyle/>
          <a:p>
            <a:r>
              <a:rPr lang="en-US" sz="3000" b="1" i="1" dirty="0" err="1" smtClean="0">
                <a:solidFill>
                  <a:srgbClr val="FE00FC"/>
                </a:solidFill>
              </a:rPr>
              <a:t>Gitlow</a:t>
            </a:r>
            <a:r>
              <a:rPr lang="en-US" sz="3000" b="1" i="1" dirty="0" smtClean="0">
                <a:solidFill>
                  <a:srgbClr val="FE00FC"/>
                </a:solidFill>
              </a:rPr>
              <a:t> </a:t>
            </a:r>
            <a:r>
              <a:rPr lang="en-US" sz="3000" b="1" i="1" dirty="0">
                <a:solidFill>
                  <a:srgbClr val="FE00FC"/>
                </a:solidFill>
              </a:rPr>
              <a:t>v. New York </a:t>
            </a:r>
            <a:r>
              <a:rPr lang="en-US" sz="3000" b="1" dirty="0">
                <a:solidFill>
                  <a:srgbClr val="FE00FC"/>
                </a:solidFill>
              </a:rPr>
              <a:t>(1925</a:t>
            </a:r>
            <a:r>
              <a:rPr lang="en-US" sz="3000" b="1" dirty="0" smtClean="0">
                <a:solidFill>
                  <a:srgbClr val="FE00FC"/>
                </a:solidFill>
              </a:rPr>
              <a:t>)</a:t>
            </a:r>
          </a:p>
          <a:p>
            <a:endParaRPr lang="en-US" sz="3000" b="1" dirty="0">
              <a:solidFill>
                <a:srgbClr val="FF0000"/>
              </a:solidFill>
            </a:endParaRPr>
          </a:p>
          <a:p>
            <a:pPr marL="457200" indent="-457200">
              <a:buClr>
                <a:srgbClr val="3366FF"/>
              </a:buClr>
              <a:buFont typeface="Arial"/>
              <a:buChar char="•"/>
            </a:pPr>
            <a:r>
              <a:rPr lang="en-US" sz="2800" dirty="0" smtClean="0"/>
              <a:t>Court </a:t>
            </a:r>
            <a:r>
              <a:rPr lang="en-US" sz="2800" dirty="0"/>
              <a:t>says freedoms of speech and press “were </a:t>
            </a:r>
            <a:r>
              <a:rPr lang="en-US" sz="2800" dirty="0" smtClean="0"/>
              <a:t>fundamental </a:t>
            </a:r>
            <a:r>
              <a:rPr lang="en-US" sz="2800" dirty="0"/>
              <a:t>personal rights and liberties </a:t>
            </a:r>
            <a:r>
              <a:rPr lang="en-US" sz="2800" dirty="0" smtClean="0"/>
              <a:t>protected by </a:t>
            </a:r>
            <a:r>
              <a:rPr lang="en-US" sz="2800" dirty="0"/>
              <a:t>the due process clause of the </a:t>
            </a:r>
            <a:r>
              <a:rPr lang="en-US" sz="2800" dirty="0" smtClean="0"/>
              <a:t>Fourteenth Amendment </a:t>
            </a:r>
            <a:r>
              <a:rPr lang="en-US" sz="2800" dirty="0"/>
              <a:t>from impairment by the states”</a:t>
            </a:r>
          </a:p>
        </p:txBody>
      </p:sp>
      <p:sp>
        <p:nvSpPr>
          <p:cNvPr id="7" name="Rectangle 6"/>
          <p:cNvSpPr/>
          <p:nvPr/>
        </p:nvSpPr>
        <p:spPr>
          <a:xfrm>
            <a:off x="1377009" y="0"/>
            <a:ext cx="7766991" cy="646331"/>
          </a:xfrm>
          <a:prstGeom prst="rect">
            <a:avLst/>
          </a:prstGeom>
        </p:spPr>
        <p:txBody>
          <a:bodyPr wrap="square">
            <a:spAutoFit/>
          </a:bodyPr>
          <a:lstStyle/>
          <a:p>
            <a:pPr lvl="0" algn="ctr"/>
            <a:r>
              <a:rPr lang="en-US" sz="3600" b="1" dirty="0"/>
              <a:t>The Bill of Rights and the states</a:t>
            </a:r>
          </a:p>
        </p:txBody>
      </p:sp>
      <p:pic>
        <p:nvPicPr>
          <p:cNvPr id="8" name="Picture 7"/>
          <p:cNvPicPr>
            <a:picLocks noChangeAspect="1"/>
          </p:cNvPicPr>
          <p:nvPr/>
        </p:nvPicPr>
        <p:blipFill>
          <a:blip r:embed="rId5"/>
          <a:stretch>
            <a:fillRect/>
          </a:stretch>
        </p:blipFill>
        <p:spPr>
          <a:xfrm>
            <a:off x="5125202" y="3816430"/>
            <a:ext cx="3810000" cy="2765146"/>
          </a:xfrm>
          <a:prstGeom prst="rect">
            <a:avLst/>
          </a:prstGeom>
          <a:ln w="12700" cmpd="sng">
            <a:solidFill>
              <a:schemeClr val="tx1"/>
            </a:solidFill>
          </a:ln>
        </p:spPr>
      </p:pic>
      <p:pic>
        <p:nvPicPr>
          <p:cNvPr id="10" name="Picture 9"/>
          <p:cNvPicPr>
            <a:picLocks noChangeAspect="1"/>
          </p:cNvPicPr>
          <p:nvPr/>
        </p:nvPicPr>
        <p:blipFill rotWithShape="1">
          <a:blip r:embed="rId6"/>
          <a:srcRect b="11576"/>
          <a:stretch/>
        </p:blipFill>
        <p:spPr>
          <a:xfrm>
            <a:off x="2263866" y="3753650"/>
            <a:ext cx="1812654" cy="2641857"/>
          </a:xfrm>
          <a:prstGeom prst="rect">
            <a:avLst/>
          </a:prstGeom>
        </p:spPr>
      </p:pic>
    </p:spTree>
    <p:extLst>
      <p:ext uri="{BB962C8B-B14F-4D97-AF65-F5344CB8AC3E}">
        <p14:creationId xmlns:p14="http://schemas.microsoft.com/office/powerpoint/2010/main" val="377562391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3000"/>
          </a:blip>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070" t="3457" r="4607" b="3212"/>
          <a:stretch/>
        </p:blipFill>
        <p:spPr>
          <a:xfrm>
            <a:off x="0" y="1166436"/>
            <a:ext cx="1377008" cy="1897188"/>
          </a:xfrm>
          <a:prstGeom prst="rect">
            <a:avLst/>
          </a:prstGeom>
          <a:ln w="12700" cmpd="sng">
            <a:solidFill>
              <a:schemeClr val="tx1"/>
            </a:solidFill>
          </a:ln>
        </p:spPr>
      </p:pic>
      <p:pic>
        <p:nvPicPr>
          <p:cNvPr id="4" name="Picture 3"/>
          <p:cNvPicPr>
            <a:picLocks noChangeAspect="1"/>
          </p:cNvPicPr>
          <p:nvPr/>
        </p:nvPicPr>
        <p:blipFill rotWithShape="1">
          <a:blip r:embed="rId3"/>
          <a:srcRect l="5070" t="3457" r="4607" b="3212"/>
          <a:stretch/>
        </p:blipFill>
        <p:spPr>
          <a:xfrm>
            <a:off x="0" y="3063624"/>
            <a:ext cx="1377008" cy="1897188"/>
          </a:xfrm>
          <a:prstGeom prst="rect">
            <a:avLst/>
          </a:prstGeom>
          <a:ln w="12700" cmpd="sng">
            <a:solidFill>
              <a:schemeClr val="tx1"/>
            </a:solidFill>
          </a:ln>
        </p:spPr>
      </p:pic>
      <p:pic>
        <p:nvPicPr>
          <p:cNvPr id="5" name="Picture 4"/>
          <p:cNvPicPr>
            <a:picLocks noChangeAspect="1"/>
          </p:cNvPicPr>
          <p:nvPr/>
        </p:nvPicPr>
        <p:blipFill rotWithShape="1">
          <a:blip r:embed="rId3"/>
          <a:srcRect l="5070" t="3457" r="4607" b="3212"/>
          <a:stretch/>
        </p:blipFill>
        <p:spPr>
          <a:xfrm>
            <a:off x="0" y="4960812"/>
            <a:ext cx="1377008" cy="1897188"/>
          </a:xfrm>
          <a:prstGeom prst="rect">
            <a:avLst/>
          </a:prstGeom>
          <a:ln w="12700" cmpd="sng">
            <a:solidFill>
              <a:schemeClr val="tx1"/>
            </a:solidFill>
          </a:ln>
        </p:spPr>
      </p:pic>
      <p:pic>
        <p:nvPicPr>
          <p:cNvPr id="6" name="Picture 5"/>
          <p:cNvPicPr>
            <a:picLocks noChangeAspect="1"/>
          </p:cNvPicPr>
          <p:nvPr/>
        </p:nvPicPr>
        <p:blipFill rotWithShape="1">
          <a:blip r:embed="rId4"/>
          <a:srcRect l="6705" t="17042" r="5802" b="19846"/>
          <a:stretch/>
        </p:blipFill>
        <p:spPr>
          <a:xfrm>
            <a:off x="1" y="0"/>
            <a:ext cx="1377008" cy="1166436"/>
          </a:xfrm>
          <a:prstGeom prst="rect">
            <a:avLst/>
          </a:prstGeom>
          <a:ln w="12700" cmpd="sng">
            <a:solidFill>
              <a:schemeClr val="tx1"/>
            </a:solidFill>
          </a:ln>
        </p:spPr>
      </p:pic>
      <p:sp>
        <p:nvSpPr>
          <p:cNvPr id="2" name="Rectangle 1"/>
          <p:cNvSpPr/>
          <p:nvPr/>
        </p:nvSpPr>
        <p:spPr>
          <a:xfrm>
            <a:off x="1377008" y="27886"/>
            <a:ext cx="7766992" cy="646331"/>
          </a:xfrm>
          <a:prstGeom prst="rect">
            <a:avLst/>
          </a:prstGeom>
        </p:spPr>
        <p:txBody>
          <a:bodyPr wrap="square">
            <a:spAutoFit/>
          </a:bodyPr>
          <a:lstStyle/>
          <a:p>
            <a:pPr lvl="0" algn="ctr"/>
            <a:r>
              <a:rPr lang="en-US" sz="3600" b="1" dirty="0"/>
              <a:t>The </a:t>
            </a:r>
            <a:r>
              <a:rPr lang="en-US" sz="3600" b="1" dirty="0" smtClean="0"/>
              <a:t>Incorporation </a:t>
            </a:r>
            <a:r>
              <a:rPr lang="en-US" sz="3600" b="1" dirty="0"/>
              <a:t>Doctrine</a:t>
            </a:r>
          </a:p>
        </p:txBody>
      </p:sp>
      <p:sp>
        <p:nvSpPr>
          <p:cNvPr id="7" name="Rectangle 6"/>
          <p:cNvSpPr/>
          <p:nvPr/>
        </p:nvSpPr>
        <p:spPr>
          <a:xfrm>
            <a:off x="1377008" y="674217"/>
            <a:ext cx="7766991" cy="5693867"/>
          </a:xfrm>
          <a:prstGeom prst="rect">
            <a:avLst/>
          </a:prstGeom>
        </p:spPr>
        <p:txBody>
          <a:bodyPr wrap="square">
            <a:spAutoFit/>
          </a:bodyPr>
          <a:lstStyle/>
          <a:p>
            <a:pPr marL="285750" lvl="0" indent="-285750">
              <a:buClr>
                <a:srgbClr val="3366FF"/>
              </a:buClr>
              <a:buFont typeface="Arial"/>
              <a:buChar char="•"/>
            </a:pPr>
            <a:r>
              <a:rPr lang="en-US" sz="2800" b="1" i="1" dirty="0" smtClean="0">
                <a:solidFill>
                  <a:srgbClr val="FE00FC"/>
                </a:solidFill>
              </a:rPr>
              <a:t>Barron </a:t>
            </a:r>
            <a:r>
              <a:rPr lang="en-US" sz="2800" b="1" i="1" dirty="0">
                <a:solidFill>
                  <a:srgbClr val="FE00FC"/>
                </a:solidFill>
              </a:rPr>
              <a:t>v. Baltimore</a:t>
            </a:r>
            <a:r>
              <a:rPr lang="en-US" sz="2800" dirty="0"/>
              <a:t>, </a:t>
            </a:r>
            <a:r>
              <a:rPr lang="en-US" sz="2800" dirty="0" smtClean="0"/>
              <a:t>Supreme </a:t>
            </a:r>
            <a:r>
              <a:rPr lang="en-US" sz="2800" dirty="0"/>
              <a:t>Court ruled that </a:t>
            </a:r>
            <a:r>
              <a:rPr lang="en-US" sz="2800" dirty="0" smtClean="0"/>
              <a:t>federal </a:t>
            </a:r>
            <a:r>
              <a:rPr lang="en-US" sz="2800" dirty="0"/>
              <a:t>courts could </a:t>
            </a:r>
            <a:r>
              <a:rPr lang="en-US" sz="2800" dirty="0" smtClean="0"/>
              <a:t>not stop   </a:t>
            </a:r>
            <a:r>
              <a:rPr lang="en-US" sz="2800" dirty="0"/>
              <a:t>enforcement of state laws that restricted the rights enumerated in the Bill of </a:t>
            </a:r>
            <a:r>
              <a:rPr lang="en-US" sz="2800" dirty="0" smtClean="0"/>
              <a:t>Rights</a:t>
            </a:r>
            <a:endParaRPr lang="en-US" sz="2800" dirty="0"/>
          </a:p>
          <a:p>
            <a:pPr marL="285750" lvl="0" indent="-285750">
              <a:buClr>
                <a:srgbClr val="3366FF"/>
              </a:buClr>
              <a:buFont typeface="Arial"/>
              <a:buChar char="•"/>
            </a:pPr>
            <a:r>
              <a:rPr lang="en-US" sz="2800" b="1" i="1" dirty="0" err="1" smtClean="0">
                <a:solidFill>
                  <a:srgbClr val="FE00FC"/>
                </a:solidFill>
              </a:rPr>
              <a:t>Gitlow</a:t>
            </a:r>
            <a:r>
              <a:rPr lang="en-US" sz="2800" b="1" i="1" dirty="0" smtClean="0">
                <a:solidFill>
                  <a:srgbClr val="FE00FC"/>
                </a:solidFill>
              </a:rPr>
              <a:t> </a:t>
            </a:r>
            <a:r>
              <a:rPr lang="en-US" sz="2800" b="1" i="1" dirty="0">
                <a:solidFill>
                  <a:srgbClr val="FE00FC"/>
                </a:solidFill>
              </a:rPr>
              <a:t>v. New York </a:t>
            </a:r>
            <a:r>
              <a:rPr lang="en-US" sz="2800" dirty="0"/>
              <a:t>began the incorporation process of using the Due Process Clause of the Fourteenth Amendment to extend most of the requirements of the Bill of Rights to the </a:t>
            </a:r>
            <a:r>
              <a:rPr lang="en-US" sz="2800" dirty="0" smtClean="0"/>
              <a:t>states</a:t>
            </a:r>
            <a:endParaRPr lang="en-US" sz="2800" dirty="0"/>
          </a:p>
          <a:p>
            <a:pPr marL="285750" lvl="0" indent="-285750">
              <a:buClr>
                <a:srgbClr val="3366FF"/>
              </a:buClr>
              <a:buFont typeface="Arial"/>
              <a:buChar char="•"/>
            </a:pPr>
            <a:r>
              <a:rPr lang="en-US" sz="2800" dirty="0" smtClean="0"/>
              <a:t>Incorporation </a:t>
            </a:r>
            <a:r>
              <a:rPr lang="en-US" sz="2800" dirty="0"/>
              <a:t>process did not occur at </a:t>
            </a:r>
            <a:r>
              <a:rPr lang="en-US" sz="2800" dirty="0" smtClean="0"/>
              <a:t>once -- gradual </a:t>
            </a:r>
            <a:r>
              <a:rPr lang="en-US" sz="2800" dirty="0"/>
              <a:t>process by </a:t>
            </a:r>
            <a:r>
              <a:rPr lang="en-US" sz="2800" dirty="0" smtClean="0"/>
              <a:t>which </a:t>
            </a:r>
            <a:r>
              <a:rPr lang="en-US" sz="2800" dirty="0"/>
              <a:t>Supreme Court has used a series of individual decisions to incorporate the Bill of Rights into the Due Process Clause of the Fourteenth </a:t>
            </a:r>
            <a:r>
              <a:rPr lang="en-US" sz="2800" dirty="0" smtClean="0"/>
              <a:t>Amendment</a:t>
            </a:r>
            <a:endParaRPr lang="en-US" sz="2800" dirty="0"/>
          </a:p>
        </p:txBody>
      </p:sp>
    </p:spTree>
    <p:extLst>
      <p:ext uri="{BB962C8B-B14F-4D97-AF65-F5344CB8AC3E}">
        <p14:creationId xmlns:p14="http://schemas.microsoft.com/office/powerpoint/2010/main" val="429427351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930</TotalTime>
  <Words>3314</Words>
  <Application>Microsoft Macintosh PowerPoint</Application>
  <PresentationFormat>On-screen Show (4:3)</PresentationFormat>
  <Paragraphs>394</Paragraphs>
  <Slides>59</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59</vt:i4>
      </vt:variant>
    </vt:vector>
  </HeadingPairs>
  <TitlesOfParts>
    <vt:vector size="61" baseType="lpstr">
      <vt:lpstr>Office Theme</vt:lpstr>
      <vt:lpstr>Clip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Roseville Area High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Mrb66</dc:creator>
  <cp:lastModifiedBy>Steve Bekemeyer</cp:lastModifiedBy>
  <cp:revision>80</cp:revision>
  <dcterms:created xsi:type="dcterms:W3CDTF">2012-02-27T10:28:16Z</dcterms:created>
  <dcterms:modified xsi:type="dcterms:W3CDTF">2012-03-03T15:44:25Z</dcterms:modified>
</cp:coreProperties>
</file>