
<file path=[Content_Types].xml><?xml version="1.0" encoding="utf-8"?>
<Types xmlns="http://schemas.openxmlformats.org/package/2006/content-types">
  <Default Extension="xml" ContentType="application/xml"/>
  <Default Extension="jpg" ContentType="image/jpeg"/>
  <Default Extension="jpeg" ContentType="image/jpeg"/>
  <Default Extension="emf" ContentType="image/x-emf"/>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9"/>
  </p:notesMasterIdLst>
  <p:sldIdLst>
    <p:sldId id="256" r:id="rId2"/>
    <p:sldId id="278" r:id="rId3"/>
    <p:sldId id="268" r:id="rId4"/>
    <p:sldId id="279" r:id="rId5"/>
    <p:sldId id="258" r:id="rId6"/>
    <p:sldId id="337" r:id="rId7"/>
    <p:sldId id="269" r:id="rId8"/>
    <p:sldId id="264" r:id="rId9"/>
    <p:sldId id="316" r:id="rId10"/>
    <p:sldId id="289" r:id="rId11"/>
    <p:sldId id="259" r:id="rId12"/>
    <p:sldId id="272" r:id="rId13"/>
    <p:sldId id="311" r:id="rId14"/>
    <p:sldId id="260" r:id="rId15"/>
    <p:sldId id="309" r:id="rId16"/>
    <p:sldId id="310" r:id="rId17"/>
    <p:sldId id="280" r:id="rId18"/>
    <p:sldId id="285" r:id="rId19"/>
    <p:sldId id="274" r:id="rId20"/>
    <p:sldId id="261" r:id="rId21"/>
    <p:sldId id="275" r:id="rId22"/>
    <p:sldId id="262" r:id="rId23"/>
    <p:sldId id="277" r:id="rId24"/>
    <p:sldId id="263" r:id="rId25"/>
    <p:sldId id="318" r:id="rId26"/>
    <p:sldId id="270" r:id="rId27"/>
    <p:sldId id="346" r:id="rId28"/>
    <p:sldId id="271" r:id="rId29"/>
    <p:sldId id="265" r:id="rId30"/>
    <p:sldId id="273" r:id="rId31"/>
    <p:sldId id="266" r:id="rId32"/>
    <p:sldId id="276" r:id="rId33"/>
    <p:sldId id="267" r:id="rId34"/>
    <p:sldId id="308" r:id="rId35"/>
    <p:sldId id="313" r:id="rId36"/>
    <p:sldId id="296" r:id="rId37"/>
    <p:sldId id="288" r:id="rId38"/>
    <p:sldId id="312" r:id="rId39"/>
    <p:sldId id="286" r:id="rId40"/>
    <p:sldId id="343" r:id="rId41"/>
    <p:sldId id="297" r:id="rId42"/>
    <p:sldId id="336" r:id="rId43"/>
    <p:sldId id="317" r:id="rId44"/>
    <p:sldId id="347" r:id="rId45"/>
    <p:sldId id="348" r:id="rId46"/>
    <p:sldId id="350" r:id="rId47"/>
    <p:sldId id="338" r:id="rId48"/>
    <p:sldId id="342" r:id="rId49"/>
    <p:sldId id="353" r:id="rId50"/>
    <p:sldId id="352" r:id="rId51"/>
    <p:sldId id="290" r:id="rId52"/>
    <p:sldId id="354" r:id="rId53"/>
    <p:sldId id="301" r:id="rId54"/>
    <p:sldId id="294" r:id="rId55"/>
    <p:sldId id="302" r:id="rId56"/>
    <p:sldId id="295" r:id="rId57"/>
    <p:sldId id="303" r:id="rId58"/>
    <p:sldId id="287" r:id="rId59"/>
    <p:sldId id="304" r:id="rId60"/>
    <p:sldId id="291" r:id="rId61"/>
    <p:sldId id="305" r:id="rId62"/>
    <p:sldId id="306" r:id="rId63"/>
    <p:sldId id="307" r:id="rId64"/>
    <p:sldId id="356" r:id="rId65"/>
    <p:sldId id="329" r:id="rId66"/>
    <p:sldId id="355" r:id="rId67"/>
    <p:sldId id="351" r:id="rId68"/>
    <p:sldId id="324" r:id="rId69"/>
    <p:sldId id="320" r:id="rId70"/>
    <p:sldId id="328" r:id="rId71"/>
    <p:sldId id="330" r:id="rId72"/>
    <p:sldId id="321" r:id="rId73"/>
    <p:sldId id="331" r:id="rId74"/>
    <p:sldId id="327" r:id="rId75"/>
    <p:sldId id="322" r:id="rId76"/>
    <p:sldId id="325" r:id="rId77"/>
    <p:sldId id="323" r:id="rId78"/>
    <p:sldId id="340" r:id="rId79"/>
    <p:sldId id="333" r:id="rId80"/>
    <p:sldId id="339" r:id="rId81"/>
    <p:sldId id="332" r:id="rId82"/>
    <p:sldId id="341" r:id="rId83"/>
    <p:sldId id="344" r:id="rId84"/>
    <p:sldId id="334" r:id="rId85"/>
    <p:sldId id="326" r:id="rId86"/>
    <p:sldId id="345" r:id="rId87"/>
    <p:sldId id="335" r:id="rId8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FF008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124" autoAdjust="0"/>
    <p:restoredTop sz="94660"/>
  </p:normalViewPr>
  <p:slideViewPr>
    <p:cSldViewPr snapToGrid="0" snapToObjects="1">
      <p:cViewPr>
        <p:scale>
          <a:sx n="108" d="100"/>
          <a:sy n="108" d="100"/>
        </p:scale>
        <p:origin x="-552" y="296"/>
      </p:cViewPr>
      <p:guideLst>
        <p:guide orient="horz" pos="2160"/>
        <p:guide pos="2880"/>
      </p:guideLst>
    </p:cSldViewPr>
  </p:slideViewPr>
  <p:notesTextViewPr>
    <p:cViewPr>
      <p:scale>
        <a:sx n="100" d="100"/>
        <a:sy n="100" d="100"/>
      </p:scale>
      <p:origin x="0" y="0"/>
    </p:cViewPr>
  </p:notesTextViewPr>
  <p:sorterViewPr>
    <p:cViewPr>
      <p:scale>
        <a:sx n="50" d="100"/>
        <a:sy n="50" d="100"/>
      </p:scale>
      <p:origin x="0" y="1480"/>
    </p:cViewPr>
  </p:sorter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printerSettings" Target="printerSettings/printerSettings1.bin"/><Relationship Id="rId91" Type="http://schemas.openxmlformats.org/officeDocument/2006/relationships/presProps" Target="presProps.xml"/><Relationship Id="rId92" Type="http://schemas.openxmlformats.org/officeDocument/2006/relationships/viewProps" Target="viewProps.xml"/><Relationship Id="rId93" Type="http://schemas.openxmlformats.org/officeDocument/2006/relationships/theme" Target="theme/theme1.xml"/><Relationship Id="rId94"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08A98A-2E0C-3C41-80B9-D533E8DD4BC9}" type="datetimeFigureOut">
              <a:rPr lang="en-US" smtClean="0"/>
              <a:t>1/28/12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352686-29DD-7A4D-8D11-5FD3D933235C}" type="slidenum">
              <a:rPr lang="en-US" smtClean="0"/>
              <a:t>‹#›</a:t>
            </a:fld>
            <a:endParaRPr lang="en-US" dirty="0"/>
          </a:p>
        </p:txBody>
      </p:sp>
    </p:spTree>
    <p:extLst>
      <p:ext uri="{BB962C8B-B14F-4D97-AF65-F5344CB8AC3E}">
        <p14:creationId xmlns:p14="http://schemas.microsoft.com/office/powerpoint/2010/main" val="133342181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09600" indent="-609600" eaLnBrk="1" hangingPunct="1">
              <a:lnSpc>
                <a:spcPct val="80000"/>
              </a:lnSpc>
            </a:pPr>
            <a:r>
              <a:rPr lang="en-US" b="1" dirty="0" smtClean="0">
                <a:latin typeface="Calibri" charset="0"/>
              </a:rPr>
              <a:t>staff work as advocates, negotiators</a:t>
            </a:r>
          </a:p>
          <a:p>
            <a:pPr marL="609600" indent="-609600" eaLnBrk="1" hangingPunct="1">
              <a:lnSpc>
                <a:spcPct val="80000"/>
              </a:lnSpc>
            </a:pPr>
            <a:r>
              <a:rPr lang="en-US" b="1" dirty="0" smtClean="0">
                <a:latin typeface="Calibri" charset="0"/>
              </a:rPr>
              <a:t>results:  more legislative work in Congress, less collegiality in Congress (staff does most of negotiation), harder to beat incumbent w/large, organized staff</a:t>
            </a:r>
          </a:p>
          <a:p>
            <a:endParaRPr lang="en-US" dirty="0"/>
          </a:p>
        </p:txBody>
      </p:sp>
      <p:sp>
        <p:nvSpPr>
          <p:cNvPr id="4" name="Slide Number Placeholder 3"/>
          <p:cNvSpPr>
            <a:spLocks noGrp="1"/>
          </p:cNvSpPr>
          <p:nvPr>
            <p:ph type="sldNum" sz="quarter" idx="10"/>
          </p:nvPr>
        </p:nvSpPr>
        <p:spPr/>
        <p:txBody>
          <a:bodyPr/>
          <a:lstStyle/>
          <a:p>
            <a:fld id="{96352686-29DD-7A4D-8D11-5FD3D933235C}" type="slidenum">
              <a:rPr lang="en-US" smtClean="0"/>
              <a:t>70</a:t>
            </a:fld>
            <a:endParaRPr lang="en-US" dirty="0"/>
          </a:p>
        </p:txBody>
      </p:sp>
    </p:spTree>
    <p:extLst>
      <p:ext uri="{BB962C8B-B14F-4D97-AF65-F5344CB8AC3E}">
        <p14:creationId xmlns:p14="http://schemas.microsoft.com/office/powerpoint/2010/main" val="34850064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B84C1E8-8D40-ED46-8504-1C53D4B88CCE}" type="datetimeFigureOut">
              <a:rPr lang="en-US" smtClean="0"/>
              <a:t>1/28/12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F3141BB-99A4-C649-BF91-F2049DA4DBD3}" type="slidenum">
              <a:rPr lang="en-US" smtClean="0"/>
              <a:t>‹#›</a:t>
            </a:fld>
            <a:endParaRPr lang="en-US" dirty="0"/>
          </a:p>
        </p:txBody>
      </p:sp>
    </p:spTree>
    <p:extLst>
      <p:ext uri="{BB962C8B-B14F-4D97-AF65-F5344CB8AC3E}">
        <p14:creationId xmlns:p14="http://schemas.microsoft.com/office/powerpoint/2010/main" val="3960765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84C1E8-8D40-ED46-8504-1C53D4B88CCE}" type="datetimeFigureOut">
              <a:rPr lang="en-US" smtClean="0"/>
              <a:t>1/28/12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F3141BB-99A4-C649-BF91-F2049DA4DBD3}" type="slidenum">
              <a:rPr lang="en-US" smtClean="0"/>
              <a:t>‹#›</a:t>
            </a:fld>
            <a:endParaRPr lang="en-US" dirty="0"/>
          </a:p>
        </p:txBody>
      </p:sp>
    </p:spTree>
    <p:extLst>
      <p:ext uri="{BB962C8B-B14F-4D97-AF65-F5344CB8AC3E}">
        <p14:creationId xmlns:p14="http://schemas.microsoft.com/office/powerpoint/2010/main" val="1766580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84C1E8-8D40-ED46-8504-1C53D4B88CCE}" type="datetimeFigureOut">
              <a:rPr lang="en-US" smtClean="0"/>
              <a:t>1/28/12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F3141BB-99A4-C649-BF91-F2049DA4DBD3}" type="slidenum">
              <a:rPr lang="en-US" smtClean="0"/>
              <a:t>‹#›</a:t>
            </a:fld>
            <a:endParaRPr lang="en-US" dirty="0"/>
          </a:p>
        </p:txBody>
      </p:sp>
    </p:spTree>
    <p:extLst>
      <p:ext uri="{BB962C8B-B14F-4D97-AF65-F5344CB8AC3E}">
        <p14:creationId xmlns:p14="http://schemas.microsoft.com/office/powerpoint/2010/main" val="2430446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84C1E8-8D40-ED46-8504-1C53D4B88CCE}" type="datetimeFigureOut">
              <a:rPr lang="en-US" smtClean="0"/>
              <a:t>1/28/12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F3141BB-99A4-C649-BF91-F2049DA4DBD3}" type="slidenum">
              <a:rPr lang="en-US" smtClean="0"/>
              <a:t>‹#›</a:t>
            </a:fld>
            <a:endParaRPr lang="en-US" dirty="0"/>
          </a:p>
        </p:txBody>
      </p:sp>
    </p:spTree>
    <p:extLst>
      <p:ext uri="{BB962C8B-B14F-4D97-AF65-F5344CB8AC3E}">
        <p14:creationId xmlns:p14="http://schemas.microsoft.com/office/powerpoint/2010/main" val="2563196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84C1E8-8D40-ED46-8504-1C53D4B88CCE}" type="datetimeFigureOut">
              <a:rPr lang="en-US" smtClean="0"/>
              <a:t>1/28/12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F3141BB-99A4-C649-BF91-F2049DA4DBD3}" type="slidenum">
              <a:rPr lang="en-US" smtClean="0"/>
              <a:t>‹#›</a:t>
            </a:fld>
            <a:endParaRPr lang="en-US" dirty="0"/>
          </a:p>
        </p:txBody>
      </p:sp>
    </p:spTree>
    <p:extLst>
      <p:ext uri="{BB962C8B-B14F-4D97-AF65-F5344CB8AC3E}">
        <p14:creationId xmlns:p14="http://schemas.microsoft.com/office/powerpoint/2010/main" val="1266815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B84C1E8-8D40-ED46-8504-1C53D4B88CCE}" type="datetimeFigureOut">
              <a:rPr lang="en-US" smtClean="0"/>
              <a:t>1/28/12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F3141BB-99A4-C649-BF91-F2049DA4DBD3}" type="slidenum">
              <a:rPr lang="en-US" smtClean="0"/>
              <a:t>‹#›</a:t>
            </a:fld>
            <a:endParaRPr lang="en-US" dirty="0"/>
          </a:p>
        </p:txBody>
      </p:sp>
    </p:spTree>
    <p:extLst>
      <p:ext uri="{BB962C8B-B14F-4D97-AF65-F5344CB8AC3E}">
        <p14:creationId xmlns:p14="http://schemas.microsoft.com/office/powerpoint/2010/main" val="3989166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B84C1E8-8D40-ED46-8504-1C53D4B88CCE}" type="datetimeFigureOut">
              <a:rPr lang="en-US" smtClean="0"/>
              <a:t>1/28/12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F3141BB-99A4-C649-BF91-F2049DA4DBD3}" type="slidenum">
              <a:rPr lang="en-US" smtClean="0"/>
              <a:t>‹#›</a:t>
            </a:fld>
            <a:endParaRPr lang="en-US" dirty="0"/>
          </a:p>
        </p:txBody>
      </p:sp>
    </p:spTree>
    <p:extLst>
      <p:ext uri="{BB962C8B-B14F-4D97-AF65-F5344CB8AC3E}">
        <p14:creationId xmlns:p14="http://schemas.microsoft.com/office/powerpoint/2010/main" val="18025820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B84C1E8-8D40-ED46-8504-1C53D4B88CCE}" type="datetimeFigureOut">
              <a:rPr lang="en-US" smtClean="0"/>
              <a:t>1/28/12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F3141BB-99A4-C649-BF91-F2049DA4DBD3}" type="slidenum">
              <a:rPr lang="en-US" smtClean="0"/>
              <a:t>‹#›</a:t>
            </a:fld>
            <a:endParaRPr lang="en-US" dirty="0"/>
          </a:p>
        </p:txBody>
      </p:sp>
    </p:spTree>
    <p:extLst>
      <p:ext uri="{BB962C8B-B14F-4D97-AF65-F5344CB8AC3E}">
        <p14:creationId xmlns:p14="http://schemas.microsoft.com/office/powerpoint/2010/main" val="27269673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84C1E8-8D40-ED46-8504-1C53D4B88CCE}" type="datetimeFigureOut">
              <a:rPr lang="en-US" smtClean="0"/>
              <a:t>1/28/12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F3141BB-99A4-C649-BF91-F2049DA4DBD3}" type="slidenum">
              <a:rPr lang="en-US" smtClean="0"/>
              <a:t>‹#›</a:t>
            </a:fld>
            <a:endParaRPr lang="en-US" dirty="0"/>
          </a:p>
        </p:txBody>
      </p:sp>
    </p:spTree>
    <p:extLst>
      <p:ext uri="{BB962C8B-B14F-4D97-AF65-F5344CB8AC3E}">
        <p14:creationId xmlns:p14="http://schemas.microsoft.com/office/powerpoint/2010/main" val="1446069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84C1E8-8D40-ED46-8504-1C53D4B88CCE}" type="datetimeFigureOut">
              <a:rPr lang="en-US" smtClean="0"/>
              <a:t>1/28/12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F3141BB-99A4-C649-BF91-F2049DA4DBD3}" type="slidenum">
              <a:rPr lang="en-US" smtClean="0"/>
              <a:t>‹#›</a:t>
            </a:fld>
            <a:endParaRPr lang="en-US" dirty="0"/>
          </a:p>
        </p:txBody>
      </p:sp>
    </p:spTree>
    <p:extLst>
      <p:ext uri="{BB962C8B-B14F-4D97-AF65-F5344CB8AC3E}">
        <p14:creationId xmlns:p14="http://schemas.microsoft.com/office/powerpoint/2010/main" val="3137698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84C1E8-8D40-ED46-8504-1C53D4B88CCE}" type="datetimeFigureOut">
              <a:rPr lang="en-US" smtClean="0"/>
              <a:t>1/28/12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F3141BB-99A4-C649-BF91-F2049DA4DBD3}" type="slidenum">
              <a:rPr lang="en-US" smtClean="0"/>
              <a:t>‹#›</a:t>
            </a:fld>
            <a:endParaRPr lang="en-US" dirty="0"/>
          </a:p>
        </p:txBody>
      </p:sp>
    </p:spTree>
    <p:extLst>
      <p:ext uri="{BB962C8B-B14F-4D97-AF65-F5344CB8AC3E}">
        <p14:creationId xmlns:p14="http://schemas.microsoft.com/office/powerpoint/2010/main" val="142387511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84C1E8-8D40-ED46-8504-1C53D4B88CCE}" type="datetimeFigureOut">
              <a:rPr lang="en-US" smtClean="0"/>
              <a:t>1/28/12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3141BB-99A4-C649-BF91-F2049DA4DBD3}" type="slidenum">
              <a:rPr lang="en-US" smtClean="0"/>
              <a:t>‹#›</a:t>
            </a:fld>
            <a:endParaRPr lang="en-US" dirty="0"/>
          </a:p>
        </p:txBody>
      </p:sp>
    </p:spTree>
    <p:extLst>
      <p:ext uri="{BB962C8B-B14F-4D97-AF65-F5344CB8AC3E}">
        <p14:creationId xmlns:p14="http://schemas.microsoft.com/office/powerpoint/2010/main" val="16141321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1" Type="http://schemas.openxmlformats.org/officeDocument/2006/relationships/image" Target="../media/image30.png"/><Relationship Id="rId12" Type="http://schemas.openxmlformats.org/officeDocument/2006/relationships/image" Target="../media/image31.png"/><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png"/><Relationship Id="rId8" Type="http://schemas.openxmlformats.org/officeDocument/2006/relationships/image" Target="../media/image27.png"/><Relationship Id="rId9" Type="http://schemas.openxmlformats.org/officeDocument/2006/relationships/image" Target="../media/image28.png"/><Relationship Id="rId10"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32.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3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35.png"/><Relationship Id="rId9" Type="http://schemas.openxmlformats.org/officeDocument/2006/relationships/image" Target="../media/image36.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37.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38.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39.png"/><Relationship Id="rId9" Type="http://schemas.openxmlformats.org/officeDocument/2006/relationships/image" Target="../media/image40.png"/><Relationship Id="rId10" Type="http://schemas.openxmlformats.org/officeDocument/2006/relationships/image" Target="../media/image41.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42.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4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44.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45.png"/><Relationship Id="rId9" Type="http://schemas.openxmlformats.org/officeDocument/2006/relationships/image" Target="../media/image46.png"/><Relationship Id="rId10" Type="http://schemas.openxmlformats.org/officeDocument/2006/relationships/image" Target="../media/image47.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49.png"/><Relationship Id="rId9" Type="http://schemas.openxmlformats.org/officeDocument/2006/relationships/image" Target="../media/image50.png"/><Relationship Id="rId10" Type="http://schemas.openxmlformats.org/officeDocument/2006/relationships/image" Target="../media/image51.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2.jp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53.png"/><Relationship Id="rId9" Type="http://schemas.openxmlformats.org/officeDocument/2006/relationships/image" Target="../media/image54.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hyperlink" Target="http://en.wikipedia.org/wiki/Image:Gerrymandering_Comparison.png" TargetMode="External"/><Relationship Id="rId9" Type="http://schemas.openxmlformats.org/officeDocument/2006/relationships/image" Target="../media/image55.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gif"/><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56.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57.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58.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59.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5.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png"/><Relationship Id="rId5" Type="http://schemas.openxmlformats.org/officeDocument/2006/relationships/image" Target="../media/image63.png"/><Relationship Id="rId1" Type="http://schemas.openxmlformats.org/officeDocument/2006/relationships/slideLayout" Target="../slideLayouts/slideLayout7.xml"/><Relationship Id="rId2" Type="http://schemas.openxmlformats.org/officeDocument/2006/relationships/image" Target="../media/image60.pn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64.jpg"/><Relationship Id="rId9" Type="http://schemas.openxmlformats.org/officeDocument/2006/relationships/image" Target="../media/image65.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66.png"/><Relationship Id="rId9" Type="http://schemas.openxmlformats.org/officeDocument/2006/relationships/image" Target="../media/image67.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68.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69.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70.jpe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71.png"/><Relationship Id="rId9" Type="http://schemas.openxmlformats.org/officeDocument/2006/relationships/image" Target="../media/image72.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3.png"/><Relationship Id="rId9" Type="http://schemas.openxmlformats.org/officeDocument/2006/relationships/image" Target="../media/image74.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5.png"/><Relationship Id="rId3" Type="http://schemas.openxmlformats.org/officeDocument/2006/relationships/image" Target="../media/image76.jpeg"/></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77.png"/><Relationship Id="rId9" Type="http://schemas.openxmlformats.org/officeDocument/2006/relationships/image" Target="../media/image78.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9.png"/><Relationship Id="rId9" Type="http://schemas.openxmlformats.org/officeDocument/2006/relationships/image" Target="../media/image80.png"/><Relationship Id="rId10" Type="http://schemas.openxmlformats.org/officeDocument/2006/relationships/image" Target="../media/image81.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82.png"/><Relationship Id="rId9" Type="http://schemas.openxmlformats.org/officeDocument/2006/relationships/image" Target="../media/image8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84.png"/><Relationship Id="rId9" Type="http://schemas.openxmlformats.org/officeDocument/2006/relationships/image" Target="../media/image85.png"/><Relationship Id="rId10" Type="http://schemas.openxmlformats.org/officeDocument/2006/relationships/image" Target="../media/image86.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87.png"/><Relationship Id="rId9" Type="http://schemas.openxmlformats.org/officeDocument/2006/relationships/hyperlink" Target="http://earmarks.omb.gov/earmarks-public/" TargetMode="External"/><Relationship Id="rId10" Type="http://schemas.openxmlformats.org/officeDocument/2006/relationships/image" Target="../media/image88.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89.png"/><Relationship Id="rId9" Type="http://schemas.openxmlformats.org/officeDocument/2006/relationships/hyperlink" Target="http://cha.house.gov/index.php?option=com_content&amp;view=article&amp;id=171&amp;Itemid=264" TargetMode="External"/><Relationship Id="rId10" Type="http://schemas.openxmlformats.org/officeDocument/2006/relationships/image" Target="../media/image90.jpe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8.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91.png"/><Relationship Id="rId9" Type="http://schemas.openxmlformats.org/officeDocument/2006/relationships/image" Target="../media/image92.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93.png"/><Relationship Id="rId9" Type="http://schemas.openxmlformats.org/officeDocument/2006/relationships/image" Target="../media/image94.png"/><Relationship Id="rId10" Type="http://schemas.openxmlformats.org/officeDocument/2006/relationships/image" Target="../media/image95.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96.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97.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98.emf"/><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99.jpe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00.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01.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02.png"/><Relationship Id="rId9" Type="http://schemas.openxmlformats.org/officeDocument/2006/relationships/image" Target="../media/image103.png"/><Relationship Id="rId10" Type="http://schemas.openxmlformats.org/officeDocument/2006/relationships/image" Target="../media/image104.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05.png"/><Relationship Id="rId9" Type="http://schemas.openxmlformats.org/officeDocument/2006/relationships/image" Target="../media/image106.png"/><Relationship Id="rId10" Type="http://schemas.openxmlformats.org/officeDocument/2006/relationships/image" Target="../media/image107.png"/><Relationship Id="rId11" Type="http://schemas.openxmlformats.org/officeDocument/2006/relationships/image" Target="../media/image108.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6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09.png"/><Relationship Id="rId9" Type="http://schemas.openxmlformats.org/officeDocument/2006/relationships/image" Target="../media/image110.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6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11.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12.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6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13.jpeg"/><Relationship Id="rId9" Type="http://schemas.openxmlformats.org/officeDocument/2006/relationships/image" Target="../media/image114.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5.pn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16.png"/><Relationship Id="rId9" Type="http://schemas.openxmlformats.org/officeDocument/2006/relationships/image" Target="../media/image117.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6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9.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70.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9" Type="http://schemas.openxmlformats.org/officeDocument/2006/relationships/image" Target="../media/image118.png"/><Relationship Id="rId10" Type="http://schemas.openxmlformats.org/officeDocument/2006/relationships/image" Target="../media/image119.png"/><Relationship Id="rId11" Type="http://schemas.openxmlformats.org/officeDocument/2006/relationships/image" Target="../media/image120.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1.jpeg"/></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2.jpeg"/></Relationships>
</file>

<file path=ppt/slides/_rels/slide7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23.png"/><Relationship Id="rId9" Type="http://schemas.openxmlformats.org/officeDocument/2006/relationships/image" Target="../media/image124.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hyperlink" Target="http://www.house.gov/georgemiller/r2k3.jpg" TargetMode="External"/><Relationship Id="rId9" Type="http://schemas.openxmlformats.org/officeDocument/2006/relationships/image" Target="../media/image125.jpeg"/><Relationship Id="rId10" Type="http://schemas.openxmlformats.org/officeDocument/2006/relationships/image" Target="../media/image126.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7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27.png"/><Relationship Id="rId9" Type="http://schemas.openxmlformats.org/officeDocument/2006/relationships/image" Target="../media/image128.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hyperlink" Target="http://www.rules.house.gov/welcome.htm" TargetMode="External"/><Relationship Id="rId9" Type="http://schemas.openxmlformats.org/officeDocument/2006/relationships/image" Target="../media/image129.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7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0.jpeg"/><Relationship Id="rId9" Type="http://schemas.openxmlformats.org/officeDocument/2006/relationships/image" Target="../media/image131.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32.png"/><Relationship Id="rId9" Type="http://schemas.openxmlformats.org/officeDocument/2006/relationships/image" Target="../media/image13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20.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8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4.jpeg"/><Relationship Id="rId9" Type="http://schemas.openxmlformats.org/officeDocument/2006/relationships/image" Target="../media/image135.jpeg"/><Relationship Id="rId10" Type="http://schemas.openxmlformats.org/officeDocument/2006/relationships/image" Target="../media/image136.jpe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37.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8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8.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8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39.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8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40.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8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hyperlink" Target="http://upload.wikimedia.org/wikipedia/commons/b/bb/Sonia_Sotomayor_on_first_day_of_confirmation_hearings.jpg" TargetMode="External"/><Relationship Id="rId8" Type="http://schemas.openxmlformats.org/officeDocument/2006/relationships/image" Target="../media/image141.jpe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42.png"/><Relationship Id="rId9" Type="http://schemas.openxmlformats.org/officeDocument/2006/relationships/image" Target="../media/image143.gif"/><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8" name="Rectangle 7"/>
          <p:cNvSpPr/>
          <p:nvPr/>
        </p:nvSpPr>
        <p:spPr>
          <a:xfrm>
            <a:off x="1369524" y="1046592"/>
            <a:ext cx="7774476" cy="1323439"/>
          </a:xfrm>
          <a:prstGeom prst="rect">
            <a:avLst/>
          </a:prstGeom>
        </p:spPr>
        <p:txBody>
          <a:bodyPr wrap="square">
            <a:spAutoFit/>
          </a:bodyPr>
          <a:lstStyle/>
          <a:p>
            <a:pPr algn="ctr"/>
            <a:r>
              <a:rPr lang="en-US" sz="4000" b="1" dirty="0"/>
              <a:t>Advanced Placement</a:t>
            </a:r>
            <a:r>
              <a:rPr lang="en-US" sz="4000" b="1" dirty="0">
                <a:solidFill>
                  <a:srgbClr val="FF0080"/>
                </a:solidFill>
              </a:rPr>
              <a:t>®</a:t>
            </a:r>
          </a:p>
          <a:p>
            <a:pPr algn="ctr"/>
            <a:r>
              <a:rPr lang="en-US" sz="4000" b="1" dirty="0"/>
              <a:t> American Government and Politics</a:t>
            </a:r>
          </a:p>
        </p:txBody>
      </p:sp>
      <p:sp>
        <p:nvSpPr>
          <p:cNvPr id="9" name="Rectangle 8"/>
          <p:cNvSpPr/>
          <p:nvPr/>
        </p:nvSpPr>
        <p:spPr>
          <a:xfrm>
            <a:off x="1369524" y="3036585"/>
            <a:ext cx="7774476" cy="1200329"/>
          </a:xfrm>
          <a:prstGeom prst="rect">
            <a:avLst/>
          </a:prstGeom>
        </p:spPr>
        <p:txBody>
          <a:bodyPr wrap="square">
            <a:spAutoFit/>
          </a:bodyPr>
          <a:lstStyle/>
          <a:p>
            <a:pPr algn="ctr"/>
            <a:r>
              <a:rPr lang="en-US" sz="3600" b="1" dirty="0">
                <a:solidFill>
                  <a:srgbClr val="FF0000"/>
                </a:solidFill>
              </a:rPr>
              <a:t>Unit </a:t>
            </a:r>
            <a:r>
              <a:rPr lang="en-US" sz="3600" b="1" dirty="0" smtClean="0">
                <a:solidFill>
                  <a:srgbClr val="FF0000"/>
                </a:solidFill>
              </a:rPr>
              <a:t>IV </a:t>
            </a:r>
            <a:r>
              <a:rPr lang="en-US" sz="3600" b="1" dirty="0">
                <a:solidFill>
                  <a:srgbClr val="FF0000"/>
                </a:solidFill>
              </a:rPr>
              <a:t>– </a:t>
            </a:r>
            <a:r>
              <a:rPr lang="en-US" sz="3600" b="1" dirty="0" smtClean="0">
                <a:solidFill>
                  <a:srgbClr val="FF0000"/>
                </a:solidFill>
              </a:rPr>
              <a:t>Congress (12)</a:t>
            </a:r>
            <a:r>
              <a:rPr lang="en-US" sz="3600" b="1" dirty="0" smtClean="0"/>
              <a:t> / </a:t>
            </a:r>
          </a:p>
          <a:p>
            <a:pPr algn="ctr"/>
            <a:r>
              <a:rPr lang="en-US" sz="3600" b="1" dirty="0" smtClean="0">
                <a:solidFill>
                  <a:srgbClr val="0000FF"/>
                </a:solidFill>
              </a:rPr>
              <a:t>Federal Budget </a:t>
            </a:r>
            <a:r>
              <a:rPr lang="en-US" sz="3600" b="1" dirty="0" smtClean="0">
                <a:solidFill>
                  <a:srgbClr val="0000FF"/>
                </a:solidFill>
              </a:rPr>
              <a:t>[(14) </a:t>
            </a:r>
            <a:r>
              <a:rPr lang="en-US" sz="3600" b="1" dirty="0" smtClean="0">
                <a:solidFill>
                  <a:srgbClr val="0000FF"/>
                </a:solidFill>
              </a:rPr>
              <a:t>– on your </a:t>
            </a:r>
            <a:r>
              <a:rPr lang="en-US" sz="3600" b="1" dirty="0" smtClean="0">
                <a:solidFill>
                  <a:srgbClr val="0000FF"/>
                </a:solidFill>
              </a:rPr>
              <a:t>own]</a:t>
            </a:r>
            <a:endParaRPr lang="en-US" sz="3600" b="1" dirty="0">
              <a:solidFill>
                <a:srgbClr val="0000FF"/>
              </a:solidFill>
            </a:endParaRPr>
          </a:p>
        </p:txBody>
      </p:sp>
    </p:spTree>
    <p:extLst>
      <p:ext uri="{BB962C8B-B14F-4D97-AF65-F5344CB8AC3E}">
        <p14:creationId xmlns:p14="http://schemas.microsoft.com/office/powerpoint/2010/main" val="288074368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0" y="0"/>
            <a:ext cx="9144000" cy="646331"/>
          </a:xfrm>
          <a:prstGeom prst="rect">
            <a:avLst/>
          </a:prstGeom>
        </p:spPr>
        <p:txBody>
          <a:bodyPr wrap="square">
            <a:spAutoFit/>
          </a:bodyPr>
          <a:lstStyle/>
          <a:p>
            <a:pPr algn="ctr"/>
            <a:r>
              <a:rPr lang="en-US" sz="3600" b="1" dirty="0" smtClean="0"/>
              <a:t>Minnesota Congressional Delegation</a:t>
            </a:r>
            <a:endParaRPr lang="en-US" sz="3600" b="1" dirty="0"/>
          </a:p>
        </p:txBody>
      </p:sp>
      <p:pic>
        <p:nvPicPr>
          <p:cNvPr id="9" name="Picture 8"/>
          <p:cNvPicPr>
            <a:picLocks/>
          </p:cNvPicPr>
          <p:nvPr/>
        </p:nvPicPr>
        <p:blipFill>
          <a:blip r:embed="rId3"/>
          <a:stretch>
            <a:fillRect/>
          </a:stretch>
        </p:blipFill>
        <p:spPr>
          <a:xfrm>
            <a:off x="3954363" y="648397"/>
            <a:ext cx="1548708" cy="2100703"/>
          </a:xfrm>
          <a:prstGeom prst="rect">
            <a:avLst/>
          </a:prstGeom>
        </p:spPr>
      </p:pic>
      <p:pic>
        <p:nvPicPr>
          <p:cNvPr id="11" name="Picture 10"/>
          <p:cNvPicPr>
            <a:picLocks/>
          </p:cNvPicPr>
          <p:nvPr/>
        </p:nvPicPr>
        <p:blipFill>
          <a:blip r:embed="rId4"/>
          <a:stretch>
            <a:fillRect/>
          </a:stretch>
        </p:blipFill>
        <p:spPr>
          <a:xfrm>
            <a:off x="5706313" y="634305"/>
            <a:ext cx="1547214" cy="2098462"/>
          </a:xfrm>
          <a:prstGeom prst="rect">
            <a:avLst/>
          </a:prstGeom>
        </p:spPr>
      </p:pic>
      <p:sp>
        <p:nvSpPr>
          <p:cNvPr id="12" name="TextBox 11"/>
          <p:cNvSpPr txBox="1"/>
          <p:nvPr/>
        </p:nvSpPr>
        <p:spPr>
          <a:xfrm>
            <a:off x="4666672" y="4390956"/>
            <a:ext cx="184666" cy="369332"/>
          </a:xfrm>
          <a:prstGeom prst="rect">
            <a:avLst/>
          </a:prstGeom>
          <a:noFill/>
        </p:spPr>
        <p:txBody>
          <a:bodyPr wrap="none" rtlCol="0">
            <a:spAutoFit/>
          </a:bodyPr>
          <a:lstStyle/>
          <a:p>
            <a:endParaRPr lang="en-US" dirty="0"/>
          </a:p>
        </p:txBody>
      </p:sp>
      <p:pic>
        <p:nvPicPr>
          <p:cNvPr id="13" name="Picture 12"/>
          <p:cNvPicPr>
            <a:picLocks/>
          </p:cNvPicPr>
          <p:nvPr/>
        </p:nvPicPr>
        <p:blipFill rotWithShape="1">
          <a:blip r:embed="rId5"/>
          <a:srcRect t="4881" b="18654"/>
          <a:stretch/>
        </p:blipFill>
        <p:spPr>
          <a:xfrm>
            <a:off x="7426128" y="648397"/>
            <a:ext cx="1546327" cy="2099583"/>
          </a:xfrm>
          <a:prstGeom prst="rect">
            <a:avLst/>
          </a:prstGeom>
        </p:spPr>
      </p:pic>
      <p:pic>
        <p:nvPicPr>
          <p:cNvPr id="14" name="Picture 13"/>
          <p:cNvPicPr>
            <a:picLocks/>
          </p:cNvPicPr>
          <p:nvPr/>
        </p:nvPicPr>
        <p:blipFill rotWithShape="1">
          <a:blip r:embed="rId6"/>
          <a:srcRect t="9352" b="7882"/>
          <a:stretch/>
        </p:blipFill>
        <p:spPr>
          <a:xfrm>
            <a:off x="476219" y="3717622"/>
            <a:ext cx="1550906" cy="2099582"/>
          </a:xfrm>
          <a:prstGeom prst="rect">
            <a:avLst/>
          </a:prstGeom>
        </p:spPr>
      </p:pic>
      <p:pic>
        <p:nvPicPr>
          <p:cNvPr id="15" name="Picture 14"/>
          <p:cNvPicPr>
            <a:picLocks/>
          </p:cNvPicPr>
          <p:nvPr/>
        </p:nvPicPr>
        <p:blipFill>
          <a:blip r:embed="rId7"/>
          <a:stretch>
            <a:fillRect/>
          </a:stretch>
        </p:blipFill>
        <p:spPr>
          <a:xfrm>
            <a:off x="2231549" y="3716597"/>
            <a:ext cx="1551066" cy="2100607"/>
          </a:xfrm>
          <a:prstGeom prst="rect">
            <a:avLst/>
          </a:prstGeom>
        </p:spPr>
      </p:pic>
      <p:pic>
        <p:nvPicPr>
          <p:cNvPr id="16" name="Picture 15"/>
          <p:cNvPicPr>
            <a:picLocks/>
          </p:cNvPicPr>
          <p:nvPr/>
        </p:nvPicPr>
        <p:blipFill rotWithShape="1">
          <a:blip r:embed="rId8"/>
          <a:srcRect l="9062" t="12624" b="6421"/>
          <a:stretch/>
        </p:blipFill>
        <p:spPr>
          <a:xfrm>
            <a:off x="3956050" y="3717622"/>
            <a:ext cx="1547021" cy="2101036"/>
          </a:xfrm>
          <a:prstGeom prst="rect">
            <a:avLst/>
          </a:prstGeom>
        </p:spPr>
      </p:pic>
      <p:sp>
        <p:nvSpPr>
          <p:cNvPr id="17" name="TextBox 16"/>
          <p:cNvSpPr txBox="1"/>
          <p:nvPr/>
        </p:nvSpPr>
        <p:spPr>
          <a:xfrm>
            <a:off x="7068861" y="4375656"/>
            <a:ext cx="184666" cy="369332"/>
          </a:xfrm>
          <a:prstGeom prst="rect">
            <a:avLst/>
          </a:prstGeom>
          <a:noFill/>
        </p:spPr>
        <p:txBody>
          <a:bodyPr wrap="none" rtlCol="0">
            <a:spAutoFit/>
          </a:bodyPr>
          <a:lstStyle/>
          <a:p>
            <a:endParaRPr lang="en-US" dirty="0"/>
          </a:p>
        </p:txBody>
      </p:sp>
      <p:pic>
        <p:nvPicPr>
          <p:cNvPr id="18" name="Picture 17"/>
          <p:cNvPicPr>
            <a:picLocks/>
          </p:cNvPicPr>
          <p:nvPr/>
        </p:nvPicPr>
        <p:blipFill>
          <a:blip r:embed="rId9"/>
          <a:stretch>
            <a:fillRect/>
          </a:stretch>
        </p:blipFill>
        <p:spPr>
          <a:xfrm>
            <a:off x="5706313" y="3735468"/>
            <a:ext cx="1551252" cy="2099179"/>
          </a:xfrm>
          <a:prstGeom prst="rect">
            <a:avLst/>
          </a:prstGeom>
        </p:spPr>
      </p:pic>
      <p:pic>
        <p:nvPicPr>
          <p:cNvPr id="19" name="Picture 18"/>
          <p:cNvPicPr>
            <a:picLocks/>
          </p:cNvPicPr>
          <p:nvPr/>
        </p:nvPicPr>
        <p:blipFill>
          <a:blip r:embed="rId10"/>
          <a:stretch>
            <a:fillRect/>
          </a:stretch>
        </p:blipFill>
        <p:spPr>
          <a:xfrm>
            <a:off x="7418681" y="3730767"/>
            <a:ext cx="1553774" cy="2103880"/>
          </a:xfrm>
          <a:prstGeom prst="rect">
            <a:avLst/>
          </a:prstGeom>
        </p:spPr>
      </p:pic>
      <p:sp>
        <p:nvSpPr>
          <p:cNvPr id="21" name="Rectangle 20"/>
          <p:cNvSpPr/>
          <p:nvPr/>
        </p:nvSpPr>
        <p:spPr>
          <a:xfrm>
            <a:off x="3782615" y="2801357"/>
            <a:ext cx="1548396" cy="738664"/>
          </a:xfrm>
          <a:prstGeom prst="rect">
            <a:avLst/>
          </a:prstGeom>
        </p:spPr>
        <p:txBody>
          <a:bodyPr wrap="square">
            <a:spAutoFit/>
          </a:bodyPr>
          <a:lstStyle/>
          <a:p>
            <a:pPr algn="ctr"/>
            <a:r>
              <a:rPr lang="en-US" sz="2100" b="1" dirty="0">
                <a:solidFill>
                  <a:srgbClr val="000090"/>
                </a:solidFill>
              </a:rPr>
              <a:t>Tim  Walz </a:t>
            </a:r>
            <a:r>
              <a:rPr lang="en-US" sz="2100" dirty="0" smtClean="0"/>
              <a:t>(1</a:t>
            </a:r>
            <a:r>
              <a:rPr lang="en-US" sz="2100" baseline="30000" dirty="0" smtClean="0"/>
              <a:t>st</a:t>
            </a:r>
            <a:r>
              <a:rPr lang="en-US" sz="2100" dirty="0" smtClean="0"/>
              <a:t>) </a:t>
            </a:r>
            <a:r>
              <a:rPr lang="en-US" sz="2100" dirty="0"/>
              <a:t>(</a:t>
            </a:r>
            <a:r>
              <a:rPr lang="en-US" sz="2100" b="1" dirty="0">
                <a:solidFill>
                  <a:srgbClr val="008000"/>
                </a:solidFill>
              </a:rPr>
              <a:t>3</a:t>
            </a:r>
            <a:r>
              <a:rPr lang="en-US" sz="2100" dirty="0"/>
              <a:t>)</a:t>
            </a:r>
          </a:p>
        </p:txBody>
      </p:sp>
      <p:sp>
        <p:nvSpPr>
          <p:cNvPr id="22" name="Rectangle 21"/>
          <p:cNvSpPr/>
          <p:nvPr/>
        </p:nvSpPr>
        <p:spPr>
          <a:xfrm>
            <a:off x="5758539" y="2792933"/>
            <a:ext cx="1494988" cy="738664"/>
          </a:xfrm>
          <a:prstGeom prst="rect">
            <a:avLst/>
          </a:prstGeom>
        </p:spPr>
        <p:txBody>
          <a:bodyPr wrap="square">
            <a:spAutoFit/>
          </a:bodyPr>
          <a:lstStyle/>
          <a:p>
            <a:pPr algn="ctr"/>
            <a:r>
              <a:rPr lang="en-US" sz="2100" b="1" dirty="0" smtClean="0">
                <a:solidFill>
                  <a:srgbClr val="FF0000"/>
                </a:solidFill>
              </a:rPr>
              <a:t>John Kline </a:t>
            </a:r>
            <a:r>
              <a:rPr lang="en-US" sz="2100" dirty="0" smtClean="0"/>
              <a:t>(2</a:t>
            </a:r>
            <a:r>
              <a:rPr lang="en-US" sz="2100" baseline="30000" dirty="0" smtClean="0"/>
              <a:t>nd</a:t>
            </a:r>
            <a:r>
              <a:rPr lang="en-US" sz="2100" dirty="0" smtClean="0"/>
              <a:t>) (</a:t>
            </a:r>
            <a:r>
              <a:rPr lang="en-US" sz="2100" b="1" dirty="0" smtClean="0">
                <a:solidFill>
                  <a:srgbClr val="008000"/>
                </a:solidFill>
              </a:rPr>
              <a:t>7</a:t>
            </a:r>
            <a:r>
              <a:rPr lang="en-US" sz="2100" dirty="0" smtClean="0"/>
              <a:t>)</a:t>
            </a:r>
            <a:endParaRPr lang="en-US" sz="2100" dirty="0"/>
          </a:p>
        </p:txBody>
      </p:sp>
      <p:sp>
        <p:nvSpPr>
          <p:cNvPr id="23" name="Rectangle 22"/>
          <p:cNvSpPr/>
          <p:nvPr/>
        </p:nvSpPr>
        <p:spPr>
          <a:xfrm>
            <a:off x="7418681" y="2654768"/>
            <a:ext cx="1514667" cy="1061829"/>
          </a:xfrm>
          <a:prstGeom prst="rect">
            <a:avLst/>
          </a:prstGeom>
        </p:spPr>
        <p:txBody>
          <a:bodyPr wrap="square">
            <a:spAutoFit/>
          </a:bodyPr>
          <a:lstStyle/>
          <a:p>
            <a:pPr algn="ctr"/>
            <a:r>
              <a:rPr lang="en-US" sz="2100" b="1" dirty="0">
                <a:solidFill>
                  <a:srgbClr val="FF0000"/>
                </a:solidFill>
              </a:rPr>
              <a:t>Erik Paulsen </a:t>
            </a:r>
            <a:r>
              <a:rPr lang="en-US" sz="2100" dirty="0"/>
              <a:t>(3</a:t>
            </a:r>
            <a:r>
              <a:rPr lang="en-US" sz="2100" baseline="30000" dirty="0"/>
              <a:t>rd</a:t>
            </a:r>
            <a:r>
              <a:rPr lang="en-US" sz="2100" dirty="0"/>
              <a:t>) (</a:t>
            </a:r>
            <a:r>
              <a:rPr lang="en-US" sz="2100" b="1" dirty="0">
                <a:solidFill>
                  <a:srgbClr val="008000"/>
                </a:solidFill>
              </a:rPr>
              <a:t>2</a:t>
            </a:r>
            <a:r>
              <a:rPr lang="en-US" sz="2100" dirty="0"/>
              <a:t>)</a:t>
            </a:r>
          </a:p>
        </p:txBody>
      </p:sp>
      <p:sp>
        <p:nvSpPr>
          <p:cNvPr id="24" name="Rectangle 23"/>
          <p:cNvSpPr/>
          <p:nvPr/>
        </p:nvSpPr>
        <p:spPr>
          <a:xfrm>
            <a:off x="476219" y="5768263"/>
            <a:ext cx="1517198" cy="1061829"/>
          </a:xfrm>
          <a:prstGeom prst="rect">
            <a:avLst/>
          </a:prstGeom>
        </p:spPr>
        <p:txBody>
          <a:bodyPr wrap="square">
            <a:spAutoFit/>
          </a:bodyPr>
          <a:lstStyle/>
          <a:p>
            <a:pPr algn="ctr"/>
            <a:r>
              <a:rPr lang="en-US" sz="2100" b="1" dirty="0">
                <a:solidFill>
                  <a:srgbClr val="000090"/>
                </a:solidFill>
              </a:rPr>
              <a:t>Betty McCollum </a:t>
            </a:r>
            <a:r>
              <a:rPr lang="en-US" sz="2100" dirty="0"/>
              <a:t>(4</a:t>
            </a:r>
            <a:r>
              <a:rPr lang="en-US" sz="2100" baseline="30000" dirty="0"/>
              <a:t>th</a:t>
            </a:r>
            <a:r>
              <a:rPr lang="en-US" sz="2100" dirty="0"/>
              <a:t>) (</a:t>
            </a:r>
            <a:r>
              <a:rPr lang="en-US" sz="2100" b="1" dirty="0">
                <a:solidFill>
                  <a:srgbClr val="008000"/>
                </a:solidFill>
              </a:rPr>
              <a:t>6</a:t>
            </a:r>
            <a:r>
              <a:rPr lang="en-US" sz="2100" dirty="0"/>
              <a:t>)</a:t>
            </a:r>
          </a:p>
        </p:txBody>
      </p:sp>
      <p:sp>
        <p:nvSpPr>
          <p:cNvPr id="25" name="Rectangle 24"/>
          <p:cNvSpPr/>
          <p:nvPr/>
        </p:nvSpPr>
        <p:spPr>
          <a:xfrm>
            <a:off x="2234220" y="5834647"/>
            <a:ext cx="1548395" cy="738664"/>
          </a:xfrm>
          <a:prstGeom prst="rect">
            <a:avLst/>
          </a:prstGeom>
        </p:spPr>
        <p:txBody>
          <a:bodyPr wrap="square">
            <a:spAutoFit/>
          </a:bodyPr>
          <a:lstStyle/>
          <a:p>
            <a:pPr algn="ctr"/>
            <a:r>
              <a:rPr lang="en-US" sz="2100" b="1" dirty="0">
                <a:solidFill>
                  <a:srgbClr val="000090"/>
                </a:solidFill>
              </a:rPr>
              <a:t>Keith Ellison </a:t>
            </a:r>
            <a:r>
              <a:rPr lang="en-US" sz="2100" dirty="0"/>
              <a:t>(5</a:t>
            </a:r>
            <a:r>
              <a:rPr lang="en-US" sz="2100" baseline="30000" dirty="0"/>
              <a:t>th</a:t>
            </a:r>
            <a:r>
              <a:rPr lang="en-US" sz="2100" dirty="0"/>
              <a:t>) (</a:t>
            </a:r>
            <a:r>
              <a:rPr lang="en-US" sz="2100" b="1" dirty="0">
                <a:solidFill>
                  <a:srgbClr val="008000"/>
                </a:solidFill>
              </a:rPr>
              <a:t>3</a:t>
            </a:r>
            <a:r>
              <a:rPr lang="en-US" sz="2100" dirty="0"/>
              <a:t>)</a:t>
            </a:r>
          </a:p>
        </p:txBody>
      </p:sp>
      <p:sp>
        <p:nvSpPr>
          <p:cNvPr id="26" name="Rectangle 25"/>
          <p:cNvSpPr/>
          <p:nvPr/>
        </p:nvSpPr>
        <p:spPr>
          <a:xfrm>
            <a:off x="3954363" y="5778024"/>
            <a:ext cx="1547021" cy="1061829"/>
          </a:xfrm>
          <a:prstGeom prst="rect">
            <a:avLst/>
          </a:prstGeom>
        </p:spPr>
        <p:txBody>
          <a:bodyPr wrap="square">
            <a:spAutoFit/>
          </a:bodyPr>
          <a:lstStyle/>
          <a:p>
            <a:r>
              <a:rPr lang="en-US" sz="2100" b="1" dirty="0" smtClean="0">
                <a:solidFill>
                  <a:srgbClr val="FF0000"/>
                </a:solidFill>
              </a:rPr>
              <a:t>Michele </a:t>
            </a:r>
            <a:r>
              <a:rPr lang="en-US" sz="2100" b="1" dirty="0">
                <a:solidFill>
                  <a:srgbClr val="FF0000"/>
                </a:solidFill>
              </a:rPr>
              <a:t>Bachmann </a:t>
            </a:r>
            <a:r>
              <a:rPr lang="en-US" sz="2100" dirty="0"/>
              <a:t>(</a:t>
            </a:r>
            <a:r>
              <a:rPr lang="en-US" sz="2100" dirty="0" smtClean="0"/>
              <a:t>6</a:t>
            </a:r>
            <a:r>
              <a:rPr lang="en-US" sz="2100" baseline="30000" dirty="0" smtClean="0"/>
              <a:t>th</a:t>
            </a:r>
            <a:r>
              <a:rPr lang="en-US" sz="2100" dirty="0" smtClean="0"/>
              <a:t>) (</a:t>
            </a:r>
            <a:r>
              <a:rPr lang="en-US" sz="2100" b="1" dirty="0" smtClean="0">
                <a:solidFill>
                  <a:srgbClr val="008000"/>
                </a:solidFill>
              </a:rPr>
              <a:t>4</a:t>
            </a:r>
            <a:r>
              <a:rPr lang="en-US" sz="2100" dirty="0" smtClean="0"/>
              <a:t>) </a:t>
            </a:r>
            <a:endParaRPr lang="en-US" sz="2100" dirty="0"/>
          </a:p>
        </p:txBody>
      </p:sp>
      <p:sp>
        <p:nvSpPr>
          <p:cNvPr id="27" name="Rectangle 26"/>
          <p:cNvSpPr/>
          <p:nvPr/>
        </p:nvSpPr>
        <p:spPr>
          <a:xfrm>
            <a:off x="5693389" y="5778024"/>
            <a:ext cx="1551252" cy="1061829"/>
          </a:xfrm>
          <a:prstGeom prst="rect">
            <a:avLst/>
          </a:prstGeom>
        </p:spPr>
        <p:txBody>
          <a:bodyPr wrap="square">
            <a:spAutoFit/>
          </a:bodyPr>
          <a:lstStyle/>
          <a:p>
            <a:r>
              <a:rPr lang="en-US" sz="2100" b="1" dirty="0">
                <a:solidFill>
                  <a:srgbClr val="000090"/>
                </a:solidFill>
              </a:rPr>
              <a:t>Collin Peterson </a:t>
            </a:r>
            <a:r>
              <a:rPr lang="en-US" sz="2100" dirty="0"/>
              <a:t>(7</a:t>
            </a:r>
            <a:r>
              <a:rPr lang="en-US" sz="2100" baseline="30000" dirty="0"/>
              <a:t>th</a:t>
            </a:r>
            <a:r>
              <a:rPr lang="en-US" sz="2100" dirty="0"/>
              <a:t>) (</a:t>
            </a:r>
            <a:r>
              <a:rPr lang="en-US" sz="2100" b="1" dirty="0">
                <a:solidFill>
                  <a:srgbClr val="008000"/>
                </a:solidFill>
              </a:rPr>
              <a:t>11</a:t>
            </a:r>
            <a:r>
              <a:rPr lang="en-US" sz="2100" dirty="0"/>
              <a:t>)</a:t>
            </a:r>
          </a:p>
        </p:txBody>
      </p:sp>
      <p:sp>
        <p:nvSpPr>
          <p:cNvPr id="28" name="Rectangle 27"/>
          <p:cNvSpPr/>
          <p:nvPr/>
        </p:nvSpPr>
        <p:spPr>
          <a:xfrm>
            <a:off x="7418681" y="5778024"/>
            <a:ext cx="1553774" cy="1061829"/>
          </a:xfrm>
          <a:prstGeom prst="rect">
            <a:avLst/>
          </a:prstGeom>
        </p:spPr>
        <p:txBody>
          <a:bodyPr wrap="square">
            <a:spAutoFit/>
          </a:bodyPr>
          <a:lstStyle/>
          <a:p>
            <a:r>
              <a:rPr lang="en-US" sz="2100" b="1" dirty="0">
                <a:solidFill>
                  <a:srgbClr val="FF0000"/>
                </a:solidFill>
              </a:rPr>
              <a:t>Chip </a:t>
            </a:r>
            <a:r>
              <a:rPr lang="en-US" sz="2100" b="1" dirty="0" smtClean="0">
                <a:solidFill>
                  <a:srgbClr val="FF0000"/>
                </a:solidFill>
              </a:rPr>
              <a:t>Cravaack </a:t>
            </a:r>
            <a:r>
              <a:rPr lang="en-US" sz="2100" dirty="0"/>
              <a:t>(8</a:t>
            </a:r>
            <a:r>
              <a:rPr lang="en-US" sz="2100" baseline="30000" dirty="0"/>
              <a:t>th</a:t>
            </a:r>
            <a:r>
              <a:rPr lang="en-US" sz="2100" dirty="0" smtClean="0"/>
              <a:t>) (</a:t>
            </a:r>
            <a:r>
              <a:rPr lang="en-US" sz="2100" b="1" dirty="0" smtClean="0">
                <a:solidFill>
                  <a:srgbClr val="008000"/>
                </a:solidFill>
              </a:rPr>
              <a:t>1</a:t>
            </a:r>
            <a:r>
              <a:rPr lang="en-US" sz="2100" dirty="0" smtClean="0"/>
              <a:t>)</a:t>
            </a:r>
            <a:endParaRPr lang="en-US" sz="2100" dirty="0"/>
          </a:p>
        </p:txBody>
      </p:sp>
      <p:pic>
        <p:nvPicPr>
          <p:cNvPr id="29" name="Picture 28"/>
          <p:cNvPicPr>
            <a:picLocks/>
          </p:cNvPicPr>
          <p:nvPr/>
        </p:nvPicPr>
        <p:blipFill>
          <a:blip r:embed="rId11"/>
          <a:stretch>
            <a:fillRect/>
          </a:stretch>
        </p:blipFill>
        <p:spPr>
          <a:xfrm>
            <a:off x="201753" y="631118"/>
            <a:ext cx="1548618" cy="2101649"/>
          </a:xfrm>
          <a:prstGeom prst="rect">
            <a:avLst/>
          </a:prstGeom>
          <a:effectLst>
            <a:glow rad="101600">
              <a:schemeClr val="accent5">
                <a:satMod val="175000"/>
                <a:alpha val="40000"/>
              </a:schemeClr>
            </a:glow>
          </a:effectLst>
        </p:spPr>
      </p:pic>
      <p:pic>
        <p:nvPicPr>
          <p:cNvPr id="30" name="Picture 29"/>
          <p:cNvPicPr>
            <a:picLocks/>
          </p:cNvPicPr>
          <p:nvPr/>
        </p:nvPicPr>
        <p:blipFill>
          <a:blip r:embed="rId12"/>
          <a:stretch>
            <a:fillRect/>
          </a:stretch>
        </p:blipFill>
        <p:spPr>
          <a:xfrm>
            <a:off x="2027125" y="634305"/>
            <a:ext cx="1549227" cy="2102464"/>
          </a:xfrm>
          <a:prstGeom prst="rect">
            <a:avLst/>
          </a:prstGeom>
          <a:effectLst>
            <a:glow rad="139700">
              <a:schemeClr val="accent5">
                <a:satMod val="175000"/>
                <a:alpha val="40000"/>
              </a:schemeClr>
            </a:glow>
          </a:effectLst>
        </p:spPr>
      </p:pic>
      <p:sp>
        <p:nvSpPr>
          <p:cNvPr id="31" name="Rectangle 30"/>
          <p:cNvSpPr/>
          <p:nvPr/>
        </p:nvSpPr>
        <p:spPr>
          <a:xfrm>
            <a:off x="2027125" y="2654768"/>
            <a:ext cx="1549227" cy="738664"/>
          </a:xfrm>
          <a:prstGeom prst="rect">
            <a:avLst/>
          </a:prstGeom>
        </p:spPr>
        <p:txBody>
          <a:bodyPr wrap="square">
            <a:spAutoFit/>
          </a:bodyPr>
          <a:lstStyle/>
          <a:p>
            <a:pPr algn="ctr"/>
            <a:r>
              <a:rPr lang="en-US" sz="2100" b="1" dirty="0" smtClean="0">
                <a:solidFill>
                  <a:srgbClr val="000090"/>
                </a:solidFill>
              </a:rPr>
              <a:t>Sen. Al Franken </a:t>
            </a:r>
            <a:r>
              <a:rPr lang="en-US" sz="2100" dirty="0" smtClean="0"/>
              <a:t>(</a:t>
            </a:r>
            <a:r>
              <a:rPr lang="en-US" sz="2100" b="1" dirty="0" smtClean="0">
                <a:solidFill>
                  <a:srgbClr val="008000"/>
                </a:solidFill>
              </a:rPr>
              <a:t>1</a:t>
            </a:r>
            <a:r>
              <a:rPr lang="en-US" sz="2100" dirty="0" smtClean="0"/>
              <a:t>)</a:t>
            </a:r>
            <a:endParaRPr lang="en-US" sz="2100" dirty="0"/>
          </a:p>
        </p:txBody>
      </p:sp>
      <p:sp>
        <p:nvSpPr>
          <p:cNvPr id="32" name="Rectangle 31"/>
          <p:cNvSpPr/>
          <p:nvPr/>
        </p:nvSpPr>
        <p:spPr>
          <a:xfrm>
            <a:off x="201753" y="2654768"/>
            <a:ext cx="1548618" cy="1061829"/>
          </a:xfrm>
          <a:prstGeom prst="rect">
            <a:avLst/>
          </a:prstGeom>
        </p:spPr>
        <p:txBody>
          <a:bodyPr wrap="square">
            <a:spAutoFit/>
          </a:bodyPr>
          <a:lstStyle/>
          <a:p>
            <a:r>
              <a:rPr lang="en-US" sz="2100" b="1" dirty="0" smtClean="0">
                <a:solidFill>
                  <a:srgbClr val="000090"/>
                </a:solidFill>
              </a:rPr>
              <a:t>Sen. Amy Klobuchar </a:t>
            </a:r>
            <a:r>
              <a:rPr lang="en-US" sz="2100" dirty="0" smtClean="0"/>
              <a:t>(</a:t>
            </a:r>
            <a:r>
              <a:rPr lang="en-US" sz="2100" b="1" dirty="0" smtClean="0">
                <a:solidFill>
                  <a:srgbClr val="008000"/>
                </a:solidFill>
              </a:rPr>
              <a:t>1</a:t>
            </a:r>
            <a:r>
              <a:rPr lang="en-US" sz="2100" dirty="0" smtClean="0"/>
              <a:t>)</a:t>
            </a:r>
            <a:endParaRPr lang="en-US" sz="2100" dirty="0"/>
          </a:p>
        </p:txBody>
      </p:sp>
    </p:spTree>
    <p:extLst>
      <p:ext uri="{BB962C8B-B14F-4D97-AF65-F5344CB8AC3E}">
        <p14:creationId xmlns:p14="http://schemas.microsoft.com/office/powerpoint/2010/main" val="74553072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pic>
        <p:nvPicPr>
          <p:cNvPr id="8" name="Picture 7" descr="tran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7800" y="1"/>
            <a:ext cx="76962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70090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pic>
        <p:nvPicPr>
          <p:cNvPr id="10" name="Picture 9" descr="tran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4000" y="0"/>
            <a:ext cx="7620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699376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G01se1001a5037.jpg                                           00000179PenyackJ HD                    B33A40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477000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900" y="47757"/>
            <a:ext cx="7772100" cy="646331"/>
          </a:xfrm>
          <a:prstGeom prst="rect">
            <a:avLst/>
          </a:prstGeom>
        </p:spPr>
        <p:txBody>
          <a:bodyPr wrap="square">
            <a:spAutoFit/>
          </a:bodyPr>
          <a:lstStyle/>
          <a:p>
            <a:pPr algn="ctr"/>
            <a:r>
              <a:rPr lang="en-US" sz="3600" b="1" dirty="0" smtClean="0"/>
              <a:t>Types of Representation</a:t>
            </a:r>
            <a:endParaRPr lang="en-US" sz="3600" b="1" dirty="0"/>
          </a:p>
        </p:txBody>
      </p:sp>
      <p:sp>
        <p:nvSpPr>
          <p:cNvPr id="9" name="Rectangle 8"/>
          <p:cNvSpPr/>
          <p:nvPr/>
        </p:nvSpPr>
        <p:spPr>
          <a:xfrm>
            <a:off x="1371900" y="734580"/>
            <a:ext cx="7772100" cy="5724645"/>
          </a:xfrm>
          <a:prstGeom prst="rect">
            <a:avLst/>
          </a:prstGeom>
        </p:spPr>
        <p:txBody>
          <a:bodyPr wrap="square">
            <a:spAutoFit/>
          </a:bodyPr>
          <a:lstStyle/>
          <a:p>
            <a:r>
              <a:rPr lang="en-US" sz="2800" b="1" dirty="0" smtClean="0">
                <a:solidFill>
                  <a:srgbClr val="FF0000"/>
                </a:solidFill>
              </a:rPr>
              <a:t>Descriptive</a:t>
            </a:r>
            <a:r>
              <a:rPr lang="en-US" sz="2600" b="1" dirty="0"/>
              <a:t>: </a:t>
            </a:r>
            <a:endParaRPr lang="en-US" sz="2600" b="1" dirty="0" smtClean="0"/>
          </a:p>
          <a:p>
            <a:pPr marL="457200" indent="-457200">
              <a:buClr>
                <a:srgbClr val="3366FF"/>
              </a:buClr>
              <a:buFont typeface="Arial"/>
              <a:buChar char="•"/>
            </a:pPr>
            <a:r>
              <a:rPr lang="en-US" sz="2600" dirty="0" smtClean="0"/>
              <a:t>representatives </a:t>
            </a:r>
            <a:r>
              <a:rPr lang="en-US" sz="2600" dirty="0"/>
              <a:t>share expressed </a:t>
            </a:r>
            <a:r>
              <a:rPr lang="en-US" sz="2600" dirty="0" smtClean="0"/>
              <a:t>                            preferences </a:t>
            </a:r>
            <a:r>
              <a:rPr lang="en-US" sz="2600" dirty="0"/>
              <a:t>of their constituencies </a:t>
            </a:r>
            <a:r>
              <a:rPr lang="en-US" sz="2600" dirty="0" smtClean="0"/>
              <a:t>                                 AND </a:t>
            </a:r>
            <a:r>
              <a:rPr lang="en-US" sz="2600" dirty="0"/>
              <a:t>descriptive characteristics that </a:t>
            </a:r>
            <a:r>
              <a:rPr lang="en-US" sz="2600" dirty="0" smtClean="0"/>
              <a:t>                              are politically </a:t>
            </a:r>
            <a:r>
              <a:rPr lang="en-US" sz="2600" dirty="0"/>
              <a:t>relevant (area of birth, </a:t>
            </a:r>
            <a:r>
              <a:rPr lang="en-US" sz="2600" dirty="0" smtClean="0"/>
              <a:t>                              occupation</a:t>
            </a:r>
            <a:r>
              <a:rPr lang="en-US" sz="2600" dirty="0"/>
              <a:t>, ethnicity, or gender</a:t>
            </a:r>
            <a:r>
              <a:rPr lang="en-US" sz="2600" dirty="0" smtClean="0"/>
              <a:t>)</a:t>
            </a:r>
          </a:p>
          <a:p>
            <a:pPr>
              <a:buClr>
                <a:srgbClr val="3366FF"/>
              </a:buClr>
            </a:pPr>
            <a:endParaRPr lang="en-US" sz="1400" dirty="0" smtClean="0"/>
          </a:p>
          <a:p>
            <a:pPr>
              <a:buClr>
                <a:srgbClr val="3366FF"/>
              </a:buClr>
            </a:pPr>
            <a:r>
              <a:rPr lang="en-US" sz="2600" b="1" dirty="0">
                <a:solidFill>
                  <a:srgbClr val="FF0000"/>
                </a:solidFill>
              </a:rPr>
              <a:t>S</a:t>
            </a:r>
            <a:r>
              <a:rPr lang="en-US" sz="2600" b="1" dirty="0" smtClean="0">
                <a:solidFill>
                  <a:srgbClr val="FF0000"/>
                </a:solidFill>
              </a:rPr>
              <a:t>ubstantive</a:t>
            </a:r>
            <a:r>
              <a:rPr lang="en-US" sz="2600" b="1" dirty="0" smtClean="0"/>
              <a:t>: </a:t>
            </a:r>
          </a:p>
          <a:p>
            <a:pPr marL="457200" indent="-457200">
              <a:buClr>
                <a:srgbClr val="3366FF"/>
              </a:buClr>
              <a:buFont typeface="Arial"/>
              <a:buChar char="•"/>
            </a:pPr>
            <a:r>
              <a:rPr lang="en-US" sz="2600" dirty="0" smtClean="0"/>
              <a:t>representatives </a:t>
            </a:r>
            <a:r>
              <a:rPr lang="en-US" sz="2600" dirty="0"/>
              <a:t>share the views of </a:t>
            </a:r>
            <a:r>
              <a:rPr lang="en-US" sz="2600" dirty="0" smtClean="0"/>
              <a:t>                                constituents</a:t>
            </a:r>
            <a:r>
              <a:rPr lang="en-US" sz="2600" dirty="0"/>
              <a:t>, even if they don’t </a:t>
            </a:r>
            <a:r>
              <a:rPr lang="en-US" sz="2600" dirty="0" smtClean="0"/>
              <a:t>                                   resemble </a:t>
            </a:r>
            <a:r>
              <a:rPr lang="en-US" sz="2600" dirty="0"/>
              <a:t>them closely, and take </a:t>
            </a:r>
            <a:r>
              <a:rPr lang="en-US" sz="2600" dirty="0" smtClean="0"/>
              <a:t>                              action on </a:t>
            </a:r>
            <a:r>
              <a:rPr lang="en-US" sz="2600" dirty="0"/>
              <a:t>the behalf of, in the </a:t>
            </a:r>
            <a:r>
              <a:rPr lang="en-US" sz="2600" dirty="0" smtClean="0"/>
              <a:t>                                interest </a:t>
            </a:r>
            <a:r>
              <a:rPr lang="en-US" sz="2600" dirty="0"/>
              <a:t>of, as an </a:t>
            </a:r>
            <a:r>
              <a:rPr lang="en-US" sz="2600" dirty="0" smtClean="0"/>
              <a:t>agent </a:t>
            </a:r>
            <a:r>
              <a:rPr lang="en-US" sz="2600" dirty="0"/>
              <a:t>of, and as a </a:t>
            </a:r>
            <a:r>
              <a:rPr lang="en-US" sz="2600" dirty="0" smtClean="0"/>
              <a:t>                        substitute </a:t>
            </a:r>
            <a:r>
              <a:rPr lang="en-US" sz="2600" dirty="0"/>
              <a:t>for the </a:t>
            </a:r>
            <a:r>
              <a:rPr lang="en-US" sz="2600" dirty="0" smtClean="0"/>
              <a:t>represented</a:t>
            </a:r>
            <a:endParaRPr lang="en-US" sz="2600" dirty="0"/>
          </a:p>
        </p:txBody>
      </p:sp>
      <p:pic>
        <p:nvPicPr>
          <p:cNvPr id="10" name="Picture 9"/>
          <p:cNvPicPr>
            <a:picLocks/>
          </p:cNvPicPr>
          <p:nvPr/>
        </p:nvPicPr>
        <p:blipFill rotWithShape="1">
          <a:blip r:embed="rId8"/>
          <a:srcRect b="18915"/>
          <a:stretch/>
        </p:blipFill>
        <p:spPr>
          <a:xfrm>
            <a:off x="6981109" y="3846644"/>
            <a:ext cx="2063689" cy="2243248"/>
          </a:xfrm>
          <a:prstGeom prst="rect">
            <a:avLst/>
          </a:prstGeom>
        </p:spPr>
      </p:pic>
      <p:sp>
        <p:nvSpPr>
          <p:cNvPr id="11" name="Rectangle 10"/>
          <p:cNvSpPr/>
          <p:nvPr/>
        </p:nvSpPr>
        <p:spPr>
          <a:xfrm>
            <a:off x="6990929" y="6187971"/>
            <a:ext cx="2063689" cy="646331"/>
          </a:xfrm>
          <a:prstGeom prst="rect">
            <a:avLst/>
          </a:prstGeom>
          <a:solidFill>
            <a:schemeClr val="accent2">
              <a:lumMod val="75000"/>
            </a:schemeClr>
          </a:solidFill>
        </p:spPr>
        <p:txBody>
          <a:bodyPr wrap="square">
            <a:spAutoFit/>
          </a:bodyPr>
          <a:lstStyle/>
          <a:p>
            <a:pPr algn="ctr"/>
            <a:r>
              <a:rPr lang="en-US" dirty="0">
                <a:ln>
                  <a:solidFill>
                    <a:srgbClr val="000000"/>
                  </a:solidFill>
                </a:ln>
              </a:rPr>
              <a:t>Rep. Michael </a:t>
            </a:r>
            <a:r>
              <a:rPr lang="en-US" dirty="0" smtClean="0">
                <a:ln>
                  <a:solidFill>
                    <a:srgbClr val="000000"/>
                  </a:solidFill>
                </a:ln>
              </a:rPr>
              <a:t>McCaul (TX) </a:t>
            </a:r>
            <a:r>
              <a:rPr lang="en-US" dirty="0" smtClean="0">
                <a:ln>
                  <a:solidFill>
                    <a:srgbClr val="000000"/>
                  </a:solidFill>
                </a:ln>
                <a:solidFill>
                  <a:srgbClr val="008000"/>
                </a:solidFill>
              </a:rPr>
              <a:t>$</a:t>
            </a:r>
            <a:r>
              <a:rPr lang="en-US" dirty="0" smtClean="0">
                <a:ln>
                  <a:solidFill>
                    <a:srgbClr val="000000"/>
                  </a:solidFill>
                </a:ln>
              </a:rPr>
              <a:t>294 M</a:t>
            </a:r>
            <a:endParaRPr lang="en-US" dirty="0">
              <a:ln>
                <a:solidFill>
                  <a:srgbClr val="000000"/>
                </a:solidFill>
              </a:ln>
            </a:endParaRPr>
          </a:p>
        </p:txBody>
      </p:sp>
      <p:pic>
        <p:nvPicPr>
          <p:cNvPr id="12" name="Picture 11"/>
          <p:cNvPicPr>
            <a:picLocks/>
          </p:cNvPicPr>
          <p:nvPr/>
        </p:nvPicPr>
        <p:blipFill>
          <a:blip r:embed="rId9"/>
          <a:stretch>
            <a:fillRect/>
          </a:stretch>
        </p:blipFill>
        <p:spPr>
          <a:xfrm>
            <a:off x="6990929" y="734580"/>
            <a:ext cx="2063689" cy="2224377"/>
          </a:xfrm>
          <a:prstGeom prst="rect">
            <a:avLst/>
          </a:prstGeom>
        </p:spPr>
      </p:pic>
      <p:sp>
        <p:nvSpPr>
          <p:cNvPr id="13" name="Rectangle 12"/>
          <p:cNvSpPr/>
          <p:nvPr/>
        </p:nvSpPr>
        <p:spPr>
          <a:xfrm>
            <a:off x="6981109" y="3059668"/>
            <a:ext cx="2073509" cy="646331"/>
          </a:xfrm>
          <a:prstGeom prst="rect">
            <a:avLst/>
          </a:prstGeom>
          <a:solidFill>
            <a:schemeClr val="tx2">
              <a:lumMod val="60000"/>
              <a:lumOff val="40000"/>
            </a:schemeClr>
          </a:solidFill>
        </p:spPr>
        <p:txBody>
          <a:bodyPr wrap="square">
            <a:spAutoFit/>
          </a:bodyPr>
          <a:lstStyle/>
          <a:p>
            <a:pPr algn="ctr"/>
            <a:r>
              <a:rPr lang="en-US" dirty="0" smtClean="0">
                <a:ln>
                  <a:solidFill>
                    <a:srgbClr val="000000"/>
                  </a:solidFill>
                </a:ln>
              </a:rPr>
              <a:t>Sen. Daniel Inouye (HI)</a:t>
            </a:r>
            <a:endParaRPr lang="en-US" dirty="0">
              <a:ln>
                <a:solidFill>
                  <a:srgbClr val="000000"/>
                </a:solidFill>
              </a:ln>
            </a:endParaRPr>
          </a:p>
        </p:txBody>
      </p:sp>
    </p:spTree>
    <p:extLst>
      <p:ext uri="{BB962C8B-B14F-4D97-AF65-F5344CB8AC3E}">
        <p14:creationId xmlns:p14="http://schemas.microsoft.com/office/powerpoint/2010/main" val="35993064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Rectangle 2"/>
          <p:cNvSpPr/>
          <p:nvPr/>
        </p:nvSpPr>
        <p:spPr>
          <a:xfrm>
            <a:off x="1371550" y="646331"/>
            <a:ext cx="7772449" cy="4524315"/>
          </a:xfrm>
          <a:prstGeom prst="rect">
            <a:avLst/>
          </a:prstGeom>
        </p:spPr>
        <p:txBody>
          <a:bodyPr wrap="square">
            <a:spAutoFit/>
          </a:bodyPr>
          <a:lstStyle/>
          <a:p>
            <a:r>
              <a:rPr lang="en-US" sz="3200" b="1" dirty="0" smtClean="0"/>
              <a:t>“</a:t>
            </a:r>
            <a:r>
              <a:rPr lang="en-US" sz="3200" b="1" dirty="0">
                <a:solidFill>
                  <a:srgbClr val="FF0000"/>
                </a:solidFill>
              </a:rPr>
              <a:t>Trustee</a:t>
            </a:r>
            <a:r>
              <a:rPr lang="en-US" sz="3200" b="1" dirty="0"/>
              <a:t>” </a:t>
            </a:r>
            <a:r>
              <a:rPr lang="en-US" sz="2800" dirty="0"/>
              <a:t>model: </a:t>
            </a:r>
            <a:endParaRPr lang="en-US" sz="2800" dirty="0" smtClean="0"/>
          </a:p>
          <a:p>
            <a:pPr marL="457200" indent="-457200">
              <a:buClr>
                <a:srgbClr val="3366FF"/>
              </a:buClr>
              <a:buFont typeface="Arial"/>
              <a:buChar char="•"/>
            </a:pPr>
            <a:r>
              <a:rPr lang="en-US" sz="2800" dirty="0" smtClean="0"/>
              <a:t>representatives </a:t>
            </a:r>
            <a:r>
              <a:rPr lang="en-US" sz="2800" dirty="0"/>
              <a:t>elected are </a:t>
            </a:r>
            <a:r>
              <a:rPr lang="en-US" sz="2800" dirty="0" smtClean="0"/>
              <a:t>                            “</a:t>
            </a:r>
            <a:r>
              <a:rPr lang="en-US" sz="2800" dirty="0"/>
              <a:t>entrusted” with leadership; </a:t>
            </a:r>
            <a:r>
              <a:rPr lang="en-US" sz="2800" dirty="0" smtClean="0"/>
              <a:t>                             given </a:t>
            </a:r>
            <a:r>
              <a:rPr lang="en-US" sz="2800" dirty="0"/>
              <a:t>sufficient autonomy </a:t>
            </a:r>
            <a:r>
              <a:rPr lang="en-US" sz="2800" dirty="0" smtClean="0"/>
              <a:t>to                                        </a:t>
            </a:r>
            <a:r>
              <a:rPr lang="en-US" sz="2800" dirty="0"/>
              <a:t>act in national </a:t>
            </a:r>
            <a:r>
              <a:rPr lang="en-US" sz="2800" dirty="0" smtClean="0"/>
              <a:t>interest</a:t>
            </a:r>
          </a:p>
          <a:p>
            <a:pPr>
              <a:buClr>
                <a:srgbClr val="3366FF"/>
              </a:buClr>
            </a:pPr>
            <a:endParaRPr lang="en-US" sz="2800" dirty="0"/>
          </a:p>
          <a:p>
            <a:pPr>
              <a:buClr>
                <a:srgbClr val="3366FF"/>
              </a:buClr>
            </a:pPr>
            <a:r>
              <a:rPr lang="en-US" sz="3200" b="1" dirty="0"/>
              <a:t>“</a:t>
            </a:r>
            <a:r>
              <a:rPr lang="en-US" sz="3200" b="1" dirty="0">
                <a:solidFill>
                  <a:srgbClr val="FF0000"/>
                </a:solidFill>
              </a:rPr>
              <a:t>Delegate</a:t>
            </a:r>
            <a:r>
              <a:rPr lang="en-US" sz="3200" b="1" dirty="0"/>
              <a:t>” </a:t>
            </a:r>
            <a:r>
              <a:rPr lang="en-US" sz="2800" dirty="0"/>
              <a:t>model:  </a:t>
            </a:r>
            <a:endParaRPr lang="en-US" sz="2800" dirty="0" smtClean="0"/>
          </a:p>
          <a:p>
            <a:pPr marL="457200" indent="-457200">
              <a:buClr>
                <a:srgbClr val="3366FF"/>
              </a:buClr>
              <a:buFont typeface="Arial"/>
              <a:buChar char="•"/>
            </a:pPr>
            <a:r>
              <a:rPr lang="en-US" sz="2800" dirty="0" smtClean="0"/>
              <a:t>representatives </a:t>
            </a:r>
            <a:r>
              <a:rPr lang="en-US" sz="2800" dirty="0"/>
              <a:t>are essentially mouthpieces, doing exactly as their constituents would have them do</a:t>
            </a:r>
          </a:p>
        </p:txBody>
      </p:sp>
      <p:sp>
        <p:nvSpPr>
          <p:cNvPr id="6" name="Rectangle 5"/>
          <p:cNvSpPr/>
          <p:nvPr/>
        </p:nvSpPr>
        <p:spPr>
          <a:xfrm>
            <a:off x="1371551" y="0"/>
            <a:ext cx="7772449" cy="646331"/>
          </a:xfrm>
          <a:prstGeom prst="rect">
            <a:avLst/>
          </a:prstGeom>
        </p:spPr>
        <p:txBody>
          <a:bodyPr wrap="square">
            <a:spAutoFit/>
          </a:bodyPr>
          <a:lstStyle/>
          <a:p>
            <a:pPr algn="ctr"/>
            <a:r>
              <a:rPr lang="en-US" sz="3600" b="1" dirty="0"/>
              <a:t>Types of </a:t>
            </a:r>
            <a:r>
              <a:rPr lang="en-US" sz="3600" b="1" dirty="0" smtClean="0"/>
              <a:t>Representation</a:t>
            </a:r>
            <a:endParaRPr lang="en-US" sz="3600" b="1" dirty="0"/>
          </a:p>
        </p:txBody>
      </p:sp>
      <p:pic>
        <p:nvPicPr>
          <p:cNvPr id="11" name="Picture 10"/>
          <p:cNvPicPr>
            <a:picLocks noChangeAspect="1"/>
          </p:cNvPicPr>
          <p:nvPr/>
        </p:nvPicPr>
        <p:blipFill rotWithShape="1">
          <a:blip r:embed="rId8"/>
          <a:srcRect r="20344" b="13626"/>
          <a:stretch/>
        </p:blipFill>
        <p:spPr>
          <a:xfrm>
            <a:off x="6224094" y="745253"/>
            <a:ext cx="2727256" cy="2957266"/>
          </a:xfrm>
          <a:prstGeom prst="rect">
            <a:avLst/>
          </a:prstGeom>
          <a:ln w="12700" cmpd="sng">
            <a:solidFill>
              <a:schemeClr val="tx1"/>
            </a:solidFill>
          </a:ln>
        </p:spPr>
      </p:pic>
    </p:spTree>
    <p:extLst>
      <p:ext uri="{BB962C8B-B14F-4D97-AF65-F5344CB8AC3E}">
        <p14:creationId xmlns:p14="http://schemas.microsoft.com/office/powerpoint/2010/main" val="163907163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900" y="26468"/>
            <a:ext cx="7772100" cy="646331"/>
          </a:xfrm>
          <a:prstGeom prst="rect">
            <a:avLst/>
          </a:prstGeom>
        </p:spPr>
        <p:txBody>
          <a:bodyPr wrap="square">
            <a:spAutoFit/>
          </a:bodyPr>
          <a:lstStyle/>
          <a:p>
            <a:r>
              <a:rPr lang="en-US" sz="3600" b="1" dirty="0"/>
              <a:t>Trustee:  Edmund Burke</a:t>
            </a:r>
          </a:p>
        </p:txBody>
      </p:sp>
      <p:sp>
        <p:nvSpPr>
          <p:cNvPr id="8" name="Rectangle 7"/>
          <p:cNvSpPr/>
          <p:nvPr/>
        </p:nvSpPr>
        <p:spPr>
          <a:xfrm>
            <a:off x="1371900" y="672799"/>
            <a:ext cx="7772100" cy="5863143"/>
          </a:xfrm>
          <a:prstGeom prst="rect">
            <a:avLst/>
          </a:prstGeom>
        </p:spPr>
        <p:txBody>
          <a:bodyPr wrap="square">
            <a:spAutoFit/>
          </a:bodyPr>
          <a:lstStyle/>
          <a:p>
            <a:r>
              <a:rPr lang="en-US" sz="2300" b="1" dirty="0"/>
              <a:t>Speech to the Electors of Bristol (1774)</a:t>
            </a:r>
            <a:r>
              <a:rPr lang="en-US" sz="2300" b="1" dirty="0" smtClean="0"/>
              <a:t>:                                      </a:t>
            </a:r>
            <a:r>
              <a:rPr lang="en-US" sz="2200" dirty="0" smtClean="0"/>
              <a:t>"</a:t>
            </a:r>
            <a:r>
              <a:rPr lang="en-US" sz="2200" dirty="0"/>
              <a:t>...it ought to be the happiness and </a:t>
            </a:r>
            <a:r>
              <a:rPr lang="en-US" sz="2200" dirty="0" smtClean="0"/>
              <a:t>glory </a:t>
            </a:r>
            <a:r>
              <a:rPr lang="en-US" sz="2200" dirty="0"/>
              <a:t>of </a:t>
            </a:r>
            <a:r>
              <a:rPr lang="en-US" sz="2200" dirty="0" smtClean="0"/>
              <a:t>                                          a </a:t>
            </a:r>
            <a:r>
              <a:rPr lang="en-US" sz="2200" dirty="0"/>
              <a:t>representative to live in the strictest union, </a:t>
            </a:r>
            <a:r>
              <a:rPr lang="en-US" sz="2200" dirty="0" smtClean="0"/>
              <a:t>                                   the </a:t>
            </a:r>
            <a:r>
              <a:rPr lang="en-US" sz="2200" dirty="0"/>
              <a:t>closest correspondence, and the most </a:t>
            </a:r>
            <a:r>
              <a:rPr lang="en-US" sz="2200" dirty="0" smtClean="0"/>
              <a:t>                                  unreserved </a:t>
            </a:r>
            <a:r>
              <a:rPr lang="en-US" sz="2200" dirty="0"/>
              <a:t>communication with his </a:t>
            </a:r>
            <a:r>
              <a:rPr lang="en-US" sz="2200" dirty="0" smtClean="0"/>
              <a:t>                                       constituents</a:t>
            </a:r>
            <a:r>
              <a:rPr lang="en-US" sz="2200" dirty="0"/>
              <a:t>. Their wishes ought to have </a:t>
            </a:r>
            <a:r>
              <a:rPr lang="en-US" sz="2200" dirty="0" smtClean="0"/>
              <a:t>                                          great </a:t>
            </a:r>
            <a:r>
              <a:rPr lang="en-US" sz="2200" dirty="0"/>
              <a:t>weight with him; their opinion, high respect; their business, unremitted attention. It is his duty to sacrifice his repose, his pleasures, his satisfactions, to theirs; and above all, ever, and in all cases, to prefer their interest to his own. But his unbiased opinion, his mature judgment, his enlightened conscience, he ought not to sacrifice to you, to any man, or to any set of men living. These he does not derive from your pleasure; no, nor from the law and the constitution. They </a:t>
            </a:r>
            <a:r>
              <a:rPr lang="en-US" sz="2200" dirty="0" smtClean="0"/>
              <a:t>are </a:t>
            </a:r>
            <a:r>
              <a:rPr lang="en-US" sz="2200" dirty="0"/>
              <a:t>a trust from Providence, for the abuse of which he is deeply </a:t>
            </a:r>
            <a:r>
              <a:rPr lang="en-US" sz="2200" dirty="0" smtClean="0"/>
              <a:t>answerable</a:t>
            </a:r>
            <a:r>
              <a:rPr lang="en-US" sz="2200" dirty="0"/>
              <a:t>. Your representative owes you, not his industry only, but his judgment; and he betrays, instead of serving you, if he sacrifices it to your opinion. ."</a:t>
            </a:r>
          </a:p>
        </p:txBody>
      </p:sp>
      <p:pic>
        <p:nvPicPr>
          <p:cNvPr id="9" name="Picture 8"/>
          <p:cNvPicPr>
            <a:picLocks noChangeAspect="1"/>
          </p:cNvPicPr>
          <p:nvPr/>
        </p:nvPicPr>
        <p:blipFill rotWithShape="1">
          <a:blip r:embed="rId8"/>
          <a:srcRect l="33949" r="6132"/>
          <a:stretch/>
        </p:blipFill>
        <p:spPr>
          <a:xfrm>
            <a:off x="6658027" y="119695"/>
            <a:ext cx="2448133" cy="2618196"/>
          </a:xfrm>
          <a:prstGeom prst="rect">
            <a:avLst/>
          </a:prstGeom>
          <a:ln w="12700" cmpd="sng">
            <a:solidFill>
              <a:schemeClr val="tx1"/>
            </a:solidFill>
          </a:ln>
        </p:spPr>
      </p:pic>
    </p:spTree>
    <p:extLst>
      <p:ext uri="{BB962C8B-B14F-4D97-AF65-F5344CB8AC3E}">
        <p14:creationId xmlns:p14="http://schemas.microsoft.com/office/powerpoint/2010/main" val="194562804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15" name="Picture 14"/>
          <p:cNvPicPr>
            <a:picLocks/>
          </p:cNvPicPr>
          <p:nvPr/>
        </p:nvPicPr>
        <p:blipFill rotWithShape="1">
          <a:blip r:embed="rId3"/>
          <a:srcRect r="26453"/>
          <a:stretch/>
        </p:blipFill>
        <p:spPr>
          <a:xfrm>
            <a:off x="0" y="5493593"/>
            <a:ext cx="1367390" cy="1364407"/>
          </a:xfrm>
          <a:prstGeom prst="rect">
            <a:avLst/>
          </a:prstGeom>
        </p:spPr>
      </p:pic>
      <p:pic>
        <p:nvPicPr>
          <p:cNvPr id="18" name="Picture 17"/>
          <p:cNvPicPr>
            <a:picLocks/>
          </p:cNvPicPr>
          <p:nvPr/>
        </p:nvPicPr>
        <p:blipFill>
          <a:blip r:embed="rId4"/>
          <a:stretch>
            <a:fillRect/>
          </a:stretch>
        </p:blipFill>
        <p:spPr>
          <a:xfrm>
            <a:off x="0" y="0"/>
            <a:ext cx="1363387" cy="1364407"/>
          </a:xfrm>
          <a:prstGeom prst="rect">
            <a:avLst/>
          </a:prstGeom>
        </p:spPr>
      </p:pic>
      <p:sp>
        <p:nvSpPr>
          <p:cNvPr id="19" name="TextBox 18"/>
          <p:cNvSpPr txBox="1"/>
          <p:nvPr/>
        </p:nvSpPr>
        <p:spPr>
          <a:xfrm>
            <a:off x="1367390" y="0"/>
            <a:ext cx="7767466" cy="1371612"/>
          </a:xfrm>
          <a:prstGeom prst="rect">
            <a:avLst/>
          </a:prstGeom>
          <a:solidFill>
            <a:srgbClr val="FF0000"/>
          </a:solidFill>
        </p:spPr>
        <p:txBody>
          <a:bodyPr wrap="square" rtlCol="0">
            <a:spAutoFit/>
          </a:bodyPr>
          <a:lstStyle/>
          <a:p>
            <a:pPr algn="ctr"/>
            <a:r>
              <a:rPr lang="en-US" sz="3800" b="1" dirty="0" smtClean="0">
                <a:solidFill>
                  <a:schemeClr val="bg1"/>
                </a:solidFill>
              </a:rPr>
              <a:t>The Main Unit of Congress: Committees</a:t>
            </a:r>
            <a:endParaRPr lang="en-US" sz="3800" b="1" dirty="0">
              <a:solidFill>
                <a:schemeClr val="bg1"/>
              </a:solidFill>
            </a:endParaRPr>
          </a:p>
        </p:txBody>
      </p:sp>
      <p:sp>
        <p:nvSpPr>
          <p:cNvPr id="20" name="TextBox 19"/>
          <p:cNvSpPr txBox="1"/>
          <p:nvPr/>
        </p:nvSpPr>
        <p:spPr>
          <a:xfrm rot="16200000">
            <a:off x="-1369237" y="2743600"/>
            <a:ext cx="4110085" cy="1371612"/>
          </a:xfrm>
          <a:prstGeom prst="rect">
            <a:avLst/>
          </a:prstGeom>
          <a:solidFill>
            <a:srgbClr val="0000FF"/>
          </a:solidFill>
        </p:spPr>
        <p:txBody>
          <a:bodyPr wrap="square" rtlCol="0">
            <a:spAutoFit/>
          </a:bodyPr>
          <a:lstStyle/>
          <a:p>
            <a:pPr algn="ctr"/>
            <a:r>
              <a:rPr lang="en-US" sz="3800" b="1" dirty="0" smtClean="0">
                <a:solidFill>
                  <a:srgbClr val="FFFFFF"/>
                </a:solidFill>
              </a:rPr>
              <a:t>Can You Name the Committee?</a:t>
            </a:r>
            <a:endParaRPr lang="en-US" sz="3800" b="1" dirty="0">
              <a:solidFill>
                <a:srgbClr val="FFFFFF"/>
              </a:solidFill>
            </a:endParaRPr>
          </a:p>
        </p:txBody>
      </p:sp>
      <p:pic>
        <p:nvPicPr>
          <p:cNvPr id="22" name="Picture 21"/>
          <p:cNvPicPr>
            <a:picLocks noChangeAspect="1"/>
          </p:cNvPicPr>
          <p:nvPr/>
        </p:nvPicPr>
        <p:blipFill rotWithShape="1">
          <a:blip r:embed="rId5"/>
          <a:srcRect l="4363" r="4530"/>
          <a:stretch/>
        </p:blipFill>
        <p:spPr>
          <a:xfrm>
            <a:off x="6104925" y="4567111"/>
            <a:ext cx="2769403" cy="2112595"/>
          </a:xfrm>
          <a:prstGeom prst="rect">
            <a:avLst/>
          </a:prstGeom>
          <a:ln w="12700" cmpd="sng">
            <a:solidFill>
              <a:schemeClr val="tx1"/>
            </a:solidFill>
          </a:ln>
        </p:spPr>
      </p:pic>
      <p:pic>
        <p:nvPicPr>
          <p:cNvPr id="23" name="Picture 22"/>
          <p:cNvPicPr>
            <a:picLocks noChangeAspect="1"/>
          </p:cNvPicPr>
          <p:nvPr/>
        </p:nvPicPr>
        <p:blipFill>
          <a:blip r:embed="rId6"/>
          <a:stretch>
            <a:fillRect/>
          </a:stretch>
        </p:blipFill>
        <p:spPr>
          <a:xfrm>
            <a:off x="6104925" y="5325133"/>
            <a:ext cx="1198834" cy="1354573"/>
          </a:xfrm>
          <a:prstGeom prst="rect">
            <a:avLst/>
          </a:prstGeom>
        </p:spPr>
      </p:pic>
      <p:sp>
        <p:nvSpPr>
          <p:cNvPr id="25" name="TextBox 24"/>
          <p:cNvSpPr txBox="1"/>
          <p:nvPr/>
        </p:nvSpPr>
        <p:spPr>
          <a:xfrm>
            <a:off x="7196655" y="5448768"/>
            <a:ext cx="1570569" cy="1061829"/>
          </a:xfrm>
          <a:prstGeom prst="rect">
            <a:avLst/>
          </a:prstGeom>
          <a:noFill/>
        </p:spPr>
        <p:txBody>
          <a:bodyPr wrap="square" rtlCol="0">
            <a:spAutoFit/>
          </a:bodyPr>
          <a:lstStyle/>
          <a:p>
            <a:pPr algn="ctr"/>
            <a:r>
              <a:rPr lang="en-US" sz="2100" b="1" dirty="0" smtClean="0"/>
              <a:t>AP wants you to Know!</a:t>
            </a:r>
            <a:endParaRPr lang="en-US" sz="2100" b="1" dirty="0"/>
          </a:p>
        </p:txBody>
      </p:sp>
      <p:sp>
        <p:nvSpPr>
          <p:cNvPr id="2" name="Rectangle 1"/>
          <p:cNvSpPr/>
          <p:nvPr/>
        </p:nvSpPr>
        <p:spPr>
          <a:xfrm>
            <a:off x="1371612" y="1374363"/>
            <a:ext cx="7763244" cy="2062103"/>
          </a:xfrm>
          <a:prstGeom prst="rect">
            <a:avLst/>
          </a:prstGeom>
        </p:spPr>
        <p:txBody>
          <a:bodyPr wrap="square">
            <a:spAutoFit/>
          </a:bodyPr>
          <a:lstStyle/>
          <a:p>
            <a:pPr algn="ctr"/>
            <a:r>
              <a:rPr lang="en-US" sz="3200" b="1" dirty="0"/>
              <a:t>This Senate committee is a </a:t>
            </a:r>
            <a:r>
              <a:rPr lang="en-US" sz="3200" b="1" dirty="0">
                <a:solidFill>
                  <a:srgbClr val="FF0000"/>
                </a:solidFill>
              </a:rPr>
              <a:t>standing</a:t>
            </a:r>
            <a:r>
              <a:rPr lang="en-US" sz="3200" b="1" dirty="0"/>
              <a:t> </a:t>
            </a:r>
            <a:r>
              <a:rPr lang="en-US" sz="3200" b="1" dirty="0">
                <a:solidFill>
                  <a:srgbClr val="FF0000"/>
                </a:solidFill>
              </a:rPr>
              <a:t>committee</a:t>
            </a:r>
            <a:r>
              <a:rPr lang="en-US" sz="3200" b="1" dirty="0"/>
              <a:t> (that means it’s always around), and it has jurisdiction over the Congressional Budget Office. </a:t>
            </a:r>
          </a:p>
        </p:txBody>
      </p:sp>
      <p:sp>
        <p:nvSpPr>
          <p:cNvPr id="10" name="TextBox 9"/>
          <p:cNvSpPr txBox="1"/>
          <p:nvPr/>
        </p:nvSpPr>
        <p:spPr>
          <a:xfrm>
            <a:off x="4093958" y="3436466"/>
            <a:ext cx="2458613" cy="923330"/>
          </a:xfrm>
          <a:prstGeom prst="rect">
            <a:avLst/>
          </a:prstGeom>
          <a:noFill/>
        </p:spPr>
        <p:txBody>
          <a:bodyPr wrap="none" rtlCol="0">
            <a:spAutoFit/>
          </a:bodyPr>
          <a:lstStyle/>
          <a:p>
            <a:r>
              <a:rPr lang="en-US" sz="5400" b="1" dirty="0" smtClean="0">
                <a:ln w="18000">
                  <a:solidFill>
                    <a:schemeClr val="tx1"/>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rPr>
              <a:t>Budget!</a:t>
            </a:r>
            <a:endParaRPr lang="en-US" sz="5400" b="1" dirty="0">
              <a:ln w="18000">
                <a:solidFill>
                  <a:schemeClr val="tx1"/>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endParaRPr>
          </a:p>
        </p:txBody>
      </p:sp>
    </p:spTree>
    <p:extLst>
      <p:ext uri="{BB962C8B-B14F-4D97-AF65-F5344CB8AC3E}">
        <p14:creationId xmlns:p14="http://schemas.microsoft.com/office/powerpoint/2010/main" val="26414378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15" name="Picture 14"/>
          <p:cNvPicPr>
            <a:picLocks/>
          </p:cNvPicPr>
          <p:nvPr/>
        </p:nvPicPr>
        <p:blipFill rotWithShape="1">
          <a:blip r:embed="rId3"/>
          <a:srcRect r="26453"/>
          <a:stretch/>
        </p:blipFill>
        <p:spPr>
          <a:xfrm>
            <a:off x="0" y="5493593"/>
            <a:ext cx="1367390" cy="1364407"/>
          </a:xfrm>
          <a:prstGeom prst="rect">
            <a:avLst/>
          </a:prstGeom>
        </p:spPr>
      </p:pic>
      <p:pic>
        <p:nvPicPr>
          <p:cNvPr id="18" name="Picture 17"/>
          <p:cNvPicPr>
            <a:picLocks/>
          </p:cNvPicPr>
          <p:nvPr/>
        </p:nvPicPr>
        <p:blipFill>
          <a:blip r:embed="rId4"/>
          <a:stretch>
            <a:fillRect/>
          </a:stretch>
        </p:blipFill>
        <p:spPr>
          <a:xfrm>
            <a:off x="0" y="0"/>
            <a:ext cx="1363387" cy="1364407"/>
          </a:xfrm>
          <a:prstGeom prst="rect">
            <a:avLst/>
          </a:prstGeom>
        </p:spPr>
      </p:pic>
      <p:sp>
        <p:nvSpPr>
          <p:cNvPr id="19" name="TextBox 18"/>
          <p:cNvSpPr txBox="1"/>
          <p:nvPr/>
        </p:nvSpPr>
        <p:spPr>
          <a:xfrm>
            <a:off x="1367390" y="0"/>
            <a:ext cx="7767466" cy="1371612"/>
          </a:xfrm>
          <a:prstGeom prst="rect">
            <a:avLst/>
          </a:prstGeom>
          <a:solidFill>
            <a:srgbClr val="FF0000"/>
          </a:solidFill>
        </p:spPr>
        <p:txBody>
          <a:bodyPr wrap="square" rtlCol="0">
            <a:spAutoFit/>
          </a:bodyPr>
          <a:lstStyle/>
          <a:p>
            <a:pPr algn="ctr"/>
            <a:r>
              <a:rPr lang="en-US" sz="3800" b="1" dirty="0" smtClean="0">
                <a:solidFill>
                  <a:schemeClr val="bg1"/>
                </a:solidFill>
              </a:rPr>
              <a:t>The Main Unit of Congress: Committees</a:t>
            </a:r>
            <a:endParaRPr lang="en-US" sz="3800" b="1" dirty="0">
              <a:solidFill>
                <a:schemeClr val="bg1"/>
              </a:solidFill>
            </a:endParaRPr>
          </a:p>
        </p:txBody>
      </p:sp>
      <p:sp>
        <p:nvSpPr>
          <p:cNvPr id="20" name="TextBox 19"/>
          <p:cNvSpPr txBox="1"/>
          <p:nvPr/>
        </p:nvSpPr>
        <p:spPr>
          <a:xfrm rot="16200000">
            <a:off x="-1369237" y="2743600"/>
            <a:ext cx="4110085" cy="1371612"/>
          </a:xfrm>
          <a:prstGeom prst="rect">
            <a:avLst/>
          </a:prstGeom>
          <a:solidFill>
            <a:srgbClr val="0000FF"/>
          </a:solidFill>
        </p:spPr>
        <p:txBody>
          <a:bodyPr wrap="square" rtlCol="0">
            <a:spAutoFit/>
          </a:bodyPr>
          <a:lstStyle/>
          <a:p>
            <a:pPr algn="ctr"/>
            <a:r>
              <a:rPr lang="en-US" sz="3800" b="1" dirty="0" smtClean="0">
                <a:solidFill>
                  <a:srgbClr val="FFFFFF"/>
                </a:solidFill>
              </a:rPr>
              <a:t>Can You Name the Committee?</a:t>
            </a:r>
            <a:endParaRPr lang="en-US" sz="3800" b="1" dirty="0">
              <a:solidFill>
                <a:srgbClr val="FFFFFF"/>
              </a:solidFill>
            </a:endParaRPr>
          </a:p>
        </p:txBody>
      </p:sp>
      <p:pic>
        <p:nvPicPr>
          <p:cNvPr id="22" name="Picture 21"/>
          <p:cNvPicPr>
            <a:picLocks noChangeAspect="1"/>
          </p:cNvPicPr>
          <p:nvPr/>
        </p:nvPicPr>
        <p:blipFill rotWithShape="1">
          <a:blip r:embed="rId5"/>
          <a:srcRect l="4363" r="4530"/>
          <a:stretch/>
        </p:blipFill>
        <p:spPr>
          <a:xfrm>
            <a:off x="6104925" y="4567111"/>
            <a:ext cx="2769403" cy="2112595"/>
          </a:xfrm>
          <a:prstGeom prst="rect">
            <a:avLst/>
          </a:prstGeom>
          <a:ln w="12700" cmpd="sng">
            <a:solidFill>
              <a:schemeClr val="tx1"/>
            </a:solidFill>
          </a:ln>
        </p:spPr>
      </p:pic>
      <p:pic>
        <p:nvPicPr>
          <p:cNvPr id="23" name="Picture 22"/>
          <p:cNvPicPr>
            <a:picLocks noChangeAspect="1"/>
          </p:cNvPicPr>
          <p:nvPr/>
        </p:nvPicPr>
        <p:blipFill>
          <a:blip r:embed="rId6"/>
          <a:stretch>
            <a:fillRect/>
          </a:stretch>
        </p:blipFill>
        <p:spPr>
          <a:xfrm>
            <a:off x="6104925" y="5325133"/>
            <a:ext cx="1198834" cy="1354573"/>
          </a:xfrm>
          <a:prstGeom prst="rect">
            <a:avLst/>
          </a:prstGeom>
        </p:spPr>
      </p:pic>
      <p:sp>
        <p:nvSpPr>
          <p:cNvPr id="25" name="TextBox 24"/>
          <p:cNvSpPr txBox="1"/>
          <p:nvPr/>
        </p:nvSpPr>
        <p:spPr>
          <a:xfrm>
            <a:off x="7196655" y="5448768"/>
            <a:ext cx="1570569" cy="1061829"/>
          </a:xfrm>
          <a:prstGeom prst="rect">
            <a:avLst/>
          </a:prstGeom>
          <a:noFill/>
        </p:spPr>
        <p:txBody>
          <a:bodyPr wrap="square" rtlCol="0">
            <a:spAutoFit/>
          </a:bodyPr>
          <a:lstStyle/>
          <a:p>
            <a:pPr algn="ctr"/>
            <a:r>
              <a:rPr lang="en-US" sz="2100" b="1" dirty="0" smtClean="0"/>
              <a:t>AP wants you to Know!</a:t>
            </a:r>
            <a:endParaRPr lang="en-US" sz="2100" b="1" dirty="0"/>
          </a:p>
        </p:txBody>
      </p:sp>
      <p:sp>
        <p:nvSpPr>
          <p:cNvPr id="2" name="Rectangle 1"/>
          <p:cNvSpPr/>
          <p:nvPr/>
        </p:nvSpPr>
        <p:spPr>
          <a:xfrm>
            <a:off x="1371612" y="1374363"/>
            <a:ext cx="7763244" cy="2062103"/>
          </a:xfrm>
          <a:prstGeom prst="rect">
            <a:avLst/>
          </a:prstGeom>
        </p:spPr>
        <p:txBody>
          <a:bodyPr wrap="square">
            <a:spAutoFit/>
          </a:bodyPr>
          <a:lstStyle/>
          <a:p>
            <a:pPr algn="ctr"/>
            <a:r>
              <a:rPr lang="en-US" sz="3200" b="1" dirty="0"/>
              <a:t>This </a:t>
            </a:r>
            <a:r>
              <a:rPr lang="en-US" sz="3200" b="1" dirty="0" smtClean="0"/>
              <a:t>House </a:t>
            </a:r>
            <a:r>
              <a:rPr lang="en-US" sz="3200" b="1" dirty="0"/>
              <a:t>committee is a </a:t>
            </a:r>
            <a:r>
              <a:rPr lang="en-US" sz="3200" b="1" dirty="0">
                <a:solidFill>
                  <a:srgbClr val="FF0000"/>
                </a:solidFill>
              </a:rPr>
              <a:t>standing</a:t>
            </a:r>
            <a:r>
              <a:rPr lang="en-US" sz="3200" b="1" dirty="0"/>
              <a:t> </a:t>
            </a:r>
            <a:r>
              <a:rPr lang="en-US" sz="3200" b="1" dirty="0">
                <a:solidFill>
                  <a:srgbClr val="FF0000"/>
                </a:solidFill>
              </a:rPr>
              <a:t>committee</a:t>
            </a:r>
            <a:r>
              <a:rPr lang="en-US" sz="3200" b="1" dirty="0"/>
              <a:t> (that means it’s always around), and it has jurisdiction over the Congressional Budget Office. </a:t>
            </a:r>
          </a:p>
        </p:txBody>
      </p:sp>
      <p:sp>
        <p:nvSpPr>
          <p:cNvPr id="10" name="TextBox 9"/>
          <p:cNvSpPr txBox="1"/>
          <p:nvPr/>
        </p:nvSpPr>
        <p:spPr>
          <a:xfrm>
            <a:off x="4093958" y="3436466"/>
            <a:ext cx="2458613" cy="923330"/>
          </a:xfrm>
          <a:prstGeom prst="rect">
            <a:avLst/>
          </a:prstGeom>
          <a:noFill/>
        </p:spPr>
        <p:txBody>
          <a:bodyPr wrap="none" rtlCol="0">
            <a:spAutoFit/>
          </a:bodyPr>
          <a:lstStyle/>
          <a:p>
            <a:r>
              <a:rPr lang="en-US" sz="5400" b="1" dirty="0" smtClean="0">
                <a:ln w="18000">
                  <a:solidFill>
                    <a:schemeClr val="tx1"/>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rPr>
              <a:t>Budget!</a:t>
            </a:r>
            <a:endParaRPr lang="en-US" sz="5400" b="1" dirty="0">
              <a:ln w="18000">
                <a:solidFill>
                  <a:schemeClr val="tx1"/>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endParaRPr>
          </a:p>
        </p:txBody>
      </p:sp>
    </p:spTree>
    <p:extLst>
      <p:ext uri="{BB962C8B-B14F-4D97-AF65-F5344CB8AC3E}">
        <p14:creationId xmlns:p14="http://schemas.microsoft.com/office/powerpoint/2010/main" val="35375921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Rectangle 2"/>
          <p:cNvSpPr/>
          <p:nvPr/>
        </p:nvSpPr>
        <p:spPr>
          <a:xfrm>
            <a:off x="1371551" y="0"/>
            <a:ext cx="7772449" cy="646331"/>
          </a:xfrm>
          <a:prstGeom prst="rect">
            <a:avLst/>
          </a:prstGeom>
        </p:spPr>
        <p:txBody>
          <a:bodyPr wrap="square">
            <a:spAutoFit/>
          </a:bodyPr>
          <a:lstStyle/>
          <a:p>
            <a:pPr algn="ctr"/>
            <a:r>
              <a:rPr lang="en-US" sz="3600" b="1" dirty="0"/>
              <a:t>Constitutional Basis for Apportionment</a:t>
            </a:r>
          </a:p>
        </p:txBody>
      </p:sp>
      <p:sp>
        <p:nvSpPr>
          <p:cNvPr id="5" name="Rectangle 4"/>
          <p:cNvSpPr/>
          <p:nvPr/>
        </p:nvSpPr>
        <p:spPr>
          <a:xfrm>
            <a:off x="1371550" y="670523"/>
            <a:ext cx="7772449" cy="3939540"/>
          </a:xfrm>
          <a:prstGeom prst="rect">
            <a:avLst/>
          </a:prstGeom>
        </p:spPr>
        <p:txBody>
          <a:bodyPr wrap="square">
            <a:spAutoFit/>
          </a:bodyPr>
          <a:lstStyle/>
          <a:p>
            <a:pPr marL="285750" indent="-285750">
              <a:buClr>
                <a:srgbClr val="3366FF"/>
              </a:buClr>
              <a:buFont typeface="Arial"/>
              <a:buChar char="•"/>
            </a:pPr>
            <a:r>
              <a:rPr lang="en-US" sz="2500" dirty="0"/>
              <a:t>Representatives….shall be apportioned among the several states….according to their respective Numbers”</a:t>
            </a:r>
          </a:p>
          <a:p>
            <a:pPr marL="742950" lvl="1" indent="-285750">
              <a:buClr>
                <a:srgbClr val="660066"/>
              </a:buClr>
              <a:buFont typeface="Arial"/>
              <a:buChar char="•"/>
            </a:pPr>
            <a:r>
              <a:rPr lang="en-US" sz="2500" dirty="0" smtClean="0"/>
              <a:t>Orders </a:t>
            </a:r>
            <a:r>
              <a:rPr lang="en-US" sz="2500" dirty="0"/>
              <a:t>an “actual enumeration” (census) every ten years</a:t>
            </a:r>
          </a:p>
          <a:p>
            <a:pPr marL="285750" indent="-285750">
              <a:buClr>
                <a:srgbClr val="3366FF"/>
              </a:buClr>
              <a:buFont typeface="Arial"/>
              <a:buChar char="•"/>
            </a:pPr>
            <a:r>
              <a:rPr lang="en-US" sz="2500" dirty="0" smtClean="0"/>
              <a:t>Silent </a:t>
            </a:r>
            <a:r>
              <a:rPr lang="en-US" sz="2500" dirty="0"/>
              <a:t>on the size of the House of </a:t>
            </a:r>
            <a:r>
              <a:rPr lang="en-US" sz="2500" dirty="0" smtClean="0"/>
              <a:t>Representatives</a:t>
            </a:r>
          </a:p>
          <a:p>
            <a:pPr marL="285750" indent="-285750">
              <a:buClr>
                <a:srgbClr val="3366FF"/>
              </a:buClr>
              <a:buFont typeface="Arial"/>
              <a:buChar char="•"/>
            </a:pPr>
            <a:r>
              <a:rPr lang="en-US" sz="2500" dirty="0" smtClean="0"/>
              <a:t>Constitution does not define or discuss congressional districts</a:t>
            </a:r>
          </a:p>
          <a:p>
            <a:pPr marL="742950" lvl="1" indent="-285750">
              <a:buClr>
                <a:srgbClr val="660066"/>
              </a:buClr>
              <a:buFont typeface="Arial"/>
              <a:buChar char="•"/>
            </a:pPr>
            <a:r>
              <a:rPr lang="en-US" sz="2500" dirty="0" smtClean="0"/>
              <a:t>In 1842, Congress stipulated that all seats in the House would be filled from single-member districts created by state legislature</a:t>
            </a:r>
            <a:endParaRPr lang="en-US" sz="2500" dirty="0"/>
          </a:p>
        </p:txBody>
      </p:sp>
      <p:pic>
        <p:nvPicPr>
          <p:cNvPr id="6" name="Picture 5"/>
          <p:cNvPicPr>
            <a:picLocks noChangeAspect="1"/>
          </p:cNvPicPr>
          <p:nvPr/>
        </p:nvPicPr>
        <p:blipFill>
          <a:blip r:embed="rId8"/>
          <a:stretch>
            <a:fillRect/>
          </a:stretch>
        </p:blipFill>
        <p:spPr>
          <a:xfrm>
            <a:off x="1765300" y="4610603"/>
            <a:ext cx="2161041" cy="2110354"/>
          </a:xfrm>
          <a:prstGeom prst="rect">
            <a:avLst/>
          </a:prstGeom>
        </p:spPr>
      </p:pic>
      <p:pic>
        <p:nvPicPr>
          <p:cNvPr id="11" name="Picture 10"/>
          <p:cNvPicPr>
            <a:picLocks noChangeAspect="1"/>
          </p:cNvPicPr>
          <p:nvPr/>
        </p:nvPicPr>
        <p:blipFill>
          <a:blip r:embed="rId9"/>
          <a:stretch>
            <a:fillRect/>
          </a:stretch>
        </p:blipFill>
        <p:spPr>
          <a:xfrm>
            <a:off x="3926341" y="4610064"/>
            <a:ext cx="2550583" cy="2110353"/>
          </a:xfrm>
          <a:prstGeom prst="rect">
            <a:avLst/>
          </a:prstGeom>
        </p:spPr>
      </p:pic>
      <p:pic>
        <p:nvPicPr>
          <p:cNvPr id="12" name="Picture 11"/>
          <p:cNvPicPr>
            <a:picLocks noChangeAspect="1"/>
          </p:cNvPicPr>
          <p:nvPr/>
        </p:nvPicPr>
        <p:blipFill>
          <a:blip r:embed="rId10"/>
          <a:stretch>
            <a:fillRect/>
          </a:stretch>
        </p:blipFill>
        <p:spPr>
          <a:xfrm>
            <a:off x="6392333" y="4610064"/>
            <a:ext cx="2518833" cy="2110354"/>
          </a:xfrm>
          <a:prstGeom prst="rect">
            <a:avLst/>
          </a:prstGeom>
        </p:spPr>
      </p:pic>
      <p:sp>
        <p:nvSpPr>
          <p:cNvPr id="10" name="Rectangle 9"/>
          <p:cNvSpPr/>
          <p:nvPr/>
        </p:nvSpPr>
        <p:spPr>
          <a:xfrm>
            <a:off x="1765300" y="4610063"/>
            <a:ext cx="7145866" cy="2110353"/>
          </a:xfrm>
          <a:prstGeom prst="rect">
            <a:avLst/>
          </a:prstGeom>
          <a:gradFill flip="none" rotWithShape="1">
            <a:gsLst>
              <a:gs pos="0">
                <a:schemeClr val="accent1">
                  <a:tint val="100000"/>
                  <a:shade val="100000"/>
                  <a:satMod val="130000"/>
                  <a:alpha val="3000"/>
                </a:schemeClr>
              </a:gs>
              <a:gs pos="100000">
                <a:schemeClr val="accent1">
                  <a:tint val="50000"/>
                  <a:shade val="100000"/>
                  <a:satMod val="350000"/>
                  <a:alpha val="3000"/>
                </a:schemeClr>
              </a:gs>
            </a:gsLst>
            <a:lin ang="16200000" scaled="0"/>
            <a:tileRect/>
          </a:gra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w="38100" cmpd="sng">
                <a:solidFill>
                  <a:srgbClr val="000000"/>
                </a:solidFill>
              </a:ln>
              <a:solidFill>
                <a:schemeClr val="tx1"/>
              </a:solidFill>
            </a:endParaRPr>
          </a:p>
        </p:txBody>
      </p:sp>
    </p:spTree>
    <p:extLst>
      <p:ext uri="{BB962C8B-B14F-4D97-AF65-F5344CB8AC3E}">
        <p14:creationId xmlns:p14="http://schemas.microsoft.com/office/powerpoint/2010/main" val="235404507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SCN033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Line 14"/>
          <p:cNvSpPr>
            <a:spLocks noChangeShapeType="1"/>
          </p:cNvSpPr>
          <p:nvPr/>
        </p:nvSpPr>
        <p:spPr bwMode="auto">
          <a:xfrm flipH="1" flipV="1">
            <a:off x="4421339" y="3762640"/>
            <a:ext cx="3116104" cy="2528023"/>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ln w="38100" cmpd="sng">
                <a:solidFill>
                  <a:schemeClr val="tx1"/>
                </a:solidFill>
              </a:ln>
            </a:endParaRPr>
          </a:p>
        </p:txBody>
      </p:sp>
      <p:sp>
        <p:nvSpPr>
          <p:cNvPr id="4" name="TextBox 3"/>
          <p:cNvSpPr txBox="1"/>
          <p:nvPr/>
        </p:nvSpPr>
        <p:spPr>
          <a:xfrm>
            <a:off x="6252494" y="6193051"/>
            <a:ext cx="2779615" cy="415498"/>
          </a:xfrm>
          <a:prstGeom prst="rect">
            <a:avLst/>
          </a:prstGeom>
          <a:solidFill>
            <a:schemeClr val="bg1">
              <a:lumMod val="65000"/>
            </a:schemeClr>
          </a:solidFill>
        </p:spPr>
        <p:txBody>
          <a:bodyPr wrap="none" rtlCol="0">
            <a:spAutoFit/>
          </a:bodyPr>
          <a:lstStyle/>
          <a:p>
            <a:r>
              <a:rPr lang="en-US" sz="2100" b="1" dirty="0" smtClean="0">
                <a:solidFill>
                  <a:srgbClr val="FF0000"/>
                </a:solidFill>
                <a:effectLst>
                  <a:glow rad="101600">
                    <a:schemeClr val="accent1">
                      <a:satMod val="175000"/>
                      <a:alpha val="40000"/>
                    </a:schemeClr>
                  </a:glow>
                </a:effectLst>
              </a:rPr>
              <a:t>D</a:t>
            </a:r>
            <a:r>
              <a:rPr lang="en-US" sz="2100" b="1" dirty="0" smtClean="0">
                <a:solidFill>
                  <a:schemeClr val="bg1"/>
                </a:solidFill>
                <a:effectLst>
                  <a:glow rad="101600">
                    <a:schemeClr val="accent1">
                      <a:satMod val="175000"/>
                      <a:alpha val="40000"/>
                    </a:schemeClr>
                  </a:glow>
                </a:effectLst>
              </a:rPr>
              <a:t>e</a:t>
            </a:r>
            <a:r>
              <a:rPr lang="en-US" sz="2100" b="1" dirty="0" smtClean="0">
                <a:solidFill>
                  <a:srgbClr val="000090"/>
                </a:solidFill>
                <a:effectLst>
                  <a:glow rad="101600">
                    <a:schemeClr val="accent1">
                      <a:satMod val="175000"/>
                      <a:alpha val="40000"/>
                    </a:schemeClr>
                  </a:glow>
                </a:effectLst>
              </a:rPr>
              <a:t>m</a:t>
            </a:r>
            <a:r>
              <a:rPr lang="en-US" sz="2100" b="1" dirty="0" smtClean="0">
                <a:solidFill>
                  <a:srgbClr val="FF0000"/>
                </a:solidFill>
                <a:effectLst>
                  <a:glow rad="101600">
                    <a:schemeClr val="accent1">
                      <a:satMod val="175000"/>
                      <a:alpha val="40000"/>
                    </a:schemeClr>
                  </a:glow>
                </a:effectLst>
              </a:rPr>
              <a:t>o</a:t>
            </a:r>
            <a:r>
              <a:rPr lang="en-US" sz="2100" b="1" dirty="0" smtClean="0">
                <a:solidFill>
                  <a:schemeClr val="bg1"/>
                </a:solidFill>
                <a:effectLst>
                  <a:glow rad="101600">
                    <a:schemeClr val="accent1">
                      <a:satMod val="175000"/>
                      <a:alpha val="40000"/>
                    </a:schemeClr>
                  </a:glow>
                </a:effectLst>
              </a:rPr>
              <a:t>c</a:t>
            </a:r>
            <a:r>
              <a:rPr lang="en-US" sz="2100" b="1" dirty="0" smtClean="0">
                <a:solidFill>
                  <a:srgbClr val="000090"/>
                </a:solidFill>
                <a:effectLst>
                  <a:glow rad="101600">
                    <a:schemeClr val="accent1">
                      <a:satMod val="175000"/>
                      <a:alpha val="40000"/>
                    </a:schemeClr>
                  </a:glow>
                </a:effectLst>
              </a:rPr>
              <a:t>r</a:t>
            </a:r>
            <a:r>
              <a:rPr lang="en-US" sz="2100" b="1" dirty="0" smtClean="0">
                <a:solidFill>
                  <a:srgbClr val="FF0000"/>
                </a:solidFill>
                <a:effectLst>
                  <a:glow rad="101600">
                    <a:schemeClr val="accent1">
                      <a:satMod val="175000"/>
                      <a:alpha val="40000"/>
                    </a:schemeClr>
                  </a:glow>
                </a:effectLst>
              </a:rPr>
              <a:t>a</a:t>
            </a:r>
            <a:r>
              <a:rPr lang="en-US" sz="2100" b="1" dirty="0" smtClean="0">
                <a:solidFill>
                  <a:schemeClr val="bg1"/>
                </a:solidFill>
                <a:effectLst>
                  <a:glow rad="101600">
                    <a:schemeClr val="accent1">
                      <a:satMod val="175000"/>
                      <a:alpha val="40000"/>
                    </a:schemeClr>
                  </a:glow>
                </a:effectLst>
              </a:rPr>
              <a:t>c</a:t>
            </a:r>
            <a:r>
              <a:rPr lang="en-US" sz="2100" b="1" dirty="0" smtClean="0">
                <a:solidFill>
                  <a:srgbClr val="000090"/>
                </a:solidFill>
                <a:effectLst>
                  <a:glow rad="101600">
                    <a:schemeClr val="accent1">
                      <a:satMod val="175000"/>
                      <a:alpha val="40000"/>
                    </a:schemeClr>
                  </a:glow>
                </a:effectLst>
              </a:rPr>
              <a:t>y</a:t>
            </a:r>
            <a:r>
              <a:rPr lang="en-US" sz="2100" b="1" dirty="0" smtClean="0">
                <a:effectLst>
                  <a:glow rad="101600">
                    <a:schemeClr val="accent1">
                      <a:satMod val="175000"/>
                      <a:alpha val="40000"/>
                    </a:schemeClr>
                  </a:glow>
                </a:effectLst>
              </a:rPr>
              <a:t> Lives HERE!</a:t>
            </a:r>
            <a:endParaRPr lang="en-US" sz="2100" b="1" dirty="0">
              <a:effectLst>
                <a:glow rad="101600">
                  <a:schemeClr val="accent1">
                    <a:satMod val="175000"/>
                    <a:alpha val="40000"/>
                  </a:schemeClr>
                </a:glow>
              </a:effectLst>
            </a:endParaRPr>
          </a:p>
        </p:txBody>
      </p:sp>
    </p:spTree>
    <p:extLst>
      <p:ext uri="{BB962C8B-B14F-4D97-AF65-F5344CB8AC3E}">
        <p14:creationId xmlns:p14="http://schemas.microsoft.com/office/powerpoint/2010/main" val="112291810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900" y="30760"/>
            <a:ext cx="7772100" cy="646331"/>
          </a:xfrm>
          <a:prstGeom prst="rect">
            <a:avLst/>
          </a:prstGeom>
        </p:spPr>
        <p:txBody>
          <a:bodyPr wrap="square">
            <a:spAutoFit/>
          </a:bodyPr>
          <a:lstStyle/>
          <a:p>
            <a:pPr algn="ctr"/>
            <a:r>
              <a:rPr lang="en-US" sz="3600" b="1" dirty="0"/>
              <a:t>Apportionment and Redistricting</a:t>
            </a:r>
          </a:p>
        </p:txBody>
      </p:sp>
      <p:sp>
        <p:nvSpPr>
          <p:cNvPr id="8" name="Rectangle 7"/>
          <p:cNvSpPr/>
          <p:nvPr/>
        </p:nvSpPr>
        <p:spPr>
          <a:xfrm>
            <a:off x="1371900" y="686775"/>
            <a:ext cx="7772100" cy="5943166"/>
          </a:xfrm>
          <a:prstGeom prst="rect">
            <a:avLst/>
          </a:prstGeom>
        </p:spPr>
        <p:txBody>
          <a:bodyPr wrap="square">
            <a:spAutoFit/>
          </a:bodyPr>
          <a:lstStyle/>
          <a:p>
            <a:r>
              <a:rPr lang="en-US" sz="3200" b="1" dirty="0">
                <a:solidFill>
                  <a:srgbClr val="FF0000"/>
                </a:solidFill>
              </a:rPr>
              <a:t>Apportionment</a:t>
            </a:r>
          </a:p>
          <a:p>
            <a:pPr marL="285750" indent="-285750">
              <a:buClr>
                <a:srgbClr val="3366FF"/>
              </a:buClr>
              <a:buFont typeface="Arial"/>
              <a:buChar char="•"/>
            </a:pPr>
            <a:r>
              <a:rPr lang="en-US" sz="2800" dirty="0"/>
              <a:t>Proportional process of allotting congressional seats to each state following the ten year census</a:t>
            </a:r>
          </a:p>
          <a:p>
            <a:pPr>
              <a:lnSpc>
                <a:spcPct val="70000"/>
              </a:lnSpc>
              <a:buClr>
                <a:srgbClr val="3366FF"/>
              </a:buClr>
            </a:pPr>
            <a:endParaRPr lang="en-US" sz="2800" dirty="0"/>
          </a:p>
          <a:p>
            <a:pPr>
              <a:buClr>
                <a:srgbClr val="3366FF"/>
              </a:buClr>
            </a:pPr>
            <a:r>
              <a:rPr lang="en-US" sz="3200" b="1" dirty="0">
                <a:solidFill>
                  <a:srgbClr val="FF0000"/>
                </a:solidFill>
              </a:rPr>
              <a:t>Redistricting</a:t>
            </a:r>
          </a:p>
          <a:p>
            <a:pPr marL="285750" indent="-285750">
              <a:buClr>
                <a:srgbClr val="3366FF"/>
              </a:buClr>
              <a:buFont typeface="Arial"/>
              <a:buChar char="•"/>
            </a:pPr>
            <a:r>
              <a:rPr lang="en-US" sz="2800" dirty="0"/>
              <a:t>Redrawing of congressional districts to reflect increases or decreases in seats allotted to the states, as well as </a:t>
            </a:r>
            <a:r>
              <a:rPr lang="en-US" sz="2800" u="sng" dirty="0"/>
              <a:t>population shifts within a </a:t>
            </a:r>
            <a:r>
              <a:rPr lang="en-US" sz="2800" u="sng" dirty="0" smtClean="0"/>
              <a:t>state</a:t>
            </a:r>
          </a:p>
          <a:p>
            <a:pPr marL="742950" lvl="1" indent="-285750">
              <a:buClr>
                <a:srgbClr val="660066"/>
              </a:buClr>
              <a:buFont typeface="Arial"/>
              <a:buChar char="•"/>
            </a:pPr>
            <a:r>
              <a:rPr lang="en-US" sz="2800" dirty="0"/>
              <a:t>1929: House size fixed at 435</a:t>
            </a:r>
          </a:p>
          <a:p>
            <a:pPr>
              <a:lnSpc>
                <a:spcPct val="70000"/>
              </a:lnSpc>
            </a:pPr>
            <a:endParaRPr lang="en-US" sz="2800" dirty="0" smtClean="0"/>
          </a:p>
          <a:p>
            <a:r>
              <a:rPr lang="en-US" sz="3200" b="1" dirty="0">
                <a:solidFill>
                  <a:srgbClr val="FF0000"/>
                </a:solidFill>
              </a:rPr>
              <a:t>Malapportionment</a:t>
            </a:r>
          </a:p>
          <a:p>
            <a:pPr marL="457200" indent="-457200">
              <a:buClr>
                <a:srgbClr val="3366FF"/>
              </a:buClr>
              <a:buFont typeface="Arial"/>
              <a:buChar char="•"/>
            </a:pPr>
            <a:r>
              <a:rPr lang="en-US" sz="2800" dirty="0"/>
              <a:t>Unequal numbers of people in legislative district resulting in inequality of voter representation</a:t>
            </a:r>
          </a:p>
          <a:p>
            <a:pPr>
              <a:lnSpc>
                <a:spcPct val="70000"/>
              </a:lnSpc>
            </a:pPr>
            <a:endParaRPr lang="en-US" sz="2800" dirty="0"/>
          </a:p>
        </p:txBody>
      </p:sp>
    </p:spTree>
    <p:extLst>
      <p:ext uri="{BB962C8B-B14F-4D97-AF65-F5344CB8AC3E}">
        <p14:creationId xmlns:p14="http://schemas.microsoft.com/office/powerpoint/2010/main" val="319480426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10" name="Rectangle 9"/>
          <p:cNvSpPr/>
          <p:nvPr/>
        </p:nvSpPr>
        <p:spPr>
          <a:xfrm>
            <a:off x="1371900" y="30760"/>
            <a:ext cx="7772100" cy="646331"/>
          </a:xfrm>
          <a:prstGeom prst="rect">
            <a:avLst/>
          </a:prstGeom>
        </p:spPr>
        <p:txBody>
          <a:bodyPr wrap="square">
            <a:spAutoFit/>
          </a:bodyPr>
          <a:lstStyle/>
          <a:p>
            <a:pPr algn="ctr"/>
            <a:r>
              <a:rPr lang="en-US" sz="3600" b="1" dirty="0"/>
              <a:t>Apportionment and Redistricting</a:t>
            </a:r>
          </a:p>
        </p:txBody>
      </p:sp>
      <p:pic>
        <p:nvPicPr>
          <p:cNvPr id="11" name="Picture 10" descr="QHA02_cov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64336" y="677091"/>
            <a:ext cx="7679663" cy="6180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724682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8" name="Rectangle 7"/>
          <p:cNvSpPr/>
          <p:nvPr/>
        </p:nvSpPr>
        <p:spPr>
          <a:xfrm>
            <a:off x="1371900" y="30760"/>
            <a:ext cx="7772100" cy="646331"/>
          </a:xfrm>
          <a:prstGeom prst="rect">
            <a:avLst/>
          </a:prstGeom>
        </p:spPr>
        <p:txBody>
          <a:bodyPr wrap="square">
            <a:spAutoFit/>
          </a:bodyPr>
          <a:lstStyle/>
          <a:p>
            <a:pPr algn="ctr"/>
            <a:r>
              <a:rPr lang="en-US" sz="3600" b="1" dirty="0"/>
              <a:t>Apportionment and Redistricting</a:t>
            </a:r>
          </a:p>
        </p:txBody>
      </p:sp>
      <p:pic>
        <p:nvPicPr>
          <p:cNvPr id="9" name="Picture 8" descr="chart_US2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64336" y="677090"/>
            <a:ext cx="7679664" cy="6180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95708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pic>
        <p:nvPicPr>
          <p:cNvPr id="3" name="Picture 2"/>
          <p:cNvPicPr>
            <a:picLocks noChangeAspect="1"/>
          </p:cNvPicPr>
          <p:nvPr/>
        </p:nvPicPr>
        <p:blipFill>
          <a:blip r:embed="rId8"/>
          <a:stretch>
            <a:fillRect/>
          </a:stretch>
        </p:blipFill>
        <p:spPr>
          <a:xfrm>
            <a:off x="1371551" y="0"/>
            <a:ext cx="7772448" cy="6858000"/>
          </a:xfrm>
          <a:prstGeom prst="rect">
            <a:avLst/>
          </a:prstGeom>
        </p:spPr>
      </p:pic>
    </p:spTree>
    <p:extLst>
      <p:ext uri="{BB962C8B-B14F-4D97-AF65-F5344CB8AC3E}">
        <p14:creationId xmlns:p14="http://schemas.microsoft.com/office/powerpoint/2010/main" val="160116836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900" y="30760"/>
            <a:ext cx="7772100" cy="646331"/>
          </a:xfrm>
          <a:prstGeom prst="rect">
            <a:avLst/>
          </a:prstGeom>
        </p:spPr>
        <p:txBody>
          <a:bodyPr wrap="square">
            <a:spAutoFit/>
          </a:bodyPr>
          <a:lstStyle/>
          <a:p>
            <a:pPr algn="ctr"/>
            <a:r>
              <a:rPr lang="en-US" sz="3600" b="1" dirty="0"/>
              <a:t>Malapportionment</a:t>
            </a:r>
          </a:p>
        </p:txBody>
      </p:sp>
      <p:sp>
        <p:nvSpPr>
          <p:cNvPr id="8" name="Rectangle 7"/>
          <p:cNvSpPr/>
          <p:nvPr/>
        </p:nvSpPr>
        <p:spPr>
          <a:xfrm>
            <a:off x="1371900" y="659011"/>
            <a:ext cx="7772100" cy="3046988"/>
          </a:xfrm>
          <a:prstGeom prst="rect">
            <a:avLst/>
          </a:prstGeom>
        </p:spPr>
        <p:txBody>
          <a:bodyPr wrap="square">
            <a:spAutoFit/>
          </a:bodyPr>
          <a:lstStyle/>
          <a:p>
            <a:r>
              <a:rPr lang="en-US" sz="2400" dirty="0" smtClean="0"/>
              <a:t>Constitution </a:t>
            </a:r>
            <a:r>
              <a:rPr lang="en-US" sz="2400" dirty="0"/>
              <a:t>does not stipulate that the population of districts be equal</a:t>
            </a:r>
          </a:p>
          <a:p>
            <a:pPr marL="457200" indent="-457200">
              <a:buClr>
                <a:srgbClr val="3366FF"/>
              </a:buClr>
              <a:buFont typeface="Arial"/>
              <a:buChar char="•"/>
            </a:pPr>
            <a:r>
              <a:rPr lang="en-US" sz="2400" b="1" i="1" dirty="0" smtClean="0">
                <a:solidFill>
                  <a:srgbClr val="FF0000"/>
                </a:solidFill>
              </a:rPr>
              <a:t>Baker </a:t>
            </a:r>
            <a:r>
              <a:rPr lang="en-US" sz="2400" b="1" i="1" dirty="0">
                <a:solidFill>
                  <a:srgbClr val="FF0000"/>
                </a:solidFill>
              </a:rPr>
              <a:t>v. Carr </a:t>
            </a:r>
            <a:r>
              <a:rPr lang="en-US" sz="2400" dirty="0"/>
              <a:t>(1961)</a:t>
            </a:r>
          </a:p>
          <a:p>
            <a:pPr marL="914400" lvl="1" indent="-457200">
              <a:buClr>
                <a:srgbClr val="660066"/>
              </a:buClr>
              <a:buFont typeface="Arial"/>
              <a:buChar char="•"/>
            </a:pPr>
            <a:r>
              <a:rPr lang="en-US" sz="2400" dirty="0"/>
              <a:t>“one person, one vote”</a:t>
            </a:r>
          </a:p>
          <a:p>
            <a:pPr marL="457200" indent="-457200">
              <a:buClr>
                <a:srgbClr val="3366FF"/>
              </a:buClr>
              <a:buFont typeface="Arial"/>
              <a:buChar char="•"/>
            </a:pPr>
            <a:r>
              <a:rPr lang="en-US" sz="2400" b="1" i="1" dirty="0">
                <a:solidFill>
                  <a:srgbClr val="FF0000"/>
                </a:solidFill>
              </a:rPr>
              <a:t>Reynolds v. </a:t>
            </a:r>
            <a:r>
              <a:rPr lang="en-US" sz="2400" b="1" i="1" dirty="0" smtClean="0">
                <a:solidFill>
                  <a:srgbClr val="FF0000"/>
                </a:solidFill>
              </a:rPr>
              <a:t>Sims</a:t>
            </a:r>
            <a:r>
              <a:rPr lang="en-US" sz="2400" dirty="0" smtClean="0"/>
              <a:t> (1964)</a:t>
            </a:r>
            <a:endParaRPr lang="en-US" sz="2400" b="1" i="1" dirty="0" smtClean="0">
              <a:solidFill>
                <a:srgbClr val="FF0000"/>
              </a:solidFill>
            </a:endParaRPr>
          </a:p>
          <a:p>
            <a:pPr marL="914400" lvl="1" indent="-457200">
              <a:buClr>
                <a:srgbClr val="660066"/>
              </a:buClr>
              <a:buFont typeface="Arial"/>
              <a:buChar char="•"/>
            </a:pPr>
            <a:r>
              <a:rPr lang="en-US" sz="2400" dirty="0" smtClean="0">
                <a:solidFill>
                  <a:srgbClr val="000000"/>
                </a:solidFill>
              </a:rPr>
              <a:t>State legislative districts</a:t>
            </a:r>
          </a:p>
          <a:p>
            <a:pPr marL="457200" indent="-457200">
              <a:buClr>
                <a:srgbClr val="3366FF"/>
              </a:buClr>
              <a:buFont typeface="Arial"/>
              <a:buChar char="•"/>
            </a:pPr>
            <a:r>
              <a:rPr lang="en-US" sz="2400" b="1" i="1" dirty="0" err="1" smtClean="0">
                <a:solidFill>
                  <a:srgbClr val="FF0000"/>
                </a:solidFill>
              </a:rPr>
              <a:t>Wesberry</a:t>
            </a:r>
            <a:r>
              <a:rPr lang="en-US" sz="2400" b="1" i="1" dirty="0" smtClean="0">
                <a:solidFill>
                  <a:srgbClr val="FF0000"/>
                </a:solidFill>
              </a:rPr>
              <a:t> v. Sanders </a:t>
            </a:r>
            <a:r>
              <a:rPr lang="en-US" sz="2400" dirty="0" smtClean="0">
                <a:solidFill>
                  <a:srgbClr val="000000"/>
                </a:solidFill>
              </a:rPr>
              <a:t>(1964)</a:t>
            </a:r>
            <a:endParaRPr lang="en-US" sz="2400" b="1" i="1" dirty="0" smtClean="0">
              <a:solidFill>
                <a:srgbClr val="FF0000"/>
              </a:solidFill>
            </a:endParaRPr>
          </a:p>
          <a:p>
            <a:pPr marL="914400" lvl="1" indent="-457200">
              <a:buClr>
                <a:srgbClr val="660066"/>
              </a:buClr>
              <a:buFont typeface="Arial"/>
              <a:buChar char="•"/>
            </a:pPr>
            <a:r>
              <a:rPr lang="en-US" sz="2400" dirty="0" smtClean="0"/>
              <a:t>Congressional districts</a:t>
            </a:r>
            <a:endParaRPr lang="en-US" sz="2400" dirty="0"/>
          </a:p>
        </p:txBody>
      </p:sp>
      <p:pic>
        <p:nvPicPr>
          <p:cNvPr id="9" name="Picture 8"/>
          <p:cNvPicPr>
            <a:picLocks noChangeAspect="1"/>
          </p:cNvPicPr>
          <p:nvPr/>
        </p:nvPicPr>
        <p:blipFill>
          <a:blip r:embed="rId8"/>
          <a:stretch>
            <a:fillRect/>
          </a:stretch>
        </p:blipFill>
        <p:spPr>
          <a:xfrm>
            <a:off x="1590261" y="3644247"/>
            <a:ext cx="4930876" cy="3132380"/>
          </a:xfrm>
          <a:prstGeom prst="rect">
            <a:avLst/>
          </a:prstGeom>
          <a:ln w="12700" cmpd="sng">
            <a:solidFill>
              <a:schemeClr val="tx1"/>
            </a:solidFill>
          </a:ln>
        </p:spPr>
      </p:pic>
      <p:pic>
        <p:nvPicPr>
          <p:cNvPr id="10" name="Picture 9"/>
          <p:cNvPicPr>
            <a:picLocks/>
          </p:cNvPicPr>
          <p:nvPr/>
        </p:nvPicPr>
        <p:blipFill rotWithShape="1">
          <a:blip r:embed="rId9"/>
          <a:srcRect l="12650" r="12863"/>
          <a:stretch/>
        </p:blipFill>
        <p:spPr>
          <a:xfrm>
            <a:off x="6670558" y="1178067"/>
            <a:ext cx="2046644" cy="2466179"/>
          </a:xfrm>
          <a:prstGeom prst="rect">
            <a:avLst/>
          </a:prstGeom>
          <a:ln w="12700" cmpd="sng">
            <a:solidFill>
              <a:schemeClr val="tx1"/>
            </a:solidFill>
          </a:ln>
        </p:spPr>
      </p:pic>
      <p:pic>
        <p:nvPicPr>
          <p:cNvPr id="11" name="Picture 10"/>
          <p:cNvPicPr>
            <a:picLocks/>
          </p:cNvPicPr>
          <p:nvPr/>
        </p:nvPicPr>
        <p:blipFill>
          <a:blip r:embed="rId10"/>
          <a:stretch>
            <a:fillRect/>
          </a:stretch>
        </p:blipFill>
        <p:spPr>
          <a:xfrm>
            <a:off x="6670558" y="3786784"/>
            <a:ext cx="2046643" cy="2468097"/>
          </a:xfrm>
          <a:prstGeom prst="rect">
            <a:avLst/>
          </a:prstGeom>
          <a:ln w="12700" cmpd="sng">
            <a:solidFill>
              <a:schemeClr val="tx1"/>
            </a:solidFill>
          </a:ln>
        </p:spPr>
      </p:pic>
    </p:spTree>
    <p:extLst>
      <p:ext uri="{BB962C8B-B14F-4D97-AF65-F5344CB8AC3E}">
        <p14:creationId xmlns:p14="http://schemas.microsoft.com/office/powerpoint/2010/main" val="11115247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054871" y="1413056"/>
            <a:ext cx="6529092" cy="5043331"/>
          </a:xfrm>
          <a:prstGeom prst="rect">
            <a:avLst/>
          </a:prstGeom>
          <a:ln w="12700" cmpd="sng">
            <a:solidFill>
              <a:schemeClr val="tx1"/>
            </a:solidFill>
          </a:ln>
        </p:spPr>
      </p:pic>
      <p:sp>
        <p:nvSpPr>
          <p:cNvPr id="3" name="Rectangle 2"/>
          <p:cNvSpPr/>
          <p:nvPr/>
        </p:nvSpPr>
        <p:spPr>
          <a:xfrm>
            <a:off x="210073" y="5394558"/>
            <a:ext cx="1671896" cy="1061829"/>
          </a:xfrm>
          <a:prstGeom prst="rect">
            <a:avLst/>
          </a:prstGeom>
          <a:solidFill>
            <a:schemeClr val="accent1">
              <a:lumMod val="75000"/>
            </a:schemeClr>
          </a:solidFill>
        </p:spPr>
        <p:txBody>
          <a:bodyPr wrap="square">
            <a:spAutoFit/>
          </a:bodyPr>
          <a:lstStyle/>
          <a:p>
            <a:pPr algn="ctr"/>
            <a:r>
              <a:rPr lang="en-US" sz="2100" b="1" dirty="0" smtClean="0"/>
              <a:t>37.2 </a:t>
            </a:r>
            <a:r>
              <a:rPr lang="en-US" sz="2100" b="1" dirty="0"/>
              <a:t>million Californians: 2 Senators</a:t>
            </a:r>
          </a:p>
        </p:txBody>
      </p:sp>
      <p:sp>
        <p:nvSpPr>
          <p:cNvPr id="4" name="Rectangle 3"/>
          <p:cNvSpPr/>
          <p:nvPr/>
        </p:nvSpPr>
        <p:spPr>
          <a:xfrm>
            <a:off x="210073" y="1404726"/>
            <a:ext cx="1671896" cy="1061829"/>
          </a:xfrm>
          <a:prstGeom prst="rect">
            <a:avLst/>
          </a:prstGeom>
          <a:solidFill>
            <a:srgbClr val="C0504D"/>
          </a:solidFill>
        </p:spPr>
        <p:txBody>
          <a:bodyPr wrap="square">
            <a:spAutoFit/>
          </a:bodyPr>
          <a:lstStyle/>
          <a:p>
            <a:pPr algn="ctr"/>
            <a:r>
              <a:rPr lang="en-US" sz="2100" b="1" dirty="0" smtClean="0"/>
              <a:t>563,000 </a:t>
            </a:r>
            <a:r>
              <a:rPr lang="en-US" sz="2100" b="1" dirty="0"/>
              <a:t>in Wyoming: 2 Senators</a:t>
            </a:r>
          </a:p>
        </p:txBody>
      </p:sp>
      <p:sp>
        <p:nvSpPr>
          <p:cNvPr id="5" name="Line 14"/>
          <p:cNvSpPr>
            <a:spLocks noChangeShapeType="1"/>
          </p:cNvSpPr>
          <p:nvPr/>
        </p:nvSpPr>
        <p:spPr bwMode="auto">
          <a:xfrm>
            <a:off x="1881969" y="1806955"/>
            <a:ext cx="2187981" cy="1237645"/>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b="1" dirty="0"/>
          </a:p>
        </p:txBody>
      </p:sp>
      <p:cxnSp>
        <p:nvCxnSpPr>
          <p:cNvPr id="7" name="Straight Arrow Connector 6"/>
          <p:cNvCxnSpPr/>
          <p:nvPr/>
        </p:nvCxnSpPr>
        <p:spPr>
          <a:xfrm flipV="1">
            <a:off x="1881969" y="3977869"/>
            <a:ext cx="1055739" cy="1667646"/>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7206566" y="6456388"/>
            <a:ext cx="184666" cy="369332"/>
          </a:xfrm>
          <a:prstGeom prst="rect">
            <a:avLst/>
          </a:prstGeom>
          <a:noFill/>
        </p:spPr>
        <p:txBody>
          <a:bodyPr wrap="none" rtlCol="0">
            <a:spAutoFit/>
          </a:bodyPr>
          <a:lstStyle/>
          <a:p>
            <a:endParaRPr lang="en-US" dirty="0"/>
          </a:p>
        </p:txBody>
      </p:sp>
      <p:sp>
        <p:nvSpPr>
          <p:cNvPr id="11" name="TextBox 10"/>
          <p:cNvSpPr txBox="1"/>
          <p:nvPr/>
        </p:nvSpPr>
        <p:spPr>
          <a:xfrm>
            <a:off x="0" y="45899"/>
            <a:ext cx="9144000" cy="1200329"/>
          </a:xfrm>
          <a:prstGeom prst="rect">
            <a:avLst/>
          </a:prstGeom>
          <a:noFill/>
        </p:spPr>
        <p:txBody>
          <a:bodyPr wrap="square" rtlCol="0">
            <a:spAutoFit/>
          </a:bodyPr>
          <a:lstStyle/>
          <a:p>
            <a:pPr algn="ctr"/>
            <a:r>
              <a:rPr lang="en-US" sz="3600" b="1" dirty="0" smtClean="0"/>
              <a:t>Malapportionment will always exist in the Senate</a:t>
            </a:r>
            <a:endParaRPr lang="en-US" sz="3600" b="1" dirty="0"/>
          </a:p>
        </p:txBody>
      </p:sp>
      <p:sp>
        <p:nvSpPr>
          <p:cNvPr id="14" name="TextBox 13"/>
          <p:cNvSpPr txBox="1"/>
          <p:nvPr/>
        </p:nvSpPr>
        <p:spPr>
          <a:xfrm>
            <a:off x="5309296" y="5794667"/>
            <a:ext cx="3136962" cy="584776"/>
          </a:xfrm>
          <a:prstGeom prst="rect">
            <a:avLst/>
          </a:prstGeom>
          <a:solidFill>
            <a:schemeClr val="bg1"/>
          </a:solidFill>
        </p:spPr>
        <p:txBody>
          <a:bodyPr wrap="square" rtlCol="0">
            <a:spAutoFit/>
          </a:bodyPr>
          <a:lstStyle/>
          <a:p>
            <a:r>
              <a:rPr lang="en-US" sz="3200" dirty="0" smtClean="0">
                <a:solidFill>
                  <a:schemeClr val="bg1"/>
                </a:solidFill>
              </a:rPr>
              <a:t>uyuyuioooooo</a:t>
            </a:r>
            <a:endParaRPr lang="en-US" sz="3200" dirty="0">
              <a:solidFill>
                <a:schemeClr val="bg1"/>
              </a:solidFill>
            </a:endParaRPr>
          </a:p>
        </p:txBody>
      </p:sp>
    </p:spTree>
    <p:extLst>
      <p:ext uri="{BB962C8B-B14F-4D97-AF65-F5344CB8AC3E}">
        <p14:creationId xmlns:p14="http://schemas.microsoft.com/office/powerpoint/2010/main" val="24140471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Rectangle 2"/>
          <p:cNvSpPr/>
          <p:nvPr/>
        </p:nvSpPr>
        <p:spPr>
          <a:xfrm>
            <a:off x="1371552" y="30760"/>
            <a:ext cx="7772448" cy="1754327"/>
          </a:xfrm>
          <a:prstGeom prst="rect">
            <a:avLst/>
          </a:prstGeom>
        </p:spPr>
        <p:txBody>
          <a:bodyPr wrap="square">
            <a:spAutoFit/>
          </a:bodyPr>
          <a:lstStyle/>
          <a:p>
            <a:pPr algn="ctr"/>
            <a:r>
              <a:rPr lang="en-US" sz="3600" b="1" dirty="0" smtClean="0"/>
              <a:t>Gerrymandering  --  How </a:t>
            </a:r>
            <a:r>
              <a:rPr lang="en-US" sz="3600" b="1" dirty="0"/>
              <a:t>to Disenfranchise Voters</a:t>
            </a:r>
          </a:p>
          <a:p>
            <a:pPr algn="ctr"/>
            <a:endParaRPr lang="en-US" sz="3600" b="1" dirty="0"/>
          </a:p>
        </p:txBody>
      </p:sp>
      <p:pic>
        <p:nvPicPr>
          <p:cNvPr id="10"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90906" y="4231174"/>
            <a:ext cx="5265034" cy="254545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5" name="Rectangle 4"/>
          <p:cNvSpPr/>
          <p:nvPr/>
        </p:nvSpPr>
        <p:spPr>
          <a:xfrm>
            <a:off x="1371552" y="1184186"/>
            <a:ext cx="7772448" cy="3046988"/>
          </a:xfrm>
          <a:prstGeom prst="rect">
            <a:avLst/>
          </a:prstGeom>
        </p:spPr>
        <p:txBody>
          <a:bodyPr wrap="square">
            <a:spAutoFit/>
          </a:bodyPr>
          <a:lstStyle/>
          <a:p>
            <a:r>
              <a:rPr lang="en-US" sz="2400" dirty="0"/>
              <a:t>The drawing of legislative districts </a:t>
            </a:r>
            <a:r>
              <a:rPr lang="en-US" sz="2400" dirty="0" smtClean="0"/>
              <a:t>for partisan                                     advantage</a:t>
            </a:r>
          </a:p>
          <a:p>
            <a:pPr marL="342900" indent="-342900">
              <a:buClr>
                <a:srgbClr val="3366FF"/>
              </a:buClr>
              <a:buFont typeface="Arial"/>
              <a:buChar char="•"/>
            </a:pPr>
            <a:r>
              <a:rPr lang="en-US" sz="2400" dirty="0" smtClean="0"/>
              <a:t>Consequences:</a:t>
            </a:r>
          </a:p>
          <a:p>
            <a:pPr marL="800100" lvl="1" indent="-342900">
              <a:buClr>
                <a:srgbClr val="660066"/>
              </a:buClr>
              <a:buFont typeface="Arial"/>
              <a:buChar char="•"/>
            </a:pPr>
            <a:r>
              <a:rPr lang="en-US" sz="2400" dirty="0" smtClean="0"/>
              <a:t>Protects incumbents and discourages                             challengers</a:t>
            </a:r>
          </a:p>
          <a:p>
            <a:pPr marL="800100" lvl="1" indent="-342900">
              <a:buClr>
                <a:srgbClr val="660066"/>
              </a:buClr>
              <a:buFont typeface="Arial"/>
              <a:buChar char="•"/>
            </a:pPr>
            <a:r>
              <a:rPr lang="en-US" sz="2400" dirty="0" smtClean="0"/>
              <a:t>Strengthens majority party while                                weakening the opposition party</a:t>
            </a:r>
          </a:p>
          <a:p>
            <a:pPr marL="800100" lvl="1" indent="-342900">
              <a:buClr>
                <a:srgbClr val="660066"/>
              </a:buClr>
              <a:buFont typeface="Arial"/>
              <a:buChar char="•"/>
            </a:pPr>
            <a:r>
              <a:rPr lang="en-US" sz="2400" dirty="0" smtClean="0"/>
              <a:t>Increases or decreases minority representation</a:t>
            </a:r>
            <a:endParaRPr lang="en-US" sz="2400" dirty="0"/>
          </a:p>
        </p:txBody>
      </p:sp>
      <p:pic>
        <p:nvPicPr>
          <p:cNvPr id="6" name="Picture 5"/>
          <p:cNvPicPr>
            <a:picLocks noChangeAspect="1"/>
          </p:cNvPicPr>
          <p:nvPr/>
        </p:nvPicPr>
        <p:blipFill rotWithShape="1">
          <a:blip r:embed="rId9"/>
          <a:srcRect t="11487"/>
          <a:stretch/>
        </p:blipFill>
        <p:spPr>
          <a:xfrm>
            <a:off x="7172183" y="1184186"/>
            <a:ext cx="1815845" cy="2461600"/>
          </a:xfrm>
          <a:prstGeom prst="rect">
            <a:avLst/>
          </a:prstGeom>
          <a:ln w="12700" cmpd="sng">
            <a:solidFill>
              <a:schemeClr val="tx1"/>
            </a:solidFill>
          </a:ln>
        </p:spPr>
      </p:pic>
      <p:pic>
        <p:nvPicPr>
          <p:cNvPr id="11" name="Picture 10"/>
          <p:cNvPicPr>
            <a:picLocks noChangeAspect="1"/>
          </p:cNvPicPr>
          <p:nvPr/>
        </p:nvPicPr>
        <p:blipFill>
          <a:blip r:embed="rId10"/>
          <a:stretch>
            <a:fillRect/>
          </a:stretch>
        </p:blipFill>
        <p:spPr>
          <a:xfrm>
            <a:off x="7086800" y="4231174"/>
            <a:ext cx="1815845" cy="2545453"/>
          </a:xfrm>
          <a:prstGeom prst="rect">
            <a:avLst/>
          </a:prstGeom>
          <a:ln w="12700" cmpd="sng">
            <a:solidFill>
              <a:schemeClr val="tx1"/>
            </a:solidFill>
          </a:ln>
        </p:spPr>
      </p:pic>
      <p:sp>
        <p:nvSpPr>
          <p:cNvPr id="12" name="TextBox 11"/>
          <p:cNvSpPr txBox="1"/>
          <p:nvPr/>
        </p:nvSpPr>
        <p:spPr>
          <a:xfrm>
            <a:off x="7172183" y="3238066"/>
            <a:ext cx="1815845" cy="415498"/>
          </a:xfrm>
          <a:prstGeom prst="rect">
            <a:avLst/>
          </a:prstGeom>
          <a:noFill/>
        </p:spPr>
        <p:txBody>
          <a:bodyPr wrap="square" rtlCol="0">
            <a:spAutoFit/>
          </a:bodyPr>
          <a:lstStyle/>
          <a:p>
            <a:pPr algn="ctr"/>
            <a:r>
              <a:rPr lang="en-US" sz="2100" dirty="0" smtClean="0">
                <a:solidFill>
                  <a:schemeClr val="bg1"/>
                </a:solidFill>
              </a:rPr>
              <a:t>Eldridge Gerry</a:t>
            </a:r>
            <a:endParaRPr lang="en-US" sz="2100" dirty="0">
              <a:solidFill>
                <a:schemeClr val="bg1"/>
              </a:solidFill>
            </a:endParaRPr>
          </a:p>
        </p:txBody>
      </p:sp>
      <p:sp>
        <p:nvSpPr>
          <p:cNvPr id="14" name="TextBox 13"/>
          <p:cNvSpPr txBox="1"/>
          <p:nvPr/>
        </p:nvSpPr>
        <p:spPr>
          <a:xfrm>
            <a:off x="5814700" y="-93579"/>
            <a:ext cx="734440" cy="523220"/>
          </a:xfrm>
          <a:prstGeom prst="rect">
            <a:avLst/>
          </a:prstGeom>
          <a:noFill/>
        </p:spPr>
        <p:txBody>
          <a:bodyPr wrap="square" rtlCol="0">
            <a:spAutoFit/>
          </a:bodyPr>
          <a:lstStyle/>
          <a:p>
            <a:r>
              <a:rPr lang="en-US" sz="2800" b="1" dirty="0" smtClean="0">
                <a:solidFill>
                  <a:srgbClr val="FF0000"/>
                </a:solidFill>
              </a:rPr>
              <a:t>OR</a:t>
            </a:r>
            <a:endParaRPr lang="en-US" sz="2800" b="1" dirty="0">
              <a:solidFill>
                <a:srgbClr val="FF0000"/>
              </a:solidFill>
            </a:endParaRPr>
          </a:p>
        </p:txBody>
      </p:sp>
    </p:spTree>
    <p:extLst>
      <p:ext uri="{BB962C8B-B14F-4D97-AF65-F5344CB8AC3E}">
        <p14:creationId xmlns:p14="http://schemas.microsoft.com/office/powerpoint/2010/main" val="42503048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errymander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0750295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Rectangle 2"/>
          <p:cNvSpPr/>
          <p:nvPr/>
        </p:nvSpPr>
        <p:spPr>
          <a:xfrm>
            <a:off x="1371552" y="56676"/>
            <a:ext cx="7772448" cy="646331"/>
          </a:xfrm>
          <a:prstGeom prst="rect">
            <a:avLst/>
          </a:prstGeom>
        </p:spPr>
        <p:txBody>
          <a:bodyPr wrap="square">
            <a:spAutoFit/>
          </a:bodyPr>
          <a:lstStyle/>
          <a:p>
            <a:pPr algn="ctr"/>
            <a:r>
              <a:rPr lang="en-US" sz="3600" b="1" dirty="0"/>
              <a:t>Gerrymander </a:t>
            </a:r>
            <a:r>
              <a:rPr lang="en-US" sz="3600" b="1" dirty="0" smtClean="0"/>
              <a:t>(packing)</a:t>
            </a:r>
            <a:endParaRPr lang="en-US" sz="3600" b="1" dirty="0"/>
          </a:p>
        </p:txBody>
      </p:sp>
      <p:sp>
        <p:nvSpPr>
          <p:cNvPr id="5" name="Rectangle 4"/>
          <p:cNvSpPr/>
          <p:nvPr/>
        </p:nvSpPr>
        <p:spPr>
          <a:xfrm>
            <a:off x="1371552" y="703007"/>
            <a:ext cx="7772448" cy="1015663"/>
          </a:xfrm>
          <a:prstGeom prst="rect">
            <a:avLst/>
          </a:prstGeom>
        </p:spPr>
        <p:txBody>
          <a:bodyPr wrap="square">
            <a:spAutoFit/>
          </a:bodyPr>
          <a:lstStyle/>
          <a:p>
            <a:r>
              <a:rPr lang="en-US" sz="3200" b="1" dirty="0"/>
              <a:t>“</a:t>
            </a:r>
            <a:r>
              <a:rPr lang="en-US" sz="3200" b="1" dirty="0">
                <a:solidFill>
                  <a:srgbClr val="FF0000"/>
                </a:solidFill>
              </a:rPr>
              <a:t>Packing</a:t>
            </a:r>
            <a:r>
              <a:rPr lang="en-US" sz="3200" b="1" dirty="0"/>
              <a:t>” </a:t>
            </a:r>
            <a:r>
              <a:rPr lang="en-US" sz="2800" dirty="0"/>
              <a:t>(aka "excess vote”) </a:t>
            </a:r>
          </a:p>
          <a:p>
            <a:pPr marL="457200" indent="-457200">
              <a:buClr>
                <a:srgbClr val="3366FF"/>
              </a:buClr>
              <a:buFont typeface="Arial"/>
              <a:buChar char="•"/>
            </a:pPr>
            <a:r>
              <a:rPr lang="en-US" sz="2800" dirty="0" smtClean="0"/>
              <a:t>lumping </a:t>
            </a:r>
            <a:r>
              <a:rPr lang="en-US" sz="2800" dirty="0"/>
              <a:t>opposition voters in one area</a:t>
            </a:r>
          </a:p>
        </p:txBody>
      </p:sp>
      <p:pic>
        <p:nvPicPr>
          <p:cNvPr id="10"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49099" y="1768145"/>
            <a:ext cx="7344256" cy="4724400"/>
          </a:xfrm>
          <a:prstGeom prst="rect">
            <a:avLst/>
          </a:prstGeom>
          <a:noFill/>
          <a:ln w="12700" cmpd="sng">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6" name="Picture 5"/>
          <p:cNvPicPr>
            <a:picLocks noChangeAspect="1"/>
          </p:cNvPicPr>
          <p:nvPr/>
        </p:nvPicPr>
        <p:blipFill>
          <a:blip r:embed="rId9"/>
          <a:stretch>
            <a:fillRect/>
          </a:stretch>
        </p:blipFill>
        <p:spPr>
          <a:xfrm>
            <a:off x="1895923" y="4729655"/>
            <a:ext cx="1291923" cy="970378"/>
          </a:xfrm>
          <a:prstGeom prst="rect">
            <a:avLst/>
          </a:prstGeom>
          <a:ln>
            <a:solidFill>
              <a:srgbClr val="0000FF"/>
            </a:solidFill>
          </a:ln>
        </p:spPr>
      </p:pic>
    </p:spTree>
    <p:extLst>
      <p:ext uri="{BB962C8B-B14F-4D97-AF65-F5344CB8AC3E}">
        <p14:creationId xmlns:p14="http://schemas.microsoft.com/office/powerpoint/2010/main" val="88240768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900" y="0"/>
            <a:ext cx="7772099" cy="646331"/>
          </a:xfrm>
          <a:prstGeom prst="rect">
            <a:avLst/>
          </a:prstGeom>
        </p:spPr>
        <p:txBody>
          <a:bodyPr wrap="square">
            <a:spAutoFit/>
          </a:bodyPr>
          <a:lstStyle/>
          <a:p>
            <a:pPr algn="ctr"/>
            <a:r>
              <a:rPr lang="en-US" sz="3600" b="1" dirty="0"/>
              <a:t>Gerrymander (cracking)</a:t>
            </a:r>
          </a:p>
        </p:txBody>
      </p:sp>
      <p:sp>
        <p:nvSpPr>
          <p:cNvPr id="8" name="Rectangle 7"/>
          <p:cNvSpPr/>
          <p:nvPr/>
        </p:nvSpPr>
        <p:spPr>
          <a:xfrm>
            <a:off x="1371899" y="642256"/>
            <a:ext cx="7772099" cy="1446550"/>
          </a:xfrm>
          <a:prstGeom prst="rect">
            <a:avLst/>
          </a:prstGeom>
        </p:spPr>
        <p:txBody>
          <a:bodyPr wrap="square">
            <a:spAutoFit/>
          </a:bodyPr>
          <a:lstStyle/>
          <a:p>
            <a:r>
              <a:rPr lang="en-US" sz="3200" b="1" dirty="0" smtClean="0">
                <a:solidFill>
                  <a:srgbClr val="000000"/>
                </a:solidFill>
              </a:rPr>
              <a:t>“</a:t>
            </a:r>
            <a:r>
              <a:rPr lang="en-US" sz="3200" b="1" dirty="0" smtClean="0">
                <a:solidFill>
                  <a:srgbClr val="FF0000"/>
                </a:solidFill>
              </a:rPr>
              <a:t>Cracking</a:t>
            </a:r>
            <a:r>
              <a:rPr lang="en-US" sz="3200" b="1" dirty="0" smtClean="0">
                <a:solidFill>
                  <a:srgbClr val="000000"/>
                </a:solidFill>
              </a:rPr>
              <a:t>” </a:t>
            </a:r>
            <a:r>
              <a:rPr lang="en-US" sz="2800" dirty="0" smtClean="0">
                <a:solidFill>
                  <a:srgbClr val="000000"/>
                </a:solidFill>
              </a:rPr>
              <a:t>(aka </a:t>
            </a:r>
            <a:r>
              <a:rPr lang="en-US" sz="2800" dirty="0">
                <a:solidFill>
                  <a:srgbClr val="000000"/>
                </a:solidFill>
              </a:rPr>
              <a:t>"wasted </a:t>
            </a:r>
            <a:r>
              <a:rPr lang="en-US" sz="2800" dirty="0" smtClean="0">
                <a:solidFill>
                  <a:srgbClr val="000000"/>
                </a:solidFill>
              </a:rPr>
              <a:t>vote”)</a:t>
            </a:r>
          </a:p>
          <a:p>
            <a:pPr marL="457200" indent="-457200">
              <a:buClr>
                <a:srgbClr val="3366FF"/>
              </a:buClr>
              <a:buFont typeface="Arial"/>
              <a:buChar char="•"/>
            </a:pPr>
            <a:r>
              <a:rPr lang="en-US" sz="2800" dirty="0" smtClean="0"/>
              <a:t>splitting </a:t>
            </a:r>
            <a:r>
              <a:rPr lang="en-US" sz="2800" dirty="0"/>
              <a:t>up groups of voters so they do not constitute a majority in  any district</a:t>
            </a:r>
          </a:p>
        </p:txBody>
      </p:sp>
      <p:pic>
        <p:nvPicPr>
          <p:cNvPr id="9" name="Picture 22" descr="Redrawing the balanced electoral districts in this example creates a guaranteed 3-to-1 advantage in representation for the blue voters.  Here, 14 red voters are packed into the light green district and the remaining 18 are cracked across the 3 blue districts.">
            <a:hlinkClick r:id="rId8" tooltip="Redrawing the balanced electoral districts in this example creates a guaranteed 3-to-1 advantage in representation for the blue voters.  Here, 14 red voters are packed into the light green district and the remaining 18 are cracked across the 3 blue districts."/>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75876" y="2088806"/>
            <a:ext cx="7569313"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475875" y="4103095"/>
            <a:ext cx="7569313" cy="2092881"/>
          </a:xfrm>
          <a:prstGeom prst="rect">
            <a:avLst/>
          </a:prstGeom>
          <a:solidFill>
            <a:srgbClr val="C0504D"/>
          </a:solidFill>
        </p:spPr>
        <p:txBody>
          <a:bodyPr wrap="square">
            <a:spAutoFit/>
          </a:bodyPr>
          <a:lstStyle/>
          <a:p>
            <a:pPr algn="ctr"/>
            <a:r>
              <a:rPr lang="en-US" sz="2600" dirty="0">
                <a:ln w="12700" cmpd="sng">
                  <a:solidFill>
                    <a:srgbClr val="000000"/>
                  </a:solidFill>
                </a:ln>
              </a:rPr>
              <a:t>Redrawing the balanced electoral districts in this example creates a guaranteed 3-to-1 advantage in representation for the blue voters. Here, 14 red voters are packed into the light green district and the remaining 18 are cracked across the 3 blue districts. </a:t>
            </a:r>
          </a:p>
        </p:txBody>
      </p:sp>
    </p:spTree>
    <p:extLst>
      <p:ext uri="{BB962C8B-B14F-4D97-AF65-F5344CB8AC3E}">
        <p14:creationId xmlns:p14="http://schemas.microsoft.com/office/powerpoint/2010/main" val="183525108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10" name="Rectangle 9"/>
          <p:cNvSpPr/>
          <p:nvPr/>
        </p:nvSpPr>
        <p:spPr>
          <a:xfrm>
            <a:off x="1371900" y="8205"/>
            <a:ext cx="7772100" cy="646331"/>
          </a:xfrm>
          <a:prstGeom prst="rect">
            <a:avLst/>
          </a:prstGeom>
        </p:spPr>
        <p:txBody>
          <a:bodyPr wrap="square">
            <a:spAutoFit/>
          </a:bodyPr>
          <a:lstStyle/>
          <a:p>
            <a:pPr algn="ctr"/>
            <a:r>
              <a:rPr lang="en-US" sz="3600" b="1" dirty="0"/>
              <a:t>The Evolution of Congress</a:t>
            </a:r>
          </a:p>
        </p:txBody>
      </p:sp>
      <p:sp>
        <p:nvSpPr>
          <p:cNvPr id="3" name="Rectangle 2"/>
          <p:cNvSpPr/>
          <p:nvPr/>
        </p:nvSpPr>
        <p:spPr>
          <a:xfrm>
            <a:off x="1371900" y="654536"/>
            <a:ext cx="7772100" cy="4893648"/>
          </a:xfrm>
          <a:prstGeom prst="rect">
            <a:avLst/>
          </a:prstGeom>
        </p:spPr>
        <p:txBody>
          <a:bodyPr wrap="square">
            <a:spAutoFit/>
          </a:bodyPr>
          <a:lstStyle/>
          <a:p>
            <a:r>
              <a:rPr lang="en-US" sz="3200" b="1" dirty="0"/>
              <a:t>I</a:t>
            </a:r>
            <a:r>
              <a:rPr lang="en-US" sz="3200" b="1" dirty="0" smtClean="0"/>
              <a:t>ntent </a:t>
            </a:r>
            <a:r>
              <a:rPr lang="en-US" sz="3200" b="1" dirty="0"/>
              <a:t>of the Framers:</a:t>
            </a:r>
          </a:p>
          <a:p>
            <a:pPr marL="457200" indent="-457200">
              <a:buClr>
                <a:srgbClr val="3366FF"/>
              </a:buClr>
              <a:buFont typeface="Arial"/>
              <a:buChar char="•"/>
            </a:pPr>
            <a:r>
              <a:rPr lang="en-US" sz="2800" dirty="0"/>
              <a:t>To oppose </a:t>
            </a:r>
            <a:r>
              <a:rPr lang="en-US" sz="2800" dirty="0" smtClean="0"/>
              <a:t>concentration </a:t>
            </a:r>
            <a:r>
              <a:rPr lang="en-US" sz="2800" dirty="0"/>
              <a:t>of power in a single institution</a:t>
            </a:r>
          </a:p>
          <a:p>
            <a:pPr marL="457200" indent="-457200">
              <a:buClr>
                <a:srgbClr val="3366FF"/>
              </a:buClr>
              <a:buFont typeface="Arial"/>
              <a:buChar char="•"/>
            </a:pPr>
            <a:r>
              <a:rPr lang="en-US" sz="2800" dirty="0"/>
              <a:t>To balance large </a:t>
            </a:r>
            <a:r>
              <a:rPr lang="en-US" sz="2800" dirty="0" smtClean="0"/>
              <a:t>                                                       and </a:t>
            </a:r>
            <a:r>
              <a:rPr lang="en-US" sz="2800" dirty="0"/>
              <a:t>small states</a:t>
            </a:r>
          </a:p>
          <a:p>
            <a:pPr marL="914400" lvl="1" indent="-457200">
              <a:buClr>
                <a:srgbClr val="660066"/>
              </a:buClr>
              <a:buFont typeface="Arial"/>
              <a:buChar char="•"/>
            </a:pPr>
            <a:r>
              <a:rPr lang="en-US" sz="2800" dirty="0"/>
              <a:t>Bicameralism</a:t>
            </a:r>
          </a:p>
          <a:p>
            <a:pPr marL="457200" indent="-457200">
              <a:buClr>
                <a:srgbClr val="3366FF"/>
              </a:buClr>
              <a:buFont typeface="Arial"/>
              <a:buChar char="•"/>
            </a:pPr>
            <a:r>
              <a:rPr lang="en-US" sz="2800" dirty="0" smtClean="0"/>
              <a:t>Expected                                                             Congress </a:t>
            </a:r>
            <a:r>
              <a:rPr lang="en-US" sz="2800" dirty="0"/>
              <a:t>to be </a:t>
            </a:r>
            <a:r>
              <a:rPr lang="en-US" sz="2800" dirty="0" smtClean="0"/>
              <a:t>                                                        dominant                                                        institution</a:t>
            </a:r>
          </a:p>
          <a:p>
            <a:pPr marL="914400" lvl="1" indent="-457200">
              <a:buClr>
                <a:srgbClr val="660066"/>
              </a:buClr>
              <a:buFont typeface="Arial"/>
              <a:buChar char="•"/>
            </a:pPr>
            <a:r>
              <a:rPr lang="en-US" sz="2800" dirty="0" smtClean="0"/>
              <a:t>Activist Pres.</a:t>
            </a:r>
            <a:r>
              <a:rPr lang="en-US" sz="2800" dirty="0"/>
              <a:t>	</a:t>
            </a:r>
          </a:p>
        </p:txBody>
      </p:sp>
      <p:pic>
        <p:nvPicPr>
          <p:cNvPr id="11"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72738" y="1827891"/>
            <a:ext cx="4631073" cy="3473305"/>
          </a:xfrm>
          <a:prstGeom prst="rect">
            <a:avLst/>
          </a:prstGeom>
          <a:noFill/>
          <a:ln w="9525">
            <a:solidFill>
              <a:srgbClr val="000000"/>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5" name="TextBox 4"/>
          <p:cNvSpPr txBox="1"/>
          <p:nvPr/>
        </p:nvSpPr>
        <p:spPr>
          <a:xfrm>
            <a:off x="4372738" y="5489051"/>
            <a:ext cx="1414813" cy="415498"/>
          </a:xfrm>
          <a:prstGeom prst="rect">
            <a:avLst/>
          </a:prstGeom>
          <a:solidFill>
            <a:srgbClr val="953735"/>
          </a:solidFill>
        </p:spPr>
        <p:txBody>
          <a:bodyPr wrap="none" rtlCol="0">
            <a:spAutoFit/>
          </a:bodyPr>
          <a:lstStyle/>
          <a:p>
            <a:pPr algn="ctr"/>
            <a:r>
              <a:rPr lang="en-US" sz="2100" dirty="0" smtClean="0">
                <a:ln>
                  <a:solidFill>
                    <a:srgbClr val="000000"/>
                  </a:solidFill>
                </a:ln>
              </a:rPr>
              <a:t>Congress</a:t>
            </a:r>
            <a:endParaRPr lang="en-US" sz="2100" dirty="0">
              <a:ln>
                <a:solidFill>
                  <a:srgbClr val="000000"/>
                </a:solidFill>
              </a:ln>
            </a:endParaRPr>
          </a:p>
        </p:txBody>
      </p:sp>
      <p:sp>
        <p:nvSpPr>
          <p:cNvPr id="6" name="TextBox 5"/>
          <p:cNvSpPr txBox="1"/>
          <p:nvPr/>
        </p:nvSpPr>
        <p:spPr>
          <a:xfrm>
            <a:off x="7589935" y="5489051"/>
            <a:ext cx="1413876" cy="415498"/>
          </a:xfrm>
          <a:prstGeom prst="rect">
            <a:avLst/>
          </a:prstGeom>
          <a:solidFill>
            <a:schemeClr val="tx2">
              <a:lumMod val="60000"/>
              <a:lumOff val="40000"/>
            </a:schemeClr>
          </a:solidFill>
        </p:spPr>
        <p:txBody>
          <a:bodyPr wrap="none" rtlCol="0">
            <a:spAutoFit/>
          </a:bodyPr>
          <a:lstStyle/>
          <a:p>
            <a:r>
              <a:rPr lang="en-US" sz="2100" dirty="0" smtClean="0">
                <a:ln>
                  <a:solidFill>
                    <a:srgbClr val="000000"/>
                  </a:solidFill>
                </a:ln>
              </a:rPr>
              <a:t>Presidency</a:t>
            </a:r>
            <a:endParaRPr lang="en-US" sz="2100" dirty="0">
              <a:ln>
                <a:solidFill>
                  <a:srgbClr val="000000"/>
                </a:solidFill>
              </a:ln>
            </a:endParaRPr>
          </a:p>
        </p:txBody>
      </p:sp>
      <p:sp>
        <p:nvSpPr>
          <p:cNvPr id="13" name="Line 10"/>
          <p:cNvSpPr>
            <a:spLocks noChangeShapeType="1"/>
          </p:cNvSpPr>
          <p:nvPr/>
        </p:nvSpPr>
        <p:spPr bwMode="auto">
          <a:xfrm flipV="1">
            <a:off x="5125689" y="3974294"/>
            <a:ext cx="795630" cy="151475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4" name="Line 11"/>
          <p:cNvSpPr>
            <a:spLocks noChangeShapeType="1"/>
          </p:cNvSpPr>
          <p:nvPr/>
        </p:nvSpPr>
        <p:spPr bwMode="auto">
          <a:xfrm flipH="1" flipV="1">
            <a:off x="7589934" y="3789176"/>
            <a:ext cx="718271" cy="1699874"/>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Tree>
    <p:extLst>
      <p:ext uri="{BB962C8B-B14F-4D97-AF65-F5344CB8AC3E}">
        <p14:creationId xmlns:p14="http://schemas.microsoft.com/office/powerpoint/2010/main" val="210751818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Rectangle 2"/>
          <p:cNvSpPr/>
          <p:nvPr/>
        </p:nvSpPr>
        <p:spPr>
          <a:xfrm>
            <a:off x="1364007" y="667327"/>
            <a:ext cx="7779992" cy="2308324"/>
          </a:xfrm>
          <a:prstGeom prst="rect">
            <a:avLst/>
          </a:prstGeom>
        </p:spPr>
        <p:txBody>
          <a:bodyPr wrap="square">
            <a:spAutoFit/>
          </a:bodyPr>
          <a:lstStyle/>
          <a:p>
            <a:r>
              <a:rPr lang="en-US" sz="3200" b="1" dirty="0"/>
              <a:t>"</a:t>
            </a:r>
            <a:r>
              <a:rPr lang="en-US" sz="3200" b="1" dirty="0">
                <a:solidFill>
                  <a:srgbClr val="FF0000"/>
                </a:solidFill>
              </a:rPr>
              <a:t>stacked</a:t>
            </a:r>
            <a:r>
              <a:rPr lang="en-US" sz="3200" b="1" dirty="0"/>
              <a:t>" </a:t>
            </a:r>
            <a:r>
              <a:rPr lang="en-US" sz="2800" dirty="0"/>
              <a:t>method </a:t>
            </a:r>
          </a:p>
          <a:p>
            <a:pPr marL="457200" indent="-457200">
              <a:buFont typeface="Arial"/>
              <a:buChar char="•"/>
            </a:pPr>
            <a:r>
              <a:rPr lang="en-US" sz="2800" dirty="0"/>
              <a:t>involves drawing bizarre boundaries to concentrate the power of the majority party by linking distant areas into specific, party-in-power </a:t>
            </a:r>
            <a:r>
              <a:rPr lang="en-US" sz="2800" dirty="0" smtClean="0"/>
              <a:t>districts</a:t>
            </a:r>
            <a:endParaRPr lang="en-US" sz="2800" dirty="0"/>
          </a:p>
        </p:txBody>
      </p:sp>
      <p:sp>
        <p:nvSpPr>
          <p:cNvPr id="10" name="Rectangle 9"/>
          <p:cNvSpPr/>
          <p:nvPr/>
        </p:nvSpPr>
        <p:spPr>
          <a:xfrm>
            <a:off x="1371900" y="0"/>
            <a:ext cx="7772099" cy="646331"/>
          </a:xfrm>
          <a:prstGeom prst="rect">
            <a:avLst/>
          </a:prstGeom>
        </p:spPr>
        <p:txBody>
          <a:bodyPr wrap="square">
            <a:spAutoFit/>
          </a:bodyPr>
          <a:lstStyle/>
          <a:p>
            <a:pPr algn="ctr"/>
            <a:r>
              <a:rPr lang="en-US" sz="3600" b="1" dirty="0"/>
              <a:t>Gerrymander </a:t>
            </a:r>
            <a:r>
              <a:rPr lang="en-US" sz="3600" b="1" dirty="0" smtClean="0"/>
              <a:t>(stacking</a:t>
            </a:r>
            <a:r>
              <a:rPr lang="en-US" sz="3600" b="1" dirty="0"/>
              <a:t>)</a:t>
            </a:r>
          </a:p>
        </p:txBody>
      </p:sp>
      <p:pic>
        <p:nvPicPr>
          <p:cNvPr id="11" name="Picture 10" descr="http://upload.wikimedia.org/wikipedia/commons/5/52/Ca38_108.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0915" y="2975652"/>
            <a:ext cx="7476031" cy="370855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559532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900" y="22545"/>
            <a:ext cx="7772100" cy="646331"/>
          </a:xfrm>
          <a:prstGeom prst="rect">
            <a:avLst/>
          </a:prstGeom>
        </p:spPr>
        <p:txBody>
          <a:bodyPr wrap="square">
            <a:spAutoFit/>
          </a:bodyPr>
          <a:lstStyle/>
          <a:p>
            <a:pPr algn="ctr"/>
            <a:r>
              <a:rPr lang="en-US" sz="3600" b="1" dirty="0"/>
              <a:t>Affirmative Racial Gerrymandering</a:t>
            </a:r>
          </a:p>
        </p:txBody>
      </p:sp>
      <p:sp>
        <p:nvSpPr>
          <p:cNvPr id="8" name="Rectangle 7"/>
          <p:cNvSpPr/>
          <p:nvPr/>
        </p:nvSpPr>
        <p:spPr>
          <a:xfrm>
            <a:off x="1371900" y="668876"/>
            <a:ext cx="7772100" cy="954107"/>
          </a:xfrm>
          <a:prstGeom prst="rect">
            <a:avLst/>
          </a:prstGeom>
        </p:spPr>
        <p:txBody>
          <a:bodyPr wrap="square">
            <a:spAutoFit/>
          </a:bodyPr>
          <a:lstStyle/>
          <a:p>
            <a:pPr marL="285750" indent="-285750">
              <a:buClr>
                <a:srgbClr val="3366FF"/>
              </a:buClr>
              <a:buFont typeface="Arial"/>
              <a:buChar char="•"/>
            </a:pPr>
            <a:r>
              <a:rPr lang="en-US" sz="2800" dirty="0"/>
              <a:t>Drawing district boundary lines to maximize minority representation</a:t>
            </a:r>
          </a:p>
        </p:txBody>
      </p:sp>
      <p:pic>
        <p:nvPicPr>
          <p:cNvPr id="9" name="Picture 8" descr="http://upload.wikimedia.org/wikipedia/en/a/a0/IL04_109.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90841" y="1622984"/>
            <a:ext cx="7446211" cy="290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1590840" y="4611014"/>
            <a:ext cx="7446211" cy="1692771"/>
          </a:xfrm>
          <a:prstGeom prst="rect">
            <a:avLst/>
          </a:prstGeom>
          <a:solidFill>
            <a:srgbClr val="C0504D"/>
          </a:solidFill>
        </p:spPr>
        <p:txBody>
          <a:bodyPr wrap="square" rtlCol="0">
            <a:spAutoFit/>
          </a:bodyPr>
          <a:lstStyle/>
          <a:p>
            <a:pPr algn="ctr"/>
            <a:r>
              <a:rPr lang="en-US" sz="2600" dirty="0">
                <a:ln>
                  <a:solidFill>
                    <a:srgbClr val="000000"/>
                  </a:solidFill>
                </a:ln>
              </a:rPr>
              <a:t>The unusual "earmuff" shape of the 4th Congressional District of Illinois connects two Hispanic neighborhoods while remaining contiguous by narrowly tracing Interstate 294</a:t>
            </a:r>
            <a:r>
              <a:rPr lang="en-US" sz="2600" dirty="0" smtClean="0">
                <a:ln>
                  <a:solidFill>
                    <a:srgbClr val="000000"/>
                  </a:solidFill>
                </a:ln>
              </a:rPr>
              <a:t>.</a:t>
            </a:r>
            <a:endParaRPr lang="en-US" dirty="0">
              <a:ln>
                <a:solidFill>
                  <a:srgbClr val="000000"/>
                </a:solidFill>
              </a:ln>
            </a:endParaRPr>
          </a:p>
        </p:txBody>
      </p:sp>
    </p:spTree>
    <p:extLst>
      <p:ext uri="{BB962C8B-B14F-4D97-AF65-F5344CB8AC3E}">
        <p14:creationId xmlns:p14="http://schemas.microsoft.com/office/powerpoint/2010/main" val="300975112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10" name="Rectangle 9"/>
          <p:cNvSpPr/>
          <p:nvPr/>
        </p:nvSpPr>
        <p:spPr>
          <a:xfrm>
            <a:off x="1371900" y="22545"/>
            <a:ext cx="7772100" cy="646331"/>
          </a:xfrm>
          <a:prstGeom prst="rect">
            <a:avLst/>
          </a:prstGeom>
        </p:spPr>
        <p:txBody>
          <a:bodyPr wrap="square">
            <a:spAutoFit/>
          </a:bodyPr>
          <a:lstStyle/>
          <a:p>
            <a:pPr algn="ctr"/>
            <a:r>
              <a:rPr lang="en-US" sz="3600" b="1" dirty="0"/>
              <a:t>Affirmative Racial Gerrymandering</a:t>
            </a:r>
          </a:p>
        </p:txBody>
      </p:sp>
      <p:sp>
        <p:nvSpPr>
          <p:cNvPr id="3" name="Rectangle 2"/>
          <p:cNvSpPr/>
          <p:nvPr/>
        </p:nvSpPr>
        <p:spPr>
          <a:xfrm>
            <a:off x="1371900" y="628641"/>
            <a:ext cx="7772100" cy="2215991"/>
          </a:xfrm>
          <a:prstGeom prst="rect">
            <a:avLst/>
          </a:prstGeom>
        </p:spPr>
        <p:txBody>
          <a:bodyPr wrap="square">
            <a:spAutoFit/>
          </a:bodyPr>
          <a:lstStyle/>
          <a:p>
            <a:r>
              <a:rPr lang="en-US" sz="3200" b="1" dirty="0" smtClean="0"/>
              <a:t>Is </a:t>
            </a:r>
            <a:r>
              <a:rPr lang="en-US" sz="3200" b="1" dirty="0"/>
              <a:t>this legal? </a:t>
            </a:r>
          </a:p>
          <a:p>
            <a:pPr marL="285750" indent="-285750">
              <a:buClr>
                <a:srgbClr val="3366FF"/>
              </a:buClr>
              <a:buFont typeface="Arial"/>
              <a:buChar char="•"/>
            </a:pPr>
            <a:r>
              <a:rPr lang="en-US" sz="2800" b="1" i="1" dirty="0">
                <a:solidFill>
                  <a:srgbClr val="FF0000"/>
                </a:solidFill>
              </a:rPr>
              <a:t>Shaw v. </a:t>
            </a:r>
            <a:r>
              <a:rPr lang="en-US" sz="2800" b="1" i="1" dirty="0" smtClean="0">
                <a:solidFill>
                  <a:srgbClr val="FF0000"/>
                </a:solidFill>
              </a:rPr>
              <a:t>Reno</a:t>
            </a:r>
          </a:p>
          <a:p>
            <a:pPr marL="742950" lvl="1" indent="-285750">
              <a:buClr>
                <a:srgbClr val="660066"/>
              </a:buClr>
              <a:buFont typeface="Arial"/>
              <a:buChar char="•"/>
            </a:pPr>
            <a:r>
              <a:rPr lang="en-US" sz="2600" dirty="0" smtClean="0"/>
              <a:t>SC </a:t>
            </a:r>
            <a:r>
              <a:rPr lang="en-US" sz="2600" dirty="0"/>
              <a:t>says race can be a factor in drawing district lines only if there is a compelling gov’t interest—but race can’t be the DOMINANT factor</a:t>
            </a:r>
          </a:p>
        </p:txBody>
      </p:sp>
      <p:pic>
        <p:nvPicPr>
          <p:cNvPr id="5" name="Picture 4"/>
          <p:cNvPicPr>
            <a:picLocks noChangeAspect="1"/>
          </p:cNvPicPr>
          <p:nvPr/>
        </p:nvPicPr>
        <p:blipFill>
          <a:blip r:embed="rId8"/>
          <a:stretch>
            <a:fillRect/>
          </a:stretch>
        </p:blipFill>
        <p:spPr>
          <a:xfrm>
            <a:off x="1644316" y="2844632"/>
            <a:ext cx="7379368" cy="3197894"/>
          </a:xfrm>
          <a:prstGeom prst="rect">
            <a:avLst/>
          </a:prstGeom>
          <a:ln w="12700" cmpd="sng">
            <a:solidFill>
              <a:schemeClr val="tx1"/>
            </a:solidFill>
          </a:ln>
        </p:spPr>
      </p:pic>
      <p:sp>
        <p:nvSpPr>
          <p:cNvPr id="6" name="TextBox 5"/>
          <p:cNvSpPr txBox="1"/>
          <p:nvPr/>
        </p:nvSpPr>
        <p:spPr>
          <a:xfrm>
            <a:off x="1371900" y="6054985"/>
            <a:ext cx="7772100" cy="830997"/>
          </a:xfrm>
          <a:prstGeom prst="rect">
            <a:avLst/>
          </a:prstGeom>
          <a:noFill/>
        </p:spPr>
        <p:txBody>
          <a:bodyPr wrap="square" rtlCol="0">
            <a:spAutoFit/>
          </a:bodyPr>
          <a:lstStyle/>
          <a:p>
            <a:pPr algn="ctr"/>
            <a:r>
              <a:rPr lang="en-US" sz="2400" b="1" dirty="0" smtClean="0"/>
              <a:t>Grab a neighbor – Should race play any role in congressional redistricting?</a:t>
            </a:r>
            <a:endParaRPr lang="en-US" sz="2400" b="1" dirty="0"/>
          </a:p>
        </p:txBody>
      </p:sp>
    </p:spTree>
    <p:extLst>
      <p:ext uri="{BB962C8B-B14F-4D97-AF65-F5344CB8AC3E}">
        <p14:creationId xmlns:p14="http://schemas.microsoft.com/office/powerpoint/2010/main" val="154857359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900" y="22545"/>
            <a:ext cx="7772099" cy="646331"/>
          </a:xfrm>
          <a:prstGeom prst="rect">
            <a:avLst/>
          </a:prstGeom>
        </p:spPr>
        <p:txBody>
          <a:bodyPr wrap="square">
            <a:spAutoFit/>
          </a:bodyPr>
          <a:lstStyle/>
          <a:p>
            <a:pPr algn="ctr"/>
            <a:r>
              <a:rPr lang="en-US" sz="3600" b="1" dirty="0"/>
              <a:t>Iowa Model of Districting</a:t>
            </a:r>
          </a:p>
        </p:txBody>
      </p:sp>
      <p:sp>
        <p:nvSpPr>
          <p:cNvPr id="8" name="Rectangle 7"/>
          <p:cNvSpPr/>
          <p:nvPr/>
        </p:nvSpPr>
        <p:spPr>
          <a:xfrm>
            <a:off x="1470526" y="668876"/>
            <a:ext cx="7673473" cy="5262980"/>
          </a:xfrm>
          <a:prstGeom prst="rect">
            <a:avLst/>
          </a:prstGeom>
        </p:spPr>
        <p:txBody>
          <a:bodyPr wrap="square">
            <a:spAutoFit/>
          </a:bodyPr>
          <a:lstStyle/>
          <a:p>
            <a:pPr marL="285750" indent="-285750">
              <a:buClr>
                <a:srgbClr val="3366FF"/>
              </a:buClr>
              <a:buFont typeface="Arial"/>
              <a:buChar char="•"/>
            </a:pPr>
            <a:r>
              <a:rPr lang="en-US" sz="2800" dirty="0"/>
              <a:t>Iowa uses a </a:t>
            </a:r>
            <a:r>
              <a:rPr lang="en-US" sz="2800" dirty="0" smtClean="0"/>
              <a:t>complex computer </a:t>
            </a:r>
            <a:r>
              <a:rPr lang="en-US" sz="2800" dirty="0"/>
              <a:t>system </a:t>
            </a:r>
            <a:r>
              <a:rPr lang="en-US" sz="2800" dirty="0" smtClean="0"/>
              <a:t>administered </a:t>
            </a:r>
            <a:r>
              <a:rPr lang="en-US" sz="2800" dirty="0"/>
              <a:t>by a </a:t>
            </a:r>
            <a:r>
              <a:rPr lang="en-US" sz="2800" dirty="0" smtClean="0"/>
              <a:t>non</a:t>
            </a:r>
            <a:r>
              <a:rPr lang="en-US" sz="2800" dirty="0"/>
              <a:t>-</a:t>
            </a:r>
            <a:r>
              <a:rPr lang="en-US" sz="2800" dirty="0" smtClean="0"/>
              <a:t>partisan commission </a:t>
            </a:r>
            <a:r>
              <a:rPr lang="en-US" sz="2800" dirty="0"/>
              <a:t>to draw </a:t>
            </a:r>
            <a:r>
              <a:rPr lang="en-US" sz="2800" dirty="0" smtClean="0"/>
              <a:t>                                                              geographically                                                          compact </a:t>
            </a:r>
            <a:r>
              <a:rPr lang="en-US" sz="2800" dirty="0"/>
              <a:t>and </a:t>
            </a:r>
            <a:r>
              <a:rPr lang="en-US" sz="2800" dirty="0" smtClean="0"/>
              <a:t>                                                          equal </a:t>
            </a:r>
            <a:r>
              <a:rPr lang="en-US" sz="2800" dirty="0"/>
              <a:t>districts</a:t>
            </a:r>
          </a:p>
          <a:p>
            <a:pPr marL="285750" indent="-285750">
              <a:buClr>
                <a:srgbClr val="3366FF"/>
              </a:buClr>
              <a:buFont typeface="Arial"/>
              <a:buChar char="•"/>
            </a:pPr>
            <a:endParaRPr lang="en-US" sz="2800" dirty="0"/>
          </a:p>
          <a:p>
            <a:pPr marL="285750" indent="-285750">
              <a:buClr>
                <a:srgbClr val="3366FF"/>
              </a:buClr>
              <a:buFont typeface="Arial"/>
              <a:buChar char="•"/>
            </a:pPr>
            <a:r>
              <a:rPr lang="en-US" sz="2800" dirty="0"/>
              <a:t>In </a:t>
            </a:r>
            <a:r>
              <a:rPr lang="en-US" sz="2800" dirty="0" smtClean="0"/>
              <a:t>2010 three                                                                                                              out </a:t>
            </a:r>
            <a:r>
              <a:rPr lang="en-US" sz="2800" dirty="0"/>
              <a:t>of five of </a:t>
            </a:r>
            <a:r>
              <a:rPr lang="en-US" sz="2800" dirty="0" smtClean="0"/>
              <a:t>                                                           Iowa’s U</a:t>
            </a:r>
            <a:r>
              <a:rPr lang="en-US" sz="2800" dirty="0"/>
              <a:t>.S. House races were considered competitive, compared to one out of ten in the rest of the nation</a:t>
            </a:r>
          </a:p>
        </p:txBody>
      </p:sp>
      <p:pic>
        <p:nvPicPr>
          <p:cNvPr id="9"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48634" y="1609579"/>
            <a:ext cx="4814974" cy="2981263"/>
          </a:xfrm>
          <a:prstGeom prst="rect">
            <a:avLst/>
          </a:prstGeom>
          <a:noFill/>
          <a:ln w="38100" cmpd="sng">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820320455"/>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15" name="Picture 14"/>
          <p:cNvPicPr>
            <a:picLocks/>
          </p:cNvPicPr>
          <p:nvPr/>
        </p:nvPicPr>
        <p:blipFill rotWithShape="1">
          <a:blip r:embed="rId3"/>
          <a:srcRect r="26453"/>
          <a:stretch/>
        </p:blipFill>
        <p:spPr>
          <a:xfrm>
            <a:off x="0" y="5493593"/>
            <a:ext cx="1367390" cy="1364407"/>
          </a:xfrm>
          <a:prstGeom prst="rect">
            <a:avLst/>
          </a:prstGeom>
        </p:spPr>
      </p:pic>
      <p:pic>
        <p:nvPicPr>
          <p:cNvPr id="18" name="Picture 17"/>
          <p:cNvPicPr>
            <a:picLocks/>
          </p:cNvPicPr>
          <p:nvPr/>
        </p:nvPicPr>
        <p:blipFill>
          <a:blip r:embed="rId4"/>
          <a:stretch>
            <a:fillRect/>
          </a:stretch>
        </p:blipFill>
        <p:spPr>
          <a:xfrm>
            <a:off x="0" y="0"/>
            <a:ext cx="1363387" cy="1364407"/>
          </a:xfrm>
          <a:prstGeom prst="rect">
            <a:avLst/>
          </a:prstGeom>
        </p:spPr>
      </p:pic>
      <p:sp>
        <p:nvSpPr>
          <p:cNvPr id="19" name="TextBox 18"/>
          <p:cNvSpPr txBox="1"/>
          <p:nvPr/>
        </p:nvSpPr>
        <p:spPr>
          <a:xfrm>
            <a:off x="1367390" y="0"/>
            <a:ext cx="7767466" cy="1371612"/>
          </a:xfrm>
          <a:prstGeom prst="rect">
            <a:avLst/>
          </a:prstGeom>
          <a:solidFill>
            <a:srgbClr val="FF0000"/>
          </a:solidFill>
        </p:spPr>
        <p:txBody>
          <a:bodyPr wrap="square" rtlCol="0">
            <a:spAutoFit/>
          </a:bodyPr>
          <a:lstStyle/>
          <a:p>
            <a:pPr algn="ctr"/>
            <a:r>
              <a:rPr lang="en-US" sz="3800" b="1" dirty="0" smtClean="0">
                <a:solidFill>
                  <a:schemeClr val="bg1"/>
                </a:solidFill>
              </a:rPr>
              <a:t>The Main Unit of Congress: Committees</a:t>
            </a:r>
            <a:endParaRPr lang="en-US" sz="3800" b="1" dirty="0">
              <a:solidFill>
                <a:schemeClr val="bg1"/>
              </a:solidFill>
            </a:endParaRPr>
          </a:p>
        </p:txBody>
      </p:sp>
      <p:sp>
        <p:nvSpPr>
          <p:cNvPr id="20" name="TextBox 19"/>
          <p:cNvSpPr txBox="1"/>
          <p:nvPr/>
        </p:nvSpPr>
        <p:spPr>
          <a:xfrm rot="16200000">
            <a:off x="-1369237" y="2743600"/>
            <a:ext cx="4110085" cy="1371612"/>
          </a:xfrm>
          <a:prstGeom prst="rect">
            <a:avLst/>
          </a:prstGeom>
          <a:solidFill>
            <a:srgbClr val="0000FF"/>
          </a:solidFill>
        </p:spPr>
        <p:txBody>
          <a:bodyPr wrap="square" rtlCol="0">
            <a:spAutoFit/>
          </a:bodyPr>
          <a:lstStyle/>
          <a:p>
            <a:pPr algn="ctr"/>
            <a:r>
              <a:rPr lang="en-US" sz="3800" b="1" dirty="0" smtClean="0">
                <a:solidFill>
                  <a:srgbClr val="FFFFFF"/>
                </a:solidFill>
              </a:rPr>
              <a:t>Can You Name the Committee?</a:t>
            </a:r>
            <a:endParaRPr lang="en-US" sz="3800" b="1" dirty="0">
              <a:solidFill>
                <a:srgbClr val="FFFFFF"/>
              </a:solidFill>
            </a:endParaRPr>
          </a:p>
        </p:txBody>
      </p:sp>
      <p:pic>
        <p:nvPicPr>
          <p:cNvPr id="22" name="Picture 21"/>
          <p:cNvPicPr>
            <a:picLocks noChangeAspect="1"/>
          </p:cNvPicPr>
          <p:nvPr/>
        </p:nvPicPr>
        <p:blipFill rotWithShape="1">
          <a:blip r:embed="rId5"/>
          <a:srcRect l="4363" r="4530"/>
          <a:stretch/>
        </p:blipFill>
        <p:spPr>
          <a:xfrm>
            <a:off x="6104925" y="4567111"/>
            <a:ext cx="2769403" cy="2112595"/>
          </a:xfrm>
          <a:prstGeom prst="rect">
            <a:avLst/>
          </a:prstGeom>
          <a:ln w="12700" cmpd="sng">
            <a:solidFill>
              <a:schemeClr val="tx1"/>
            </a:solidFill>
          </a:ln>
        </p:spPr>
      </p:pic>
      <p:pic>
        <p:nvPicPr>
          <p:cNvPr id="23" name="Picture 22"/>
          <p:cNvPicPr>
            <a:picLocks noChangeAspect="1"/>
          </p:cNvPicPr>
          <p:nvPr/>
        </p:nvPicPr>
        <p:blipFill>
          <a:blip r:embed="rId6"/>
          <a:stretch>
            <a:fillRect/>
          </a:stretch>
        </p:blipFill>
        <p:spPr>
          <a:xfrm>
            <a:off x="6104925" y="5325133"/>
            <a:ext cx="1198834" cy="1354573"/>
          </a:xfrm>
          <a:prstGeom prst="rect">
            <a:avLst/>
          </a:prstGeom>
        </p:spPr>
      </p:pic>
      <p:sp>
        <p:nvSpPr>
          <p:cNvPr id="25" name="TextBox 24"/>
          <p:cNvSpPr txBox="1"/>
          <p:nvPr/>
        </p:nvSpPr>
        <p:spPr>
          <a:xfrm>
            <a:off x="7196655" y="5448768"/>
            <a:ext cx="1570569" cy="1061829"/>
          </a:xfrm>
          <a:prstGeom prst="rect">
            <a:avLst/>
          </a:prstGeom>
          <a:noFill/>
        </p:spPr>
        <p:txBody>
          <a:bodyPr wrap="square" rtlCol="0">
            <a:spAutoFit/>
          </a:bodyPr>
          <a:lstStyle/>
          <a:p>
            <a:pPr algn="ctr"/>
            <a:r>
              <a:rPr lang="en-US" sz="2100" b="1" dirty="0" smtClean="0"/>
              <a:t>AP wants you to Know!</a:t>
            </a:r>
            <a:endParaRPr lang="en-US" sz="2100" b="1" dirty="0"/>
          </a:p>
        </p:txBody>
      </p:sp>
      <p:sp>
        <p:nvSpPr>
          <p:cNvPr id="2" name="Rectangle 1"/>
          <p:cNvSpPr/>
          <p:nvPr/>
        </p:nvSpPr>
        <p:spPr>
          <a:xfrm>
            <a:off x="1371612" y="1374363"/>
            <a:ext cx="7763244" cy="2677656"/>
          </a:xfrm>
          <a:prstGeom prst="rect">
            <a:avLst/>
          </a:prstGeom>
        </p:spPr>
        <p:txBody>
          <a:bodyPr wrap="square">
            <a:spAutoFit/>
          </a:bodyPr>
          <a:lstStyle/>
          <a:p>
            <a:pPr algn="ctr"/>
            <a:r>
              <a:rPr lang="en-US" sz="2800" b="1" dirty="0"/>
              <a:t>This House committee is in charge of determining how bills will come to the floor for a vote, and under what conditions they will be debated. It is one of the most powerful committees, and often described as "an arm of the leadership" and as the "traffic cop of Congress." </a:t>
            </a:r>
          </a:p>
        </p:txBody>
      </p:sp>
      <p:sp>
        <p:nvSpPr>
          <p:cNvPr id="10" name="TextBox 9"/>
          <p:cNvSpPr txBox="1"/>
          <p:nvPr/>
        </p:nvSpPr>
        <p:spPr>
          <a:xfrm>
            <a:off x="4051624" y="4052019"/>
            <a:ext cx="1966629" cy="923330"/>
          </a:xfrm>
          <a:prstGeom prst="rect">
            <a:avLst/>
          </a:prstGeom>
          <a:noFill/>
        </p:spPr>
        <p:txBody>
          <a:bodyPr wrap="none" rtlCol="0">
            <a:spAutoFit/>
          </a:bodyPr>
          <a:lstStyle/>
          <a:p>
            <a:r>
              <a:rPr lang="en-US" sz="5400" b="1" dirty="0">
                <a:ln w="18000">
                  <a:solidFill>
                    <a:schemeClr val="tx1"/>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rPr>
              <a:t>Rules!</a:t>
            </a:r>
          </a:p>
        </p:txBody>
      </p:sp>
    </p:spTree>
    <p:extLst>
      <p:ext uri="{BB962C8B-B14F-4D97-AF65-F5344CB8AC3E}">
        <p14:creationId xmlns:p14="http://schemas.microsoft.com/office/powerpoint/2010/main" val="9025176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3432930"/>
            <a:ext cx="9144000" cy="3425069"/>
          </a:xfrm>
          <a:prstGeom prst="rect">
            <a:avLst/>
          </a:prstGeom>
          <a:ln w="38100" cmpd="sng">
            <a:solidFill>
              <a:srgbClr val="FFFFFF"/>
            </a:solidFill>
          </a:ln>
        </p:spPr>
      </p:pic>
      <p:pic>
        <p:nvPicPr>
          <p:cNvPr id="3" name="Picture 2"/>
          <p:cNvPicPr>
            <a:picLocks noChangeAspect="1"/>
          </p:cNvPicPr>
          <p:nvPr/>
        </p:nvPicPr>
        <p:blipFill>
          <a:blip r:embed="rId3"/>
          <a:stretch>
            <a:fillRect/>
          </a:stretch>
        </p:blipFill>
        <p:spPr>
          <a:xfrm>
            <a:off x="0" y="0"/>
            <a:ext cx="9144000" cy="3432930"/>
          </a:xfrm>
          <a:prstGeom prst="rect">
            <a:avLst/>
          </a:prstGeom>
          <a:ln w="38100" cmpd="sng">
            <a:solidFill>
              <a:srgbClr val="FFFFFF"/>
            </a:solidFill>
          </a:ln>
        </p:spPr>
      </p:pic>
      <p:sp>
        <p:nvSpPr>
          <p:cNvPr id="4" name="Up-Down Arrow 3"/>
          <p:cNvSpPr/>
          <p:nvPr/>
        </p:nvSpPr>
        <p:spPr>
          <a:xfrm>
            <a:off x="7467600" y="2328030"/>
            <a:ext cx="1676400" cy="2209800"/>
          </a:xfrm>
          <a:prstGeom prst="upDownArrow">
            <a:avLst/>
          </a:prstGeom>
          <a:solidFill>
            <a:srgbClr val="C0504D"/>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defRPr/>
            </a:pPr>
            <a:r>
              <a:rPr lang="en-US" sz="1400" kern="1200" dirty="0">
                <a:ln>
                  <a:solidFill>
                    <a:srgbClr val="000000"/>
                  </a:solidFill>
                </a:ln>
              </a:rPr>
              <a:t>Upper</a:t>
            </a:r>
          </a:p>
          <a:p>
            <a:pPr algn="ctr">
              <a:defRPr/>
            </a:pPr>
            <a:endParaRPr lang="en-US" sz="1400" kern="1200" dirty="0">
              <a:ln>
                <a:solidFill>
                  <a:srgbClr val="000000"/>
                </a:solidFill>
              </a:ln>
            </a:endParaRPr>
          </a:p>
          <a:p>
            <a:pPr algn="ctr">
              <a:defRPr/>
            </a:pPr>
            <a:r>
              <a:rPr lang="en-US" sz="1400" kern="1200" dirty="0">
                <a:ln>
                  <a:solidFill>
                    <a:srgbClr val="000000"/>
                  </a:solidFill>
                </a:ln>
              </a:rPr>
              <a:t>Lower</a:t>
            </a:r>
          </a:p>
        </p:txBody>
      </p:sp>
      <p:pic>
        <p:nvPicPr>
          <p:cNvPr id="5" name="Picture 4"/>
          <p:cNvPicPr>
            <a:picLocks noChangeAspect="1"/>
          </p:cNvPicPr>
          <p:nvPr/>
        </p:nvPicPr>
        <p:blipFill>
          <a:blip r:embed="rId4"/>
          <a:stretch>
            <a:fillRect/>
          </a:stretch>
        </p:blipFill>
        <p:spPr>
          <a:xfrm>
            <a:off x="7731458" y="4537830"/>
            <a:ext cx="1145358" cy="1145358"/>
          </a:xfrm>
          <a:prstGeom prst="rect">
            <a:avLst/>
          </a:prstGeom>
        </p:spPr>
      </p:pic>
      <p:pic>
        <p:nvPicPr>
          <p:cNvPr id="6" name="Picture 5"/>
          <p:cNvPicPr>
            <a:picLocks noChangeAspect="1"/>
          </p:cNvPicPr>
          <p:nvPr/>
        </p:nvPicPr>
        <p:blipFill>
          <a:blip r:embed="rId5"/>
          <a:stretch>
            <a:fillRect/>
          </a:stretch>
        </p:blipFill>
        <p:spPr>
          <a:xfrm>
            <a:off x="7718812" y="1170026"/>
            <a:ext cx="1158004" cy="1158004"/>
          </a:xfrm>
          <a:prstGeom prst="rect">
            <a:avLst/>
          </a:prstGeom>
        </p:spPr>
      </p:pic>
    </p:spTree>
    <p:extLst>
      <p:ext uri="{BB962C8B-B14F-4D97-AF65-F5344CB8AC3E}">
        <p14:creationId xmlns:p14="http://schemas.microsoft.com/office/powerpoint/2010/main" val="1059332540"/>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10" name="Rectangle 9"/>
          <p:cNvSpPr/>
          <p:nvPr/>
        </p:nvSpPr>
        <p:spPr>
          <a:xfrm>
            <a:off x="1371900" y="27"/>
            <a:ext cx="7772099" cy="646331"/>
          </a:xfrm>
          <a:prstGeom prst="rect">
            <a:avLst/>
          </a:prstGeom>
        </p:spPr>
        <p:txBody>
          <a:bodyPr wrap="square">
            <a:spAutoFit/>
          </a:bodyPr>
          <a:lstStyle/>
          <a:p>
            <a:pPr algn="ctr"/>
            <a:r>
              <a:rPr lang="en-US" sz="3600" b="1" dirty="0" smtClean="0"/>
              <a:t>Powers </a:t>
            </a:r>
            <a:r>
              <a:rPr lang="en-US" sz="3600" b="1" dirty="0"/>
              <a:t>of </a:t>
            </a:r>
            <a:r>
              <a:rPr lang="en-US" sz="3600" b="1" dirty="0" smtClean="0"/>
              <a:t>Congress (Distribution)</a:t>
            </a:r>
            <a:endParaRPr lang="en-US" sz="3600" b="1" dirty="0"/>
          </a:p>
        </p:txBody>
      </p:sp>
      <p:sp>
        <p:nvSpPr>
          <p:cNvPr id="3" name="Rectangle 2"/>
          <p:cNvSpPr/>
          <p:nvPr/>
        </p:nvSpPr>
        <p:spPr>
          <a:xfrm>
            <a:off x="1371899" y="646358"/>
            <a:ext cx="7772099" cy="2400657"/>
          </a:xfrm>
          <a:prstGeom prst="rect">
            <a:avLst/>
          </a:prstGeom>
        </p:spPr>
        <p:txBody>
          <a:bodyPr wrap="square">
            <a:spAutoFit/>
          </a:bodyPr>
          <a:lstStyle/>
          <a:p>
            <a:pPr marL="285750" indent="-285750">
              <a:buClr>
                <a:srgbClr val="3366FF"/>
              </a:buClr>
              <a:buFont typeface="Arial"/>
              <a:buChar char="•"/>
            </a:pPr>
            <a:r>
              <a:rPr lang="en-US" sz="2500" b="1" dirty="0" smtClean="0">
                <a:solidFill>
                  <a:srgbClr val="FF0000"/>
                </a:solidFill>
              </a:rPr>
              <a:t>Centralization</a:t>
            </a:r>
            <a:r>
              <a:rPr lang="en-US" sz="2500" dirty="0" smtClean="0"/>
              <a:t> </a:t>
            </a:r>
            <a:r>
              <a:rPr lang="en-US" sz="2500" dirty="0"/>
              <a:t>(if need exists for quick, decisive </a:t>
            </a:r>
            <a:r>
              <a:rPr lang="en-US" sz="2500" dirty="0" smtClean="0"/>
              <a:t>action)</a:t>
            </a:r>
            <a:endParaRPr lang="en-US" sz="2500" dirty="0"/>
          </a:p>
          <a:p>
            <a:pPr marL="285750" indent="-285750">
              <a:buClr>
                <a:srgbClr val="3366FF"/>
              </a:buClr>
              <a:buFont typeface="Arial"/>
              <a:buChar char="•"/>
            </a:pPr>
            <a:r>
              <a:rPr lang="en-US" sz="2500" b="1" dirty="0">
                <a:solidFill>
                  <a:srgbClr val="FF0000"/>
                </a:solidFill>
              </a:rPr>
              <a:t>D</a:t>
            </a:r>
            <a:r>
              <a:rPr lang="en-US" sz="2500" b="1" dirty="0" smtClean="0">
                <a:solidFill>
                  <a:srgbClr val="FF0000"/>
                </a:solidFill>
              </a:rPr>
              <a:t>ecentralization</a:t>
            </a:r>
            <a:r>
              <a:rPr lang="en-US" sz="2500" dirty="0" smtClean="0"/>
              <a:t> </a:t>
            </a:r>
            <a:r>
              <a:rPr lang="en-US" sz="2500" dirty="0"/>
              <a:t>(if constituents’ interests are dominant)</a:t>
            </a:r>
          </a:p>
          <a:p>
            <a:pPr marL="742950" lvl="1" indent="-285750">
              <a:buClr>
                <a:srgbClr val="660066"/>
              </a:buClr>
              <a:buFont typeface="Arial"/>
              <a:buChar char="•"/>
            </a:pPr>
            <a:r>
              <a:rPr lang="en-US" sz="2500" dirty="0" smtClean="0"/>
              <a:t>general </a:t>
            </a:r>
            <a:r>
              <a:rPr lang="en-US" sz="2500" dirty="0"/>
              <a:t>trend towards decentralization</a:t>
            </a:r>
          </a:p>
          <a:p>
            <a:pPr marL="285750" indent="-285750">
              <a:buClr>
                <a:srgbClr val="3366FF"/>
              </a:buClr>
              <a:buFont typeface="Arial"/>
              <a:buChar char="•"/>
            </a:pPr>
            <a:r>
              <a:rPr lang="en-US" sz="2500" dirty="0" smtClean="0"/>
              <a:t>Historical </a:t>
            </a:r>
            <a:r>
              <a:rPr lang="en-US" sz="2500" dirty="0"/>
              <a:t>evolution of Congress: slow, eventual rise of leadership roles in forming debate, agenda</a:t>
            </a:r>
          </a:p>
        </p:txBody>
      </p:sp>
      <p:pic>
        <p:nvPicPr>
          <p:cNvPr id="5" name="Picture 4" descr="images.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57815" y="3135995"/>
            <a:ext cx="4087931" cy="3177094"/>
          </a:xfrm>
          <a:prstGeom prst="rect">
            <a:avLst/>
          </a:prstGeom>
        </p:spPr>
      </p:pic>
      <p:pic>
        <p:nvPicPr>
          <p:cNvPr id="6" name="Picture 5"/>
          <p:cNvPicPr>
            <a:picLocks/>
          </p:cNvPicPr>
          <p:nvPr/>
        </p:nvPicPr>
        <p:blipFill>
          <a:blip r:embed="rId9"/>
          <a:stretch>
            <a:fillRect/>
          </a:stretch>
        </p:blipFill>
        <p:spPr>
          <a:xfrm>
            <a:off x="5906017" y="3139348"/>
            <a:ext cx="3131789" cy="2461365"/>
          </a:xfrm>
          <a:prstGeom prst="rect">
            <a:avLst/>
          </a:prstGeom>
        </p:spPr>
      </p:pic>
      <p:sp>
        <p:nvSpPr>
          <p:cNvPr id="13" name="Rectangle 12"/>
          <p:cNvSpPr/>
          <p:nvPr/>
        </p:nvSpPr>
        <p:spPr>
          <a:xfrm>
            <a:off x="5906017" y="5744866"/>
            <a:ext cx="3131789" cy="415498"/>
          </a:xfrm>
          <a:prstGeom prst="rect">
            <a:avLst/>
          </a:prstGeom>
          <a:solidFill>
            <a:schemeClr val="accent1">
              <a:lumMod val="75000"/>
            </a:schemeClr>
          </a:solidFill>
        </p:spPr>
        <p:txBody>
          <a:bodyPr wrap="square">
            <a:spAutoFit/>
          </a:bodyPr>
          <a:lstStyle/>
          <a:p>
            <a:pPr algn="ctr"/>
            <a:r>
              <a:rPr lang="en-US" sz="2100" dirty="0">
                <a:ln>
                  <a:solidFill>
                    <a:srgbClr val="000000"/>
                  </a:solidFill>
                </a:ln>
              </a:rPr>
              <a:t>Centralization</a:t>
            </a:r>
          </a:p>
        </p:txBody>
      </p:sp>
      <p:sp>
        <p:nvSpPr>
          <p:cNvPr id="14" name="Rectangle 13"/>
          <p:cNvSpPr/>
          <p:nvPr/>
        </p:nvSpPr>
        <p:spPr>
          <a:xfrm>
            <a:off x="1557815" y="6363080"/>
            <a:ext cx="4133995" cy="415498"/>
          </a:xfrm>
          <a:prstGeom prst="rect">
            <a:avLst/>
          </a:prstGeom>
          <a:solidFill>
            <a:srgbClr val="C0504D"/>
          </a:solidFill>
        </p:spPr>
        <p:txBody>
          <a:bodyPr wrap="square">
            <a:spAutoFit/>
          </a:bodyPr>
          <a:lstStyle/>
          <a:p>
            <a:pPr algn="ctr"/>
            <a:r>
              <a:rPr lang="en-US" sz="2100" dirty="0">
                <a:ln>
                  <a:solidFill>
                    <a:srgbClr val="000000"/>
                  </a:solidFill>
                </a:ln>
              </a:rPr>
              <a:t>Decentralization</a:t>
            </a:r>
          </a:p>
        </p:txBody>
      </p:sp>
    </p:spTree>
    <p:extLst>
      <p:ext uri="{BB962C8B-B14F-4D97-AF65-F5344CB8AC3E}">
        <p14:creationId xmlns:p14="http://schemas.microsoft.com/office/powerpoint/2010/main" val="1265842734"/>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900" y="27"/>
            <a:ext cx="7772099" cy="646331"/>
          </a:xfrm>
          <a:prstGeom prst="rect">
            <a:avLst/>
          </a:prstGeom>
        </p:spPr>
        <p:txBody>
          <a:bodyPr wrap="square">
            <a:spAutoFit/>
          </a:bodyPr>
          <a:lstStyle/>
          <a:p>
            <a:pPr algn="ctr"/>
            <a:r>
              <a:rPr lang="en-US" sz="3600" b="1" dirty="0" smtClean="0"/>
              <a:t>Powers </a:t>
            </a:r>
            <a:r>
              <a:rPr lang="en-US" sz="3600" b="1" dirty="0"/>
              <a:t>of Congress</a:t>
            </a:r>
          </a:p>
        </p:txBody>
      </p:sp>
      <p:sp>
        <p:nvSpPr>
          <p:cNvPr id="8" name="Rectangle 7"/>
          <p:cNvSpPr/>
          <p:nvPr/>
        </p:nvSpPr>
        <p:spPr>
          <a:xfrm>
            <a:off x="1371901" y="646358"/>
            <a:ext cx="7772100" cy="2954655"/>
          </a:xfrm>
          <a:prstGeom prst="rect">
            <a:avLst/>
          </a:prstGeom>
        </p:spPr>
        <p:txBody>
          <a:bodyPr wrap="square">
            <a:spAutoFit/>
          </a:bodyPr>
          <a:lstStyle/>
          <a:p>
            <a:pPr algn="ctr"/>
            <a:r>
              <a:rPr lang="en-US" sz="2800" b="1" dirty="0"/>
              <a:t>The authority to make laws is shared by both chambers of Congress</a:t>
            </a:r>
          </a:p>
          <a:p>
            <a:pPr marL="457200" indent="-457200">
              <a:buClr>
                <a:srgbClr val="3366FF"/>
              </a:buClr>
              <a:buFont typeface="Arial"/>
              <a:buChar char="•"/>
            </a:pPr>
            <a:r>
              <a:rPr lang="en-US" sz="2600" dirty="0"/>
              <a:t>Bill </a:t>
            </a:r>
          </a:p>
          <a:p>
            <a:pPr marL="914400" lvl="1" indent="-457200">
              <a:buClr>
                <a:srgbClr val="660066"/>
              </a:buClr>
              <a:buFont typeface="Arial"/>
              <a:buChar char="•"/>
            </a:pPr>
            <a:r>
              <a:rPr lang="en-US" sz="2600" dirty="0" smtClean="0"/>
              <a:t>A proposed </a:t>
            </a:r>
            <a:r>
              <a:rPr lang="en-US" sz="2600" dirty="0"/>
              <a:t>law</a:t>
            </a:r>
          </a:p>
          <a:p>
            <a:pPr marL="914400" lvl="1" indent="-457200">
              <a:buClr>
                <a:srgbClr val="660066"/>
              </a:buClr>
              <a:buFont typeface="Arial"/>
              <a:buChar char="•"/>
            </a:pPr>
            <a:r>
              <a:rPr lang="en-US" sz="2600" dirty="0"/>
              <a:t>No bill can become a law without the consent of both houses</a:t>
            </a:r>
          </a:p>
          <a:p>
            <a:pPr marL="457200" indent="-457200">
              <a:buClr>
                <a:srgbClr val="3366FF"/>
              </a:buClr>
              <a:buFont typeface="Arial"/>
              <a:buChar char="•"/>
            </a:pPr>
            <a:r>
              <a:rPr lang="en-US" sz="2600" dirty="0"/>
              <a:t>Each chamber also has special, exclusive </a:t>
            </a:r>
            <a:r>
              <a:rPr lang="en-US" sz="2600" dirty="0" smtClean="0"/>
              <a:t>powers</a:t>
            </a:r>
            <a:endParaRPr lang="en-US" sz="2600" dirty="0"/>
          </a:p>
        </p:txBody>
      </p:sp>
      <p:pic>
        <p:nvPicPr>
          <p:cNvPr id="9" name="Picture 8"/>
          <p:cNvPicPr>
            <a:picLocks noChangeAspect="1"/>
          </p:cNvPicPr>
          <p:nvPr/>
        </p:nvPicPr>
        <p:blipFill>
          <a:blip r:embed="rId8"/>
          <a:stretch>
            <a:fillRect/>
          </a:stretch>
        </p:blipFill>
        <p:spPr>
          <a:xfrm>
            <a:off x="1568565" y="3610682"/>
            <a:ext cx="4199748" cy="3090171"/>
          </a:xfrm>
          <a:prstGeom prst="rect">
            <a:avLst/>
          </a:prstGeom>
          <a:ln w="12700" cmpd="sng">
            <a:solidFill>
              <a:schemeClr val="tx1"/>
            </a:solidFill>
          </a:ln>
        </p:spPr>
      </p:pic>
      <p:sp>
        <p:nvSpPr>
          <p:cNvPr id="11" name="Oval 10"/>
          <p:cNvSpPr/>
          <p:nvPr/>
        </p:nvSpPr>
        <p:spPr>
          <a:xfrm>
            <a:off x="5951920" y="3748376"/>
            <a:ext cx="2861205" cy="2952477"/>
          </a:xfrm>
          <a:prstGeom prst="ellipse">
            <a:avLst/>
          </a:prstGeom>
          <a:blipFill rotWithShape="1">
            <a:blip r:embed="rId9"/>
            <a:stretch>
              <a:fillRect/>
            </a:stretch>
          </a:blipFill>
          <a:ln w="762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3" name="Straight Connector 12"/>
          <p:cNvCxnSpPr>
            <a:stCxn id="11" idx="1"/>
            <a:endCxn id="11" idx="5"/>
          </p:cNvCxnSpPr>
          <p:nvPr/>
        </p:nvCxnSpPr>
        <p:spPr>
          <a:xfrm>
            <a:off x="6370934" y="4180756"/>
            <a:ext cx="2023177" cy="2087717"/>
          </a:xfrm>
          <a:prstGeom prst="line">
            <a:avLst/>
          </a:prstGeom>
          <a:ln w="76200" cmpd="sng">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70191835"/>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10" name="Rectangle 9"/>
          <p:cNvSpPr/>
          <p:nvPr/>
        </p:nvSpPr>
        <p:spPr>
          <a:xfrm>
            <a:off x="1371900" y="27"/>
            <a:ext cx="7772099" cy="646331"/>
          </a:xfrm>
          <a:prstGeom prst="rect">
            <a:avLst/>
          </a:prstGeom>
        </p:spPr>
        <p:txBody>
          <a:bodyPr wrap="square">
            <a:spAutoFit/>
          </a:bodyPr>
          <a:lstStyle/>
          <a:p>
            <a:pPr algn="ctr"/>
            <a:r>
              <a:rPr lang="en-US" sz="3600" b="1" dirty="0" smtClean="0"/>
              <a:t>Powers </a:t>
            </a:r>
            <a:r>
              <a:rPr lang="en-US" sz="3600" b="1" dirty="0"/>
              <a:t>of Congress</a:t>
            </a:r>
          </a:p>
        </p:txBody>
      </p:sp>
      <p:sp>
        <p:nvSpPr>
          <p:cNvPr id="3" name="Rectangle 2"/>
          <p:cNvSpPr/>
          <p:nvPr/>
        </p:nvSpPr>
        <p:spPr>
          <a:xfrm>
            <a:off x="1371899" y="646358"/>
            <a:ext cx="7772099" cy="5324535"/>
          </a:xfrm>
          <a:prstGeom prst="rect">
            <a:avLst/>
          </a:prstGeom>
        </p:spPr>
        <p:txBody>
          <a:bodyPr wrap="square">
            <a:spAutoFit/>
          </a:bodyPr>
          <a:lstStyle/>
          <a:p>
            <a:r>
              <a:rPr lang="en-US" sz="2800" b="1" dirty="0"/>
              <a:t>Other </a:t>
            </a:r>
            <a:r>
              <a:rPr lang="en-US" sz="2800" b="1" u="sng" dirty="0"/>
              <a:t>shared</a:t>
            </a:r>
            <a:r>
              <a:rPr lang="en-US" sz="2800" b="1" dirty="0"/>
              <a:t> powers</a:t>
            </a:r>
          </a:p>
          <a:p>
            <a:pPr marL="457200" indent="-457200">
              <a:buClr>
                <a:srgbClr val="3366FF"/>
              </a:buClr>
              <a:buFont typeface="Arial"/>
              <a:buChar char="•"/>
            </a:pPr>
            <a:r>
              <a:rPr lang="en-US" sz="2600" dirty="0" smtClean="0"/>
              <a:t>Declare </a:t>
            </a:r>
            <a:r>
              <a:rPr lang="en-US" sz="2600" dirty="0"/>
              <a:t>war </a:t>
            </a:r>
          </a:p>
          <a:p>
            <a:pPr marL="457200" indent="-457200">
              <a:buClr>
                <a:srgbClr val="3366FF"/>
              </a:buClr>
              <a:buFont typeface="Arial"/>
              <a:buChar char="•"/>
            </a:pPr>
            <a:r>
              <a:rPr lang="en-US" sz="2600" dirty="0" smtClean="0"/>
              <a:t>Raise </a:t>
            </a:r>
            <a:r>
              <a:rPr lang="en-US" sz="2600" dirty="0"/>
              <a:t>an army and </a:t>
            </a:r>
            <a:r>
              <a:rPr lang="en-US" sz="2600" dirty="0" smtClean="0"/>
              <a:t>                                                      navy </a:t>
            </a:r>
            <a:endParaRPr lang="en-US" sz="2600" dirty="0"/>
          </a:p>
          <a:p>
            <a:pPr marL="457200" indent="-457200">
              <a:buClr>
                <a:srgbClr val="3366FF"/>
              </a:buClr>
              <a:buFont typeface="Arial"/>
              <a:buChar char="•"/>
            </a:pPr>
            <a:r>
              <a:rPr lang="en-US" sz="2600" dirty="0" smtClean="0"/>
              <a:t>Coin </a:t>
            </a:r>
            <a:r>
              <a:rPr lang="en-US" sz="2600" dirty="0"/>
              <a:t>money </a:t>
            </a:r>
          </a:p>
          <a:p>
            <a:pPr marL="457200" indent="-457200">
              <a:buClr>
                <a:srgbClr val="3366FF"/>
              </a:buClr>
              <a:buFont typeface="Arial"/>
              <a:buChar char="•"/>
            </a:pPr>
            <a:r>
              <a:rPr lang="en-US" sz="2600" dirty="0" smtClean="0"/>
              <a:t>Regulate                                                                 commerce</a:t>
            </a:r>
            <a:endParaRPr lang="en-US" sz="2600" dirty="0"/>
          </a:p>
          <a:p>
            <a:pPr marL="457200" indent="-457200">
              <a:buClr>
                <a:srgbClr val="3366FF"/>
              </a:buClr>
              <a:buFont typeface="Arial"/>
              <a:buChar char="•"/>
            </a:pPr>
            <a:r>
              <a:rPr lang="en-US" sz="2600" dirty="0" smtClean="0"/>
              <a:t>Establish </a:t>
            </a:r>
            <a:r>
              <a:rPr lang="en-US" sz="2600" dirty="0"/>
              <a:t>the </a:t>
            </a:r>
            <a:r>
              <a:rPr lang="en-US" sz="2600" dirty="0" smtClean="0"/>
              <a:t>                                                              federal </a:t>
            </a:r>
            <a:r>
              <a:rPr lang="en-US" sz="2600" dirty="0"/>
              <a:t>courts and </a:t>
            </a:r>
            <a:r>
              <a:rPr lang="en-US" sz="2600" dirty="0" smtClean="0"/>
              <a:t>                                                      their </a:t>
            </a:r>
            <a:r>
              <a:rPr lang="en-US" sz="2600" dirty="0"/>
              <a:t>jurisdiction </a:t>
            </a:r>
          </a:p>
          <a:p>
            <a:pPr marL="457200" indent="-457200">
              <a:buClr>
                <a:srgbClr val="3366FF"/>
              </a:buClr>
              <a:buFont typeface="Arial"/>
              <a:buChar char="•"/>
            </a:pPr>
            <a:r>
              <a:rPr lang="en-US" sz="2600" dirty="0" smtClean="0"/>
              <a:t>Establish </a:t>
            </a:r>
            <a:r>
              <a:rPr lang="en-US" sz="2600" dirty="0"/>
              <a:t>rules of immigration and </a:t>
            </a:r>
            <a:r>
              <a:rPr lang="en-US" sz="2600" dirty="0" smtClean="0"/>
              <a:t>naturalization </a:t>
            </a:r>
            <a:endParaRPr lang="en-US" sz="2600" dirty="0"/>
          </a:p>
          <a:p>
            <a:pPr marL="457200" indent="-457200">
              <a:buClr>
                <a:srgbClr val="3366FF"/>
              </a:buClr>
              <a:buFont typeface="Arial"/>
              <a:buChar char="•"/>
            </a:pPr>
            <a:r>
              <a:rPr lang="en-US" sz="2600" dirty="0"/>
              <a:t>Make laws necessary and proper to carrying out the powers previously listed</a:t>
            </a:r>
          </a:p>
        </p:txBody>
      </p:sp>
      <p:pic>
        <p:nvPicPr>
          <p:cNvPr id="6" name="Picture 5"/>
          <p:cNvPicPr>
            <a:picLocks noChangeAspect="1"/>
          </p:cNvPicPr>
          <p:nvPr/>
        </p:nvPicPr>
        <p:blipFill>
          <a:blip r:embed="rId8"/>
          <a:stretch>
            <a:fillRect/>
          </a:stretch>
        </p:blipFill>
        <p:spPr>
          <a:xfrm>
            <a:off x="4445625" y="1143000"/>
            <a:ext cx="4459304" cy="3477448"/>
          </a:xfrm>
          <a:prstGeom prst="rect">
            <a:avLst/>
          </a:prstGeom>
          <a:ln w="12700" cmpd="sng">
            <a:solidFill>
              <a:schemeClr val="tx1"/>
            </a:solidFill>
          </a:ln>
        </p:spPr>
      </p:pic>
    </p:spTree>
    <p:extLst>
      <p:ext uri="{BB962C8B-B14F-4D97-AF65-F5344CB8AC3E}">
        <p14:creationId xmlns:p14="http://schemas.microsoft.com/office/powerpoint/2010/main" val="129979719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8" name="Rectangle 7"/>
          <p:cNvSpPr/>
          <p:nvPr/>
        </p:nvSpPr>
        <p:spPr>
          <a:xfrm>
            <a:off x="1371900" y="27"/>
            <a:ext cx="7772099" cy="646331"/>
          </a:xfrm>
          <a:prstGeom prst="rect">
            <a:avLst/>
          </a:prstGeom>
        </p:spPr>
        <p:txBody>
          <a:bodyPr wrap="square">
            <a:spAutoFit/>
          </a:bodyPr>
          <a:lstStyle/>
          <a:p>
            <a:pPr algn="ctr"/>
            <a:r>
              <a:rPr lang="en-US" sz="3600" b="1" dirty="0" smtClean="0"/>
              <a:t>Powers </a:t>
            </a:r>
            <a:r>
              <a:rPr lang="en-US" sz="3600" b="1" dirty="0"/>
              <a:t>of Congress</a:t>
            </a:r>
          </a:p>
        </p:txBody>
      </p:sp>
      <p:sp>
        <p:nvSpPr>
          <p:cNvPr id="6" name="Rectangle 5"/>
          <p:cNvSpPr/>
          <p:nvPr/>
        </p:nvSpPr>
        <p:spPr>
          <a:xfrm>
            <a:off x="1371899" y="657675"/>
            <a:ext cx="7772099" cy="2923877"/>
          </a:xfrm>
          <a:prstGeom prst="rect">
            <a:avLst/>
          </a:prstGeom>
        </p:spPr>
        <p:txBody>
          <a:bodyPr wrap="square">
            <a:spAutoFit/>
          </a:bodyPr>
          <a:lstStyle/>
          <a:p>
            <a:r>
              <a:rPr lang="en-US" sz="2800" b="1" dirty="0"/>
              <a:t>Special powers</a:t>
            </a:r>
          </a:p>
          <a:p>
            <a:pPr marL="457200" indent="-457200">
              <a:buClr>
                <a:srgbClr val="3366FF"/>
              </a:buClr>
              <a:buFont typeface="Arial"/>
              <a:buChar char="•"/>
            </a:pPr>
            <a:r>
              <a:rPr lang="en-US" sz="2600" b="1" dirty="0">
                <a:solidFill>
                  <a:srgbClr val="FF0000"/>
                </a:solidFill>
              </a:rPr>
              <a:t>House</a:t>
            </a:r>
            <a:r>
              <a:rPr lang="en-US" sz="2600" dirty="0"/>
              <a:t> – origination of revenue bills</a:t>
            </a:r>
          </a:p>
          <a:p>
            <a:pPr marL="914400" lvl="1" indent="-457200">
              <a:buClr>
                <a:srgbClr val="660066"/>
              </a:buClr>
              <a:buFont typeface="Arial"/>
              <a:buChar char="•"/>
            </a:pPr>
            <a:r>
              <a:rPr lang="en-US" sz="2600" dirty="0" smtClean="0"/>
              <a:t>Mandate </a:t>
            </a:r>
            <a:r>
              <a:rPr lang="en-US" sz="2600" dirty="0"/>
              <a:t>has blurred over time</a:t>
            </a:r>
          </a:p>
          <a:p>
            <a:pPr marL="914400" lvl="1" indent="-457200">
              <a:buClr>
                <a:srgbClr val="660066"/>
              </a:buClr>
              <a:buFont typeface="Arial"/>
              <a:buChar char="•"/>
            </a:pPr>
            <a:r>
              <a:rPr lang="en-US" sz="2600" dirty="0" smtClean="0"/>
              <a:t>Impeachment </a:t>
            </a:r>
            <a:r>
              <a:rPr lang="en-US" sz="2600" dirty="0"/>
              <a:t>authority (but </a:t>
            </a:r>
            <a:r>
              <a:rPr lang="en-US" sz="2600" dirty="0" smtClean="0"/>
              <a:t>Senate </a:t>
            </a:r>
            <a:r>
              <a:rPr lang="en-US" sz="2600" dirty="0"/>
              <a:t>tries; 2/3 vote)</a:t>
            </a:r>
          </a:p>
          <a:p>
            <a:pPr marL="457200" indent="-457200">
              <a:buClr>
                <a:srgbClr val="3366FF"/>
              </a:buClr>
              <a:buFont typeface="Arial"/>
              <a:buChar char="•"/>
            </a:pPr>
            <a:r>
              <a:rPr lang="en-US" sz="2600" b="1" dirty="0">
                <a:solidFill>
                  <a:srgbClr val="FF0000"/>
                </a:solidFill>
              </a:rPr>
              <a:t>Senate</a:t>
            </a:r>
            <a:r>
              <a:rPr lang="en-US" sz="2600" dirty="0"/>
              <a:t> – </a:t>
            </a:r>
            <a:r>
              <a:rPr lang="en-US" sz="2600" dirty="0" smtClean="0"/>
              <a:t>ratifies treaties</a:t>
            </a:r>
            <a:r>
              <a:rPr lang="en-US" sz="2600" dirty="0"/>
              <a:t>, </a:t>
            </a:r>
            <a:r>
              <a:rPr lang="en-US" sz="2600" dirty="0" smtClean="0"/>
              <a:t>confirms presidential appointments</a:t>
            </a:r>
            <a:endParaRPr lang="en-US" sz="2600" dirty="0"/>
          </a:p>
        </p:txBody>
      </p:sp>
      <p:pic>
        <p:nvPicPr>
          <p:cNvPr id="9" name="Picture 8"/>
          <p:cNvPicPr>
            <a:picLocks noChangeAspect="1"/>
          </p:cNvPicPr>
          <p:nvPr/>
        </p:nvPicPr>
        <p:blipFill rotWithShape="1">
          <a:blip r:embed="rId8"/>
          <a:srcRect l="2336" t="4234" r="2247" b="5414"/>
          <a:stretch/>
        </p:blipFill>
        <p:spPr>
          <a:xfrm>
            <a:off x="1973773" y="3581552"/>
            <a:ext cx="6059024" cy="3150226"/>
          </a:xfrm>
          <a:prstGeom prst="rect">
            <a:avLst/>
          </a:prstGeom>
          <a:ln w="12700" cmpd="sng">
            <a:solidFill>
              <a:schemeClr val="tx1"/>
            </a:solidFill>
          </a:ln>
        </p:spPr>
      </p:pic>
    </p:spTree>
    <p:extLst>
      <p:ext uri="{BB962C8B-B14F-4D97-AF65-F5344CB8AC3E}">
        <p14:creationId xmlns:p14="http://schemas.microsoft.com/office/powerpoint/2010/main" val="150360774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15" name="Picture 14"/>
          <p:cNvPicPr>
            <a:picLocks/>
          </p:cNvPicPr>
          <p:nvPr/>
        </p:nvPicPr>
        <p:blipFill rotWithShape="1">
          <a:blip r:embed="rId3"/>
          <a:srcRect r="26453"/>
          <a:stretch/>
        </p:blipFill>
        <p:spPr>
          <a:xfrm>
            <a:off x="0" y="5493593"/>
            <a:ext cx="1367390" cy="1364407"/>
          </a:xfrm>
          <a:prstGeom prst="rect">
            <a:avLst/>
          </a:prstGeom>
        </p:spPr>
      </p:pic>
      <p:pic>
        <p:nvPicPr>
          <p:cNvPr id="18" name="Picture 17"/>
          <p:cNvPicPr>
            <a:picLocks/>
          </p:cNvPicPr>
          <p:nvPr/>
        </p:nvPicPr>
        <p:blipFill>
          <a:blip r:embed="rId4"/>
          <a:stretch>
            <a:fillRect/>
          </a:stretch>
        </p:blipFill>
        <p:spPr>
          <a:xfrm>
            <a:off x="0" y="0"/>
            <a:ext cx="1363387" cy="1364407"/>
          </a:xfrm>
          <a:prstGeom prst="rect">
            <a:avLst/>
          </a:prstGeom>
        </p:spPr>
      </p:pic>
      <p:sp>
        <p:nvSpPr>
          <p:cNvPr id="19" name="TextBox 18"/>
          <p:cNvSpPr txBox="1"/>
          <p:nvPr/>
        </p:nvSpPr>
        <p:spPr>
          <a:xfrm>
            <a:off x="1367390" y="0"/>
            <a:ext cx="7767466" cy="1371612"/>
          </a:xfrm>
          <a:prstGeom prst="rect">
            <a:avLst/>
          </a:prstGeom>
          <a:solidFill>
            <a:srgbClr val="FF0000"/>
          </a:solidFill>
        </p:spPr>
        <p:txBody>
          <a:bodyPr wrap="square" rtlCol="0">
            <a:spAutoFit/>
          </a:bodyPr>
          <a:lstStyle/>
          <a:p>
            <a:pPr algn="ctr"/>
            <a:r>
              <a:rPr lang="en-US" sz="3800" b="1" dirty="0" smtClean="0">
                <a:solidFill>
                  <a:schemeClr val="bg1"/>
                </a:solidFill>
              </a:rPr>
              <a:t>The Main Unit of Congress: Committees</a:t>
            </a:r>
            <a:endParaRPr lang="en-US" sz="3800" b="1" dirty="0">
              <a:solidFill>
                <a:schemeClr val="bg1"/>
              </a:solidFill>
            </a:endParaRPr>
          </a:p>
        </p:txBody>
      </p:sp>
      <p:sp>
        <p:nvSpPr>
          <p:cNvPr id="20" name="TextBox 19"/>
          <p:cNvSpPr txBox="1"/>
          <p:nvPr/>
        </p:nvSpPr>
        <p:spPr>
          <a:xfrm rot="16200000">
            <a:off x="-1369237" y="2743600"/>
            <a:ext cx="4110085" cy="1371612"/>
          </a:xfrm>
          <a:prstGeom prst="rect">
            <a:avLst/>
          </a:prstGeom>
          <a:solidFill>
            <a:srgbClr val="0000FF"/>
          </a:solidFill>
        </p:spPr>
        <p:txBody>
          <a:bodyPr wrap="square" rtlCol="0">
            <a:spAutoFit/>
          </a:bodyPr>
          <a:lstStyle/>
          <a:p>
            <a:pPr algn="ctr"/>
            <a:r>
              <a:rPr lang="en-US" sz="3800" b="1" dirty="0" smtClean="0">
                <a:solidFill>
                  <a:srgbClr val="FFFFFF"/>
                </a:solidFill>
              </a:rPr>
              <a:t>Can You Name the Committee?</a:t>
            </a:r>
            <a:endParaRPr lang="en-US" sz="3800" b="1" dirty="0">
              <a:solidFill>
                <a:srgbClr val="FFFFFF"/>
              </a:solidFill>
            </a:endParaRPr>
          </a:p>
        </p:txBody>
      </p:sp>
      <p:pic>
        <p:nvPicPr>
          <p:cNvPr id="22" name="Picture 21"/>
          <p:cNvPicPr>
            <a:picLocks noChangeAspect="1"/>
          </p:cNvPicPr>
          <p:nvPr/>
        </p:nvPicPr>
        <p:blipFill rotWithShape="1">
          <a:blip r:embed="rId5"/>
          <a:srcRect l="4363" r="4530"/>
          <a:stretch/>
        </p:blipFill>
        <p:spPr>
          <a:xfrm>
            <a:off x="6104925" y="4567111"/>
            <a:ext cx="2769403" cy="2112595"/>
          </a:xfrm>
          <a:prstGeom prst="rect">
            <a:avLst/>
          </a:prstGeom>
        </p:spPr>
      </p:pic>
      <p:pic>
        <p:nvPicPr>
          <p:cNvPr id="23" name="Picture 22"/>
          <p:cNvPicPr>
            <a:picLocks noChangeAspect="1"/>
          </p:cNvPicPr>
          <p:nvPr/>
        </p:nvPicPr>
        <p:blipFill>
          <a:blip r:embed="rId6"/>
          <a:stretch>
            <a:fillRect/>
          </a:stretch>
        </p:blipFill>
        <p:spPr>
          <a:xfrm>
            <a:off x="6104925" y="5325133"/>
            <a:ext cx="1198834" cy="1354573"/>
          </a:xfrm>
          <a:prstGeom prst="rect">
            <a:avLst/>
          </a:prstGeom>
        </p:spPr>
      </p:pic>
      <p:sp>
        <p:nvSpPr>
          <p:cNvPr id="25" name="TextBox 24"/>
          <p:cNvSpPr txBox="1"/>
          <p:nvPr/>
        </p:nvSpPr>
        <p:spPr>
          <a:xfrm>
            <a:off x="7196655" y="5448768"/>
            <a:ext cx="1570569" cy="1061829"/>
          </a:xfrm>
          <a:prstGeom prst="rect">
            <a:avLst/>
          </a:prstGeom>
          <a:noFill/>
        </p:spPr>
        <p:txBody>
          <a:bodyPr wrap="square" rtlCol="0">
            <a:spAutoFit/>
          </a:bodyPr>
          <a:lstStyle/>
          <a:p>
            <a:pPr algn="ctr"/>
            <a:r>
              <a:rPr lang="en-US" sz="2100" b="1" dirty="0" smtClean="0"/>
              <a:t>AP wants you to Know!</a:t>
            </a:r>
            <a:endParaRPr lang="en-US" sz="2100" b="1" dirty="0"/>
          </a:p>
        </p:txBody>
      </p:sp>
      <p:sp>
        <p:nvSpPr>
          <p:cNvPr id="26" name="Rectangle 25"/>
          <p:cNvSpPr/>
          <p:nvPr/>
        </p:nvSpPr>
        <p:spPr>
          <a:xfrm>
            <a:off x="1371612" y="1382466"/>
            <a:ext cx="7763244" cy="2062103"/>
          </a:xfrm>
          <a:prstGeom prst="rect">
            <a:avLst/>
          </a:prstGeom>
        </p:spPr>
        <p:txBody>
          <a:bodyPr wrap="square">
            <a:spAutoFit/>
          </a:bodyPr>
          <a:lstStyle/>
          <a:p>
            <a:pPr algn="ctr"/>
            <a:r>
              <a:rPr lang="en-US" sz="3200" b="1" dirty="0"/>
              <a:t>This House committee is in charge of setting the specific expenditures of money by the government of the United States. It is thus one of the most powerful!</a:t>
            </a:r>
          </a:p>
        </p:txBody>
      </p:sp>
      <p:sp>
        <p:nvSpPr>
          <p:cNvPr id="28" name="TextBox 27"/>
          <p:cNvSpPr txBox="1"/>
          <p:nvPr/>
        </p:nvSpPr>
        <p:spPr>
          <a:xfrm>
            <a:off x="2864652" y="3444569"/>
            <a:ext cx="4746762" cy="923330"/>
          </a:xfrm>
          <a:prstGeom prst="rect">
            <a:avLst/>
          </a:prstGeom>
          <a:noFill/>
        </p:spPr>
        <p:txBody>
          <a:bodyPr wrap="none" rtlCol="0">
            <a:spAutoFit/>
          </a:bodyPr>
          <a:lstStyle/>
          <a:p>
            <a:r>
              <a:rPr lang="en-US" sz="5400" b="1" dirty="0" smtClean="0">
                <a:ln w="18000">
                  <a:solidFill>
                    <a:schemeClr val="tx1"/>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rPr>
              <a:t>Appropriations!</a:t>
            </a:r>
            <a:endParaRPr lang="en-US" sz="5400" b="1" dirty="0">
              <a:ln w="18000">
                <a:solidFill>
                  <a:schemeClr val="tx1"/>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endParaRPr>
          </a:p>
        </p:txBody>
      </p:sp>
    </p:spTree>
    <p:extLst>
      <p:ext uri="{BB962C8B-B14F-4D97-AF65-F5344CB8AC3E}">
        <p14:creationId xmlns:p14="http://schemas.microsoft.com/office/powerpoint/2010/main" val="34944242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15" name="Picture 14"/>
          <p:cNvPicPr>
            <a:picLocks/>
          </p:cNvPicPr>
          <p:nvPr/>
        </p:nvPicPr>
        <p:blipFill rotWithShape="1">
          <a:blip r:embed="rId3"/>
          <a:srcRect r="26453"/>
          <a:stretch/>
        </p:blipFill>
        <p:spPr>
          <a:xfrm>
            <a:off x="0" y="5493593"/>
            <a:ext cx="1367390" cy="1364407"/>
          </a:xfrm>
          <a:prstGeom prst="rect">
            <a:avLst/>
          </a:prstGeom>
        </p:spPr>
      </p:pic>
      <p:pic>
        <p:nvPicPr>
          <p:cNvPr id="18" name="Picture 17"/>
          <p:cNvPicPr>
            <a:picLocks/>
          </p:cNvPicPr>
          <p:nvPr/>
        </p:nvPicPr>
        <p:blipFill>
          <a:blip r:embed="rId4"/>
          <a:stretch>
            <a:fillRect/>
          </a:stretch>
        </p:blipFill>
        <p:spPr>
          <a:xfrm>
            <a:off x="0" y="0"/>
            <a:ext cx="1363387" cy="1364407"/>
          </a:xfrm>
          <a:prstGeom prst="rect">
            <a:avLst/>
          </a:prstGeom>
        </p:spPr>
      </p:pic>
      <p:sp>
        <p:nvSpPr>
          <p:cNvPr id="19" name="TextBox 18"/>
          <p:cNvSpPr txBox="1"/>
          <p:nvPr/>
        </p:nvSpPr>
        <p:spPr>
          <a:xfrm>
            <a:off x="1367390" y="0"/>
            <a:ext cx="7767466" cy="1371612"/>
          </a:xfrm>
          <a:prstGeom prst="rect">
            <a:avLst/>
          </a:prstGeom>
          <a:solidFill>
            <a:srgbClr val="FF0000"/>
          </a:solidFill>
        </p:spPr>
        <p:txBody>
          <a:bodyPr wrap="square" rtlCol="0">
            <a:spAutoFit/>
          </a:bodyPr>
          <a:lstStyle/>
          <a:p>
            <a:pPr algn="ctr"/>
            <a:r>
              <a:rPr lang="en-US" sz="3800" b="1" dirty="0" smtClean="0">
                <a:solidFill>
                  <a:schemeClr val="bg1"/>
                </a:solidFill>
              </a:rPr>
              <a:t>The Main Unit of Congress: Committees</a:t>
            </a:r>
            <a:endParaRPr lang="en-US" sz="3800" b="1" dirty="0">
              <a:solidFill>
                <a:schemeClr val="bg1"/>
              </a:solidFill>
            </a:endParaRPr>
          </a:p>
        </p:txBody>
      </p:sp>
      <p:sp>
        <p:nvSpPr>
          <p:cNvPr id="20" name="TextBox 19"/>
          <p:cNvSpPr txBox="1"/>
          <p:nvPr/>
        </p:nvSpPr>
        <p:spPr>
          <a:xfrm rot="16200000">
            <a:off x="-1369237" y="2743600"/>
            <a:ext cx="4110085" cy="1371612"/>
          </a:xfrm>
          <a:prstGeom prst="rect">
            <a:avLst/>
          </a:prstGeom>
          <a:solidFill>
            <a:srgbClr val="0000FF"/>
          </a:solidFill>
        </p:spPr>
        <p:txBody>
          <a:bodyPr wrap="square" rtlCol="0">
            <a:spAutoFit/>
          </a:bodyPr>
          <a:lstStyle/>
          <a:p>
            <a:pPr algn="ctr"/>
            <a:r>
              <a:rPr lang="en-US" sz="3800" b="1" dirty="0" smtClean="0">
                <a:solidFill>
                  <a:srgbClr val="FFFFFF"/>
                </a:solidFill>
              </a:rPr>
              <a:t>Can You Name the Committee?</a:t>
            </a:r>
            <a:endParaRPr lang="en-US" sz="3800" b="1" dirty="0">
              <a:solidFill>
                <a:srgbClr val="FFFFFF"/>
              </a:solidFill>
            </a:endParaRPr>
          </a:p>
        </p:txBody>
      </p:sp>
      <p:pic>
        <p:nvPicPr>
          <p:cNvPr id="22" name="Picture 21"/>
          <p:cNvPicPr>
            <a:picLocks noChangeAspect="1"/>
          </p:cNvPicPr>
          <p:nvPr/>
        </p:nvPicPr>
        <p:blipFill rotWithShape="1">
          <a:blip r:embed="rId5"/>
          <a:srcRect l="4363" r="4530"/>
          <a:stretch/>
        </p:blipFill>
        <p:spPr>
          <a:xfrm>
            <a:off x="6104925" y="4567111"/>
            <a:ext cx="2769403" cy="2112595"/>
          </a:xfrm>
          <a:prstGeom prst="rect">
            <a:avLst/>
          </a:prstGeom>
          <a:ln w="12700" cmpd="sng">
            <a:solidFill>
              <a:schemeClr val="tx1"/>
            </a:solidFill>
          </a:ln>
        </p:spPr>
      </p:pic>
      <p:pic>
        <p:nvPicPr>
          <p:cNvPr id="23" name="Picture 22"/>
          <p:cNvPicPr>
            <a:picLocks noChangeAspect="1"/>
          </p:cNvPicPr>
          <p:nvPr/>
        </p:nvPicPr>
        <p:blipFill>
          <a:blip r:embed="rId6"/>
          <a:stretch>
            <a:fillRect/>
          </a:stretch>
        </p:blipFill>
        <p:spPr>
          <a:xfrm>
            <a:off x="6104925" y="5325133"/>
            <a:ext cx="1198834" cy="1354573"/>
          </a:xfrm>
          <a:prstGeom prst="rect">
            <a:avLst/>
          </a:prstGeom>
        </p:spPr>
      </p:pic>
      <p:sp>
        <p:nvSpPr>
          <p:cNvPr id="25" name="TextBox 24"/>
          <p:cNvSpPr txBox="1"/>
          <p:nvPr/>
        </p:nvSpPr>
        <p:spPr>
          <a:xfrm>
            <a:off x="7196655" y="5448768"/>
            <a:ext cx="1570569" cy="1061829"/>
          </a:xfrm>
          <a:prstGeom prst="rect">
            <a:avLst/>
          </a:prstGeom>
          <a:noFill/>
        </p:spPr>
        <p:txBody>
          <a:bodyPr wrap="square" rtlCol="0">
            <a:spAutoFit/>
          </a:bodyPr>
          <a:lstStyle/>
          <a:p>
            <a:pPr algn="ctr"/>
            <a:r>
              <a:rPr lang="en-US" sz="2100" b="1" dirty="0" smtClean="0"/>
              <a:t>AP wants you to Know!</a:t>
            </a:r>
            <a:endParaRPr lang="en-US" sz="2100" b="1" dirty="0"/>
          </a:p>
        </p:txBody>
      </p:sp>
      <p:sp>
        <p:nvSpPr>
          <p:cNvPr id="2" name="Rectangle 1"/>
          <p:cNvSpPr/>
          <p:nvPr/>
        </p:nvSpPr>
        <p:spPr>
          <a:xfrm>
            <a:off x="1371612" y="1374363"/>
            <a:ext cx="7763244" cy="2246769"/>
          </a:xfrm>
          <a:prstGeom prst="rect">
            <a:avLst/>
          </a:prstGeom>
        </p:spPr>
        <p:txBody>
          <a:bodyPr wrap="square">
            <a:spAutoFit/>
          </a:bodyPr>
          <a:lstStyle/>
          <a:p>
            <a:pPr algn="ctr"/>
            <a:r>
              <a:rPr lang="en-US" sz="2800" b="1" dirty="0"/>
              <a:t>The last time this House committee made news, it forced Rep. Charles Rangel (D-NY), to stand in the well of the House and be censured for violations of the House code of conduct.</a:t>
            </a:r>
          </a:p>
          <a:p>
            <a:pPr algn="ctr"/>
            <a:endParaRPr lang="en-US" sz="2800" b="1" dirty="0"/>
          </a:p>
        </p:txBody>
      </p:sp>
      <p:sp>
        <p:nvSpPr>
          <p:cNvPr id="10" name="TextBox 9"/>
          <p:cNvSpPr txBox="1"/>
          <p:nvPr/>
        </p:nvSpPr>
        <p:spPr>
          <a:xfrm>
            <a:off x="4051624" y="3159467"/>
            <a:ext cx="2095796" cy="923330"/>
          </a:xfrm>
          <a:prstGeom prst="rect">
            <a:avLst/>
          </a:prstGeom>
          <a:noFill/>
        </p:spPr>
        <p:txBody>
          <a:bodyPr wrap="none" rtlCol="0">
            <a:spAutoFit/>
          </a:bodyPr>
          <a:lstStyle/>
          <a:p>
            <a:r>
              <a:rPr lang="en-US" sz="5400" b="1" dirty="0" smtClean="0">
                <a:ln w="18000">
                  <a:solidFill>
                    <a:schemeClr val="tx1"/>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rPr>
              <a:t>Ethics!</a:t>
            </a:r>
            <a:endParaRPr lang="en-US" sz="5400" b="1" dirty="0">
              <a:ln w="18000">
                <a:solidFill>
                  <a:schemeClr val="tx1"/>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endParaRPr>
          </a:p>
        </p:txBody>
      </p:sp>
      <p:pic>
        <p:nvPicPr>
          <p:cNvPr id="11" name="Picture 10" descr="http://www.csmonitor.com/var/ezflow_site/storage/images/media/images/1202-charles-rangel-censure/9125048-1-eng-US/1202-Charles-rangel-censure_full_600.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53098" y="4236293"/>
            <a:ext cx="37719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37259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Rectangle 2"/>
          <p:cNvSpPr/>
          <p:nvPr/>
        </p:nvSpPr>
        <p:spPr>
          <a:xfrm>
            <a:off x="1371551" y="840"/>
            <a:ext cx="7772449" cy="646331"/>
          </a:xfrm>
          <a:prstGeom prst="rect">
            <a:avLst/>
          </a:prstGeom>
        </p:spPr>
        <p:txBody>
          <a:bodyPr wrap="square">
            <a:spAutoFit/>
          </a:bodyPr>
          <a:lstStyle/>
          <a:p>
            <a:pPr algn="ctr"/>
            <a:r>
              <a:rPr lang="en-US" sz="3600" b="1" dirty="0" smtClean="0"/>
              <a:t>Congressional Elections</a:t>
            </a:r>
            <a:endParaRPr lang="en-US" sz="3600" b="1" dirty="0"/>
          </a:p>
        </p:txBody>
      </p:sp>
      <p:sp>
        <p:nvSpPr>
          <p:cNvPr id="5" name="Rectangle 4"/>
          <p:cNvSpPr/>
          <p:nvPr/>
        </p:nvSpPr>
        <p:spPr>
          <a:xfrm>
            <a:off x="1371550" y="647171"/>
            <a:ext cx="7772449" cy="3539431"/>
          </a:xfrm>
          <a:prstGeom prst="rect">
            <a:avLst/>
          </a:prstGeom>
        </p:spPr>
        <p:txBody>
          <a:bodyPr wrap="square">
            <a:spAutoFit/>
          </a:bodyPr>
          <a:lstStyle/>
          <a:p>
            <a:r>
              <a:rPr lang="en-US" sz="2800" dirty="0"/>
              <a:t>Members of Congress run for </a:t>
            </a:r>
            <a:r>
              <a:rPr lang="en-US" sz="2800" dirty="0" smtClean="0"/>
              <a:t>                           Congress </a:t>
            </a:r>
            <a:r>
              <a:rPr lang="en-US" sz="2800" dirty="0"/>
              <a:t>by running against </a:t>
            </a:r>
            <a:r>
              <a:rPr lang="en-US" sz="2800" dirty="0" smtClean="0"/>
              <a:t>                          Congress</a:t>
            </a:r>
            <a:r>
              <a:rPr lang="en-US" sz="2800" dirty="0"/>
              <a:t>.  The strategy is ubiquitous, </a:t>
            </a:r>
            <a:r>
              <a:rPr lang="en-US" sz="2800" dirty="0" smtClean="0"/>
              <a:t>                addictive</a:t>
            </a:r>
            <a:r>
              <a:rPr lang="en-US" sz="2800" dirty="0"/>
              <a:t>, cost-free, and foolproof...</a:t>
            </a:r>
            <a:r>
              <a:rPr lang="en-US" sz="2800" dirty="0" smtClean="0"/>
              <a:t>.                          In </a:t>
            </a:r>
            <a:r>
              <a:rPr lang="en-US" sz="2800" dirty="0"/>
              <a:t>the short run, everybody plays and </a:t>
            </a:r>
            <a:r>
              <a:rPr lang="en-US" sz="2800" dirty="0" smtClean="0"/>
              <a:t>                          nearly </a:t>
            </a:r>
            <a:r>
              <a:rPr lang="en-US" sz="2800" dirty="0"/>
              <a:t>everybody wins.  Yet the </a:t>
            </a:r>
            <a:r>
              <a:rPr lang="en-US" sz="2800" dirty="0" smtClean="0"/>
              <a:t>                            institution </a:t>
            </a:r>
            <a:r>
              <a:rPr lang="en-US" sz="2800" dirty="0"/>
              <a:t>bleeds from 435 separate cuts.  </a:t>
            </a:r>
          </a:p>
          <a:p>
            <a:r>
              <a:rPr lang="en-US" sz="2800" b="1" dirty="0" smtClean="0"/>
              <a:t>	Richard </a:t>
            </a:r>
            <a:r>
              <a:rPr lang="en-US" sz="2800" b="1" dirty="0"/>
              <a:t>F. Fenno Jr.</a:t>
            </a:r>
          </a:p>
        </p:txBody>
      </p:sp>
      <p:pic>
        <p:nvPicPr>
          <p:cNvPr id="6" name="Picture 5"/>
          <p:cNvPicPr>
            <a:picLocks noChangeAspect="1"/>
          </p:cNvPicPr>
          <p:nvPr/>
        </p:nvPicPr>
        <p:blipFill rotWithShape="1">
          <a:blip r:embed="rId8"/>
          <a:srcRect l="4269" t="4508" r="4278" b="20470"/>
          <a:stretch/>
        </p:blipFill>
        <p:spPr>
          <a:xfrm>
            <a:off x="5248093" y="3794276"/>
            <a:ext cx="2555194" cy="2922204"/>
          </a:xfrm>
          <a:prstGeom prst="rect">
            <a:avLst/>
          </a:prstGeom>
          <a:ln w="12700" cmpd="sng">
            <a:solidFill>
              <a:schemeClr val="tx1"/>
            </a:solidFill>
          </a:ln>
        </p:spPr>
      </p:pic>
      <p:pic>
        <p:nvPicPr>
          <p:cNvPr id="10" name="Picture 9"/>
          <p:cNvPicPr>
            <a:picLocks noChangeAspect="1"/>
          </p:cNvPicPr>
          <p:nvPr/>
        </p:nvPicPr>
        <p:blipFill>
          <a:blip r:embed="rId9"/>
          <a:stretch>
            <a:fillRect/>
          </a:stretch>
        </p:blipFill>
        <p:spPr>
          <a:xfrm>
            <a:off x="7016227" y="647171"/>
            <a:ext cx="1905000" cy="2692400"/>
          </a:xfrm>
          <a:prstGeom prst="rect">
            <a:avLst/>
          </a:prstGeom>
          <a:ln w="12700" cmpd="sng">
            <a:solidFill>
              <a:schemeClr val="tx1"/>
            </a:solidFill>
          </a:ln>
        </p:spPr>
      </p:pic>
    </p:spTree>
    <p:extLst>
      <p:ext uri="{BB962C8B-B14F-4D97-AF65-F5344CB8AC3E}">
        <p14:creationId xmlns:p14="http://schemas.microsoft.com/office/powerpoint/2010/main" val="3123353236"/>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8" name="Rectangle 7"/>
          <p:cNvSpPr/>
          <p:nvPr/>
        </p:nvSpPr>
        <p:spPr>
          <a:xfrm>
            <a:off x="1371551" y="840"/>
            <a:ext cx="7772449" cy="646331"/>
          </a:xfrm>
          <a:prstGeom prst="rect">
            <a:avLst/>
          </a:prstGeom>
        </p:spPr>
        <p:txBody>
          <a:bodyPr wrap="square">
            <a:spAutoFit/>
          </a:bodyPr>
          <a:lstStyle/>
          <a:p>
            <a:pPr algn="ctr"/>
            <a:r>
              <a:rPr lang="en-US" sz="3600" b="1" dirty="0" smtClean="0"/>
              <a:t>Congressional Elections</a:t>
            </a:r>
            <a:endParaRPr lang="en-US" sz="3600" b="1" dirty="0"/>
          </a:p>
        </p:txBody>
      </p:sp>
      <p:sp>
        <p:nvSpPr>
          <p:cNvPr id="6" name="Rectangle 5"/>
          <p:cNvSpPr/>
          <p:nvPr/>
        </p:nvSpPr>
        <p:spPr>
          <a:xfrm>
            <a:off x="1371900" y="647171"/>
            <a:ext cx="7772100" cy="2339102"/>
          </a:xfrm>
          <a:prstGeom prst="rect">
            <a:avLst/>
          </a:prstGeom>
        </p:spPr>
        <p:txBody>
          <a:bodyPr wrap="square">
            <a:spAutoFit/>
          </a:bodyPr>
          <a:lstStyle/>
          <a:p>
            <a:r>
              <a:rPr lang="en-US" sz="2600" b="1" dirty="0">
                <a:solidFill>
                  <a:srgbClr val="FF0000"/>
                </a:solidFill>
              </a:rPr>
              <a:t>Incumbents Usually Win</a:t>
            </a:r>
          </a:p>
          <a:p>
            <a:pPr marL="457200" indent="-457200">
              <a:buClr>
                <a:srgbClr val="3366FF"/>
              </a:buClr>
              <a:buFont typeface="Arial"/>
              <a:buChar char="•"/>
            </a:pPr>
            <a:r>
              <a:rPr lang="en-US" sz="2400" dirty="0"/>
              <a:t>During the last 50 years, incumbency has </a:t>
            </a:r>
            <a:r>
              <a:rPr lang="en-US" sz="2400" dirty="0" smtClean="0"/>
              <a:t>been </a:t>
            </a:r>
            <a:r>
              <a:rPr lang="en-US" sz="2400" dirty="0"/>
              <a:t>the single most important factor in determining the outcome of congressional elections</a:t>
            </a:r>
          </a:p>
          <a:p>
            <a:pPr marL="914400" lvl="1" indent="-457200">
              <a:buClr>
                <a:srgbClr val="660066"/>
              </a:buClr>
              <a:buFont typeface="Arial"/>
              <a:buChar char="•"/>
            </a:pPr>
            <a:r>
              <a:rPr lang="en-US" sz="2400" dirty="0"/>
              <a:t>90%+ of House incumbents seeking reelection win</a:t>
            </a:r>
          </a:p>
          <a:p>
            <a:pPr marL="914400" lvl="1" indent="-457200">
              <a:buClr>
                <a:srgbClr val="660066"/>
              </a:buClr>
              <a:buFont typeface="Arial"/>
              <a:buChar char="•"/>
            </a:pPr>
            <a:r>
              <a:rPr lang="en-US" sz="2400" dirty="0"/>
              <a:t>75%+ of Senate incumbents seeking reelection win</a:t>
            </a:r>
          </a:p>
        </p:txBody>
      </p:sp>
      <p:pic>
        <p:nvPicPr>
          <p:cNvPr id="9" name="Picture 8"/>
          <p:cNvPicPr>
            <a:picLocks noChangeAspect="1"/>
          </p:cNvPicPr>
          <p:nvPr/>
        </p:nvPicPr>
        <p:blipFill rotWithShape="1">
          <a:blip r:embed="rId8"/>
          <a:srcRect l="18578" t="19872" r="25252" b="30115"/>
          <a:stretch/>
        </p:blipFill>
        <p:spPr>
          <a:xfrm>
            <a:off x="6667286" y="3856706"/>
            <a:ext cx="2140116" cy="1905502"/>
          </a:xfrm>
          <a:prstGeom prst="rect">
            <a:avLst/>
          </a:prstGeom>
          <a:ln w="28575" cmpd="sng">
            <a:solidFill>
              <a:schemeClr val="tx1"/>
            </a:solidFill>
          </a:ln>
        </p:spPr>
      </p:pic>
      <p:pic>
        <p:nvPicPr>
          <p:cNvPr id="10" name="Picture 9"/>
          <p:cNvPicPr>
            <a:picLocks noChangeAspect="1"/>
          </p:cNvPicPr>
          <p:nvPr/>
        </p:nvPicPr>
        <p:blipFill>
          <a:blip r:embed="rId9"/>
          <a:stretch>
            <a:fillRect/>
          </a:stretch>
        </p:blipFill>
        <p:spPr>
          <a:xfrm>
            <a:off x="1552172" y="2955495"/>
            <a:ext cx="4938730" cy="3782369"/>
          </a:xfrm>
          <a:prstGeom prst="rect">
            <a:avLst/>
          </a:prstGeom>
          <a:ln w="12700" cmpd="sng">
            <a:solidFill>
              <a:schemeClr val="tx1"/>
            </a:solidFill>
          </a:ln>
        </p:spPr>
      </p:pic>
    </p:spTree>
    <p:extLst>
      <p:ext uri="{BB962C8B-B14F-4D97-AF65-F5344CB8AC3E}">
        <p14:creationId xmlns:p14="http://schemas.microsoft.com/office/powerpoint/2010/main" val="2158646345"/>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583293"/>
            <a:ext cx="9144000" cy="6274707"/>
          </a:xfrm>
          <a:prstGeom prst="rect">
            <a:avLst/>
          </a:prstGeom>
        </p:spPr>
      </p:pic>
      <p:sp>
        <p:nvSpPr>
          <p:cNvPr id="3" name="TextBox 2"/>
          <p:cNvSpPr txBox="1"/>
          <p:nvPr/>
        </p:nvSpPr>
        <p:spPr>
          <a:xfrm>
            <a:off x="0" y="45899"/>
            <a:ext cx="9144000" cy="954107"/>
          </a:xfrm>
          <a:prstGeom prst="rect">
            <a:avLst/>
          </a:prstGeom>
          <a:noFill/>
        </p:spPr>
        <p:txBody>
          <a:bodyPr wrap="square" rtlCol="0">
            <a:spAutoFit/>
          </a:bodyPr>
          <a:lstStyle/>
          <a:p>
            <a:r>
              <a:rPr lang="en-US" sz="2800" dirty="0" smtClean="0"/>
              <a:t>2010 – House 87%								2010 – Senate 84% 			</a:t>
            </a:r>
            <a:endParaRPr lang="en-US" sz="2800" dirty="0"/>
          </a:p>
        </p:txBody>
      </p:sp>
      <p:pic>
        <p:nvPicPr>
          <p:cNvPr id="4" name="Picture 3" descr="http://americanelephant.files.wordpress.com/2010/11/as_surf_elephant_63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733" y="0"/>
            <a:ext cx="903350" cy="656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8011522"/>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10" name="Rectangle 9"/>
          <p:cNvSpPr/>
          <p:nvPr/>
        </p:nvSpPr>
        <p:spPr>
          <a:xfrm>
            <a:off x="1371551" y="840"/>
            <a:ext cx="7772449" cy="646331"/>
          </a:xfrm>
          <a:prstGeom prst="rect">
            <a:avLst/>
          </a:prstGeom>
        </p:spPr>
        <p:txBody>
          <a:bodyPr wrap="square">
            <a:spAutoFit/>
          </a:bodyPr>
          <a:lstStyle/>
          <a:p>
            <a:pPr algn="ctr"/>
            <a:r>
              <a:rPr lang="en-US" sz="3600" b="1" dirty="0" smtClean="0"/>
              <a:t>Congressional Elections</a:t>
            </a:r>
            <a:endParaRPr lang="en-US" sz="3600" b="1" dirty="0"/>
          </a:p>
        </p:txBody>
      </p:sp>
      <p:sp>
        <p:nvSpPr>
          <p:cNvPr id="3" name="Rectangle 2"/>
          <p:cNvSpPr/>
          <p:nvPr/>
        </p:nvSpPr>
        <p:spPr>
          <a:xfrm>
            <a:off x="1371550" y="647171"/>
            <a:ext cx="7772449" cy="5262980"/>
          </a:xfrm>
          <a:prstGeom prst="rect">
            <a:avLst/>
          </a:prstGeom>
        </p:spPr>
        <p:txBody>
          <a:bodyPr wrap="square">
            <a:spAutoFit/>
          </a:bodyPr>
          <a:lstStyle/>
          <a:p>
            <a:r>
              <a:rPr lang="en-US" sz="2800" b="1" dirty="0">
                <a:solidFill>
                  <a:srgbClr val="FF0000"/>
                </a:solidFill>
              </a:rPr>
              <a:t>Reasons Why Incumbents Win</a:t>
            </a:r>
          </a:p>
          <a:p>
            <a:r>
              <a:rPr lang="en-US" sz="2800" dirty="0"/>
              <a:t> </a:t>
            </a:r>
          </a:p>
          <a:p>
            <a:r>
              <a:rPr lang="en-US" sz="2800" b="1" dirty="0" smtClean="0">
                <a:solidFill>
                  <a:srgbClr val="008000"/>
                </a:solidFill>
              </a:rPr>
              <a:t>Money ($$$)</a:t>
            </a:r>
            <a:endParaRPr lang="en-US" sz="2800" b="1" dirty="0">
              <a:solidFill>
                <a:srgbClr val="008000"/>
              </a:solidFill>
            </a:endParaRPr>
          </a:p>
          <a:p>
            <a:pPr marL="457200" indent="-457200">
              <a:buClr>
                <a:srgbClr val="3366FF"/>
              </a:buClr>
              <a:buFont typeface="Arial"/>
              <a:buChar char="•"/>
            </a:pPr>
            <a:r>
              <a:rPr lang="en-US" sz="2800" dirty="0"/>
              <a:t>Incumbents are usually </a:t>
            </a:r>
            <a:r>
              <a:rPr lang="en-US" sz="2800" dirty="0" smtClean="0"/>
              <a:t>                                         able </a:t>
            </a:r>
            <a:r>
              <a:rPr lang="en-US" sz="2800" dirty="0"/>
              <a:t>to raise more </a:t>
            </a:r>
            <a:r>
              <a:rPr lang="en-US" sz="2800" dirty="0" smtClean="0"/>
              <a:t>                                                campaign </a:t>
            </a:r>
            <a:r>
              <a:rPr lang="en-US" sz="2800" dirty="0"/>
              <a:t>contributions </a:t>
            </a:r>
            <a:r>
              <a:rPr lang="en-US" sz="2800" dirty="0" smtClean="0"/>
              <a:t>                                              than </a:t>
            </a:r>
            <a:r>
              <a:rPr lang="en-US" sz="2800" dirty="0"/>
              <a:t>their challengers</a:t>
            </a:r>
          </a:p>
          <a:p>
            <a:pPr marL="457200" indent="-457200">
              <a:buClr>
                <a:srgbClr val="3366FF"/>
              </a:buClr>
              <a:buFont typeface="Arial"/>
              <a:buChar char="•"/>
            </a:pPr>
            <a:r>
              <a:rPr lang="en-US" sz="2800" dirty="0"/>
              <a:t>PACs contribute more </a:t>
            </a:r>
            <a:r>
              <a:rPr lang="en-US" sz="2800" dirty="0" smtClean="0"/>
              <a:t>                                                 money </a:t>
            </a:r>
            <a:r>
              <a:rPr lang="en-US" sz="2800" dirty="0"/>
              <a:t>to incumbents </a:t>
            </a:r>
            <a:r>
              <a:rPr lang="en-US" sz="2800" dirty="0" smtClean="0"/>
              <a:t>                                                    than </a:t>
            </a:r>
            <a:r>
              <a:rPr lang="en-US" sz="2800" dirty="0"/>
              <a:t>to their challengers</a:t>
            </a:r>
          </a:p>
          <a:p>
            <a:pPr marL="457200" indent="-457200">
              <a:buClr>
                <a:srgbClr val="3366FF"/>
              </a:buClr>
              <a:buFont typeface="Arial"/>
              <a:buChar char="•"/>
            </a:pPr>
            <a:r>
              <a:rPr lang="en-US" sz="2800" dirty="0"/>
              <a:t>Incumbents outspend challengers by a ratio of more than 2 to 1</a:t>
            </a:r>
          </a:p>
        </p:txBody>
      </p:sp>
      <p:pic>
        <p:nvPicPr>
          <p:cNvPr id="5" name="Picture 4"/>
          <p:cNvPicPr>
            <a:picLocks noChangeAspect="1"/>
          </p:cNvPicPr>
          <p:nvPr/>
        </p:nvPicPr>
        <p:blipFill rotWithShape="1">
          <a:blip r:embed="rId8"/>
          <a:srcRect l="14687" r="12986" b="43721"/>
          <a:stretch/>
        </p:blipFill>
        <p:spPr>
          <a:xfrm>
            <a:off x="5700802" y="5489051"/>
            <a:ext cx="3175000" cy="671859"/>
          </a:xfrm>
          <a:prstGeom prst="rect">
            <a:avLst/>
          </a:prstGeom>
          <a:ln w="12700" cmpd="sng">
            <a:solidFill>
              <a:schemeClr val="tx1"/>
            </a:solidFill>
          </a:ln>
        </p:spPr>
      </p:pic>
      <p:pic>
        <p:nvPicPr>
          <p:cNvPr id="6" name="Picture 5"/>
          <p:cNvPicPr>
            <a:picLocks noChangeAspect="1"/>
          </p:cNvPicPr>
          <p:nvPr/>
        </p:nvPicPr>
        <p:blipFill>
          <a:blip r:embed="rId9"/>
          <a:stretch>
            <a:fillRect/>
          </a:stretch>
        </p:blipFill>
        <p:spPr>
          <a:xfrm>
            <a:off x="5700802" y="1120382"/>
            <a:ext cx="3175000" cy="3835400"/>
          </a:xfrm>
          <a:prstGeom prst="rect">
            <a:avLst/>
          </a:prstGeom>
          <a:ln w="12700" cmpd="sng">
            <a:solidFill>
              <a:schemeClr val="tx1"/>
            </a:solidFill>
          </a:ln>
        </p:spPr>
      </p:pic>
    </p:spTree>
    <p:extLst>
      <p:ext uri="{BB962C8B-B14F-4D97-AF65-F5344CB8AC3E}">
        <p14:creationId xmlns:p14="http://schemas.microsoft.com/office/powerpoint/2010/main" val="419479658"/>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8" name="Rectangle 7"/>
          <p:cNvSpPr/>
          <p:nvPr/>
        </p:nvSpPr>
        <p:spPr>
          <a:xfrm>
            <a:off x="1371551" y="840"/>
            <a:ext cx="7772449" cy="646331"/>
          </a:xfrm>
          <a:prstGeom prst="rect">
            <a:avLst/>
          </a:prstGeom>
        </p:spPr>
        <p:txBody>
          <a:bodyPr wrap="square">
            <a:spAutoFit/>
          </a:bodyPr>
          <a:lstStyle/>
          <a:p>
            <a:pPr algn="ctr"/>
            <a:r>
              <a:rPr lang="en-US" sz="3600" b="1" dirty="0" smtClean="0"/>
              <a:t>Congressional Elections</a:t>
            </a:r>
            <a:endParaRPr lang="en-US" sz="3600" b="1" dirty="0"/>
          </a:p>
        </p:txBody>
      </p:sp>
      <p:sp>
        <p:nvSpPr>
          <p:cNvPr id="6" name="Rectangle 5"/>
          <p:cNvSpPr/>
          <p:nvPr/>
        </p:nvSpPr>
        <p:spPr>
          <a:xfrm>
            <a:off x="1371900" y="647171"/>
            <a:ext cx="7772100" cy="3970318"/>
          </a:xfrm>
          <a:prstGeom prst="rect">
            <a:avLst/>
          </a:prstGeom>
        </p:spPr>
        <p:txBody>
          <a:bodyPr wrap="square">
            <a:spAutoFit/>
          </a:bodyPr>
          <a:lstStyle/>
          <a:p>
            <a:r>
              <a:rPr lang="en-US" sz="2800" b="1" dirty="0">
                <a:solidFill>
                  <a:srgbClr val="FF0000"/>
                </a:solidFill>
              </a:rPr>
              <a:t>Reasons Why Incumbents </a:t>
            </a:r>
            <a:r>
              <a:rPr lang="en-US" sz="2800" b="1" dirty="0" smtClean="0">
                <a:solidFill>
                  <a:srgbClr val="FF0000"/>
                </a:solidFill>
              </a:rPr>
              <a:t>Win</a:t>
            </a:r>
          </a:p>
          <a:p>
            <a:endParaRPr lang="en-US" sz="2800" dirty="0" smtClean="0"/>
          </a:p>
          <a:p>
            <a:r>
              <a:rPr lang="en-US" sz="2800" b="1" dirty="0" smtClean="0">
                <a:solidFill>
                  <a:srgbClr val="FF0080"/>
                </a:solidFill>
              </a:rPr>
              <a:t>Visibility</a:t>
            </a:r>
            <a:endParaRPr lang="en-US" sz="2800" b="1" dirty="0">
              <a:solidFill>
                <a:srgbClr val="FF0080"/>
              </a:solidFill>
            </a:endParaRPr>
          </a:p>
          <a:p>
            <a:pPr marL="285750" indent="-285750">
              <a:buFont typeface="Arial"/>
              <a:buChar char="•"/>
            </a:pPr>
            <a:r>
              <a:rPr lang="en-US" sz="2800" dirty="0"/>
              <a:t>Incumbents are usually better known to the voters than are their challengers</a:t>
            </a:r>
          </a:p>
          <a:p>
            <a:pPr marL="285750" indent="-285750">
              <a:buFont typeface="Arial"/>
              <a:buChar char="•"/>
            </a:pPr>
            <a:r>
              <a:rPr lang="en-US" sz="2800" dirty="0"/>
              <a:t>Incumbents have opportunities to participate in highly visible activities that are covered by local newspapers and local television stations</a:t>
            </a:r>
          </a:p>
          <a:p>
            <a:endParaRPr lang="en-US" sz="2800" b="1" dirty="0">
              <a:solidFill>
                <a:srgbClr val="FF0000"/>
              </a:solidFill>
            </a:endParaRPr>
          </a:p>
        </p:txBody>
      </p:sp>
      <p:pic>
        <p:nvPicPr>
          <p:cNvPr id="9" name="Picture 8"/>
          <p:cNvPicPr>
            <a:picLocks/>
          </p:cNvPicPr>
          <p:nvPr/>
        </p:nvPicPr>
        <p:blipFill>
          <a:blip r:embed="rId8"/>
          <a:stretch>
            <a:fillRect/>
          </a:stretch>
        </p:blipFill>
        <p:spPr>
          <a:xfrm>
            <a:off x="1655715" y="4131763"/>
            <a:ext cx="3654355" cy="2511649"/>
          </a:xfrm>
          <a:prstGeom prst="rect">
            <a:avLst/>
          </a:prstGeom>
          <a:ln w="12700" cmpd="sng">
            <a:solidFill>
              <a:schemeClr val="tx1"/>
            </a:solidFill>
          </a:ln>
        </p:spPr>
      </p:pic>
      <p:pic>
        <p:nvPicPr>
          <p:cNvPr id="10" name="Picture 9"/>
          <p:cNvPicPr>
            <a:picLocks/>
          </p:cNvPicPr>
          <p:nvPr/>
        </p:nvPicPr>
        <p:blipFill>
          <a:blip r:embed="rId9"/>
          <a:stretch>
            <a:fillRect/>
          </a:stretch>
        </p:blipFill>
        <p:spPr>
          <a:xfrm>
            <a:off x="5409424" y="4131763"/>
            <a:ext cx="3652264" cy="2512885"/>
          </a:xfrm>
          <a:prstGeom prst="rect">
            <a:avLst/>
          </a:prstGeom>
          <a:ln w="12700" cmpd="sng">
            <a:solidFill>
              <a:schemeClr val="tx1"/>
            </a:solidFill>
          </a:ln>
        </p:spPr>
      </p:pic>
      <p:pic>
        <p:nvPicPr>
          <p:cNvPr id="11" name="Picture 10"/>
          <p:cNvPicPr>
            <a:picLocks noChangeAspect="1"/>
          </p:cNvPicPr>
          <p:nvPr/>
        </p:nvPicPr>
        <p:blipFill rotWithShape="1">
          <a:blip r:embed="rId10"/>
          <a:srcRect l="18107" t="11302" r="17698"/>
          <a:stretch/>
        </p:blipFill>
        <p:spPr>
          <a:xfrm>
            <a:off x="3102049" y="1164067"/>
            <a:ext cx="970146" cy="893628"/>
          </a:xfrm>
          <a:prstGeom prst="rect">
            <a:avLst/>
          </a:prstGeom>
        </p:spPr>
      </p:pic>
    </p:spTree>
    <p:extLst>
      <p:ext uri="{BB962C8B-B14F-4D97-AF65-F5344CB8AC3E}">
        <p14:creationId xmlns:p14="http://schemas.microsoft.com/office/powerpoint/2010/main" val="1060035656"/>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10" name="Rectangle 9"/>
          <p:cNvSpPr/>
          <p:nvPr/>
        </p:nvSpPr>
        <p:spPr>
          <a:xfrm>
            <a:off x="1371551" y="840"/>
            <a:ext cx="7772449" cy="646331"/>
          </a:xfrm>
          <a:prstGeom prst="rect">
            <a:avLst/>
          </a:prstGeom>
        </p:spPr>
        <p:txBody>
          <a:bodyPr wrap="square">
            <a:spAutoFit/>
          </a:bodyPr>
          <a:lstStyle/>
          <a:p>
            <a:pPr algn="ctr"/>
            <a:r>
              <a:rPr lang="en-US" sz="3600" b="1" dirty="0" smtClean="0"/>
              <a:t>Congressional Elections</a:t>
            </a:r>
            <a:endParaRPr lang="en-US" sz="3600" b="1" dirty="0"/>
          </a:p>
        </p:txBody>
      </p:sp>
      <p:sp>
        <p:nvSpPr>
          <p:cNvPr id="5" name="Rectangle 4"/>
          <p:cNvSpPr/>
          <p:nvPr/>
        </p:nvSpPr>
        <p:spPr>
          <a:xfrm>
            <a:off x="1476682" y="647171"/>
            <a:ext cx="7667318" cy="5632312"/>
          </a:xfrm>
          <a:prstGeom prst="rect">
            <a:avLst/>
          </a:prstGeom>
        </p:spPr>
        <p:txBody>
          <a:bodyPr wrap="square">
            <a:spAutoFit/>
          </a:bodyPr>
          <a:lstStyle/>
          <a:p>
            <a:r>
              <a:rPr lang="en-US" sz="2800" b="1" dirty="0">
                <a:solidFill>
                  <a:srgbClr val="FF0000"/>
                </a:solidFill>
              </a:rPr>
              <a:t>Reasons Why Incumbents </a:t>
            </a:r>
            <a:r>
              <a:rPr lang="en-US" sz="2800" b="1" dirty="0" smtClean="0">
                <a:solidFill>
                  <a:srgbClr val="FF0000"/>
                </a:solidFill>
              </a:rPr>
              <a:t>Win</a:t>
            </a:r>
          </a:p>
          <a:p>
            <a:r>
              <a:rPr lang="en-US" sz="2800" b="1" dirty="0">
                <a:solidFill>
                  <a:srgbClr val="0000FF"/>
                </a:solidFill>
              </a:rPr>
              <a:t>Constituent service</a:t>
            </a:r>
          </a:p>
          <a:p>
            <a:pPr marL="457200" indent="-457200">
              <a:buClr>
                <a:srgbClr val="3366FF"/>
              </a:buClr>
              <a:buFont typeface="Arial"/>
              <a:buChar char="•"/>
            </a:pPr>
            <a:r>
              <a:rPr lang="en-US" sz="2600" dirty="0"/>
              <a:t>There is a close link between </a:t>
            </a:r>
            <a:r>
              <a:rPr lang="en-US" sz="2600" dirty="0" smtClean="0"/>
              <a:t>                                  constituent </a:t>
            </a:r>
            <a:r>
              <a:rPr lang="en-US" sz="2600" dirty="0"/>
              <a:t>service and </a:t>
            </a:r>
            <a:r>
              <a:rPr lang="en-US" sz="2600" dirty="0" smtClean="0"/>
              <a:t>                                          reelection</a:t>
            </a:r>
            <a:endParaRPr lang="en-US" sz="2600" dirty="0"/>
          </a:p>
          <a:p>
            <a:pPr marL="457200" indent="-457200">
              <a:buClr>
                <a:srgbClr val="3366FF"/>
              </a:buClr>
              <a:buFont typeface="Arial"/>
              <a:buChar char="•"/>
            </a:pPr>
            <a:r>
              <a:rPr lang="en-US" sz="2600" dirty="0"/>
              <a:t>Members of Congress are </a:t>
            </a:r>
            <a:r>
              <a:rPr lang="en-US" sz="2600" dirty="0" smtClean="0"/>
              <a:t>                                                able </a:t>
            </a:r>
            <a:r>
              <a:rPr lang="en-US" sz="2600" dirty="0"/>
              <a:t>to win supporters by </a:t>
            </a:r>
            <a:r>
              <a:rPr lang="en-US" sz="2600" dirty="0" smtClean="0"/>
              <a:t>                                          performing </a:t>
            </a:r>
            <a:r>
              <a:rPr lang="en-US" sz="2600" dirty="0"/>
              <a:t>casework for </a:t>
            </a:r>
            <a:r>
              <a:rPr lang="en-US" sz="2600" dirty="0" smtClean="0"/>
              <a:t>their                                             </a:t>
            </a:r>
            <a:r>
              <a:rPr lang="en-US" sz="2600" dirty="0"/>
              <a:t>constituents and by bringing </a:t>
            </a:r>
            <a:r>
              <a:rPr lang="en-US" sz="2600" dirty="0" smtClean="0"/>
              <a:t>                                      home </a:t>
            </a:r>
            <a:r>
              <a:rPr lang="en-US" sz="2600" dirty="0"/>
              <a:t>money and jobs “pork”) for their districts</a:t>
            </a:r>
          </a:p>
          <a:p>
            <a:pPr marL="457200" indent="-457200">
              <a:buClr>
                <a:srgbClr val="3366FF"/>
              </a:buClr>
              <a:buFont typeface="Arial"/>
              <a:buChar char="•"/>
            </a:pPr>
            <a:r>
              <a:rPr lang="en-US" sz="2600" b="1" dirty="0">
                <a:solidFill>
                  <a:srgbClr val="FF0000"/>
                </a:solidFill>
              </a:rPr>
              <a:t>Casework</a:t>
            </a:r>
            <a:r>
              <a:rPr lang="en-US" sz="2600" dirty="0"/>
              <a:t> consists of helping individual constituents, often by cutting through bureaucratic  red tape</a:t>
            </a:r>
          </a:p>
          <a:p>
            <a:endParaRPr lang="en-US" b="1" dirty="0">
              <a:solidFill>
                <a:srgbClr val="FF0000"/>
              </a:solidFill>
            </a:endParaRPr>
          </a:p>
        </p:txBody>
      </p:sp>
      <p:pic>
        <p:nvPicPr>
          <p:cNvPr id="6" name="Picture 5"/>
          <p:cNvPicPr>
            <a:picLocks noChangeAspect="1"/>
          </p:cNvPicPr>
          <p:nvPr/>
        </p:nvPicPr>
        <p:blipFill>
          <a:blip r:embed="rId8"/>
          <a:stretch>
            <a:fillRect/>
          </a:stretch>
        </p:blipFill>
        <p:spPr>
          <a:xfrm>
            <a:off x="3398906" y="5613257"/>
            <a:ext cx="1065430" cy="1065430"/>
          </a:xfrm>
          <a:prstGeom prst="rect">
            <a:avLst/>
          </a:prstGeom>
        </p:spPr>
      </p:pic>
      <p:pic>
        <p:nvPicPr>
          <p:cNvPr id="11" name="Picture 10"/>
          <p:cNvPicPr>
            <a:picLocks noChangeAspect="1"/>
          </p:cNvPicPr>
          <p:nvPr/>
        </p:nvPicPr>
        <p:blipFill>
          <a:blip r:embed="rId9"/>
          <a:stretch>
            <a:fillRect/>
          </a:stretch>
        </p:blipFill>
        <p:spPr>
          <a:xfrm>
            <a:off x="6161654" y="650094"/>
            <a:ext cx="2982346" cy="3614161"/>
          </a:xfrm>
          <a:prstGeom prst="rect">
            <a:avLst/>
          </a:prstGeom>
          <a:ln w="12700" cmpd="sng">
            <a:solidFill>
              <a:schemeClr val="tx1"/>
            </a:solidFill>
          </a:ln>
        </p:spPr>
      </p:pic>
    </p:spTree>
    <p:extLst>
      <p:ext uri="{BB962C8B-B14F-4D97-AF65-F5344CB8AC3E}">
        <p14:creationId xmlns:p14="http://schemas.microsoft.com/office/powerpoint/2010/main" val="261940947"/>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pic>
        <p:nvPicPr>
          <p:cNvPr id="10" name="Picture 9" descr="http://www.nv3codered.com/wp-content/uploads/2010/05/pork-barrel-spending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15113" y="676200"/>
            <a:ext cx="3898522" cy="260435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1" name="Rectangle 10"/>
          <p:cNvSpPr/>
          <p:nvPr/>
        </p:nvSpPr>
        <p:spPr>
          <a:xfrm>
            <a:off x="1371900" y="676199"/>
            <a:ext cx="7353190" cy="5016758"/>
          </a:xfrm>
          <a:prstGeom prst="rect">
            <a:avLst/>
          </a:prstGeom>
        </p:spPr>
        <p:txBody>
          <a:bodyPr wrap="square">
            <a:spAutoFit/>
          </a:bodyPr>
          <a:lstStyle/>
          <a:p>
            <a:r>
              <a:rPr lang="en-US" sz="3200" b="1" dirty="0">
                <a:solidFill>
                  <a:srgbClr val="FF0000"/>
                </a:solidFill>
              </a:rPr>
              <a:t>Pork</a:t>
            </a:r>
          </a:p>
          <a:p>
            <a:r>
              <a:rPr lang="en-US" sz="2600" dirty="0"/>
              <a:t>Government spending </a:t>
            </a:r>
            <a:r>
              <a:rPr lang="en-US" sz="2600" dirty="0" smtClean="0"/>
              <a:t>for                                                           </a:t>
            </a:r>
            <a:r>
              <a:rPr lang="en-US" sz="2600" dirty="0"/>
              <a:t>localized projects</a:t>
            </a:r>
          </a:p>
          <a:p>
            <a:pPr marL="457200" indent="-457200">
              <a:buClr>
                <a:srgbClr val="3366FF"/>
              </a:buClr>
              <a:buFont typeface="Arial"/>
              <a:buChar char="•"/>
            </a:pPr>
            <a:r>
              <a:rPr lang="en-US" sz="2600" dirty="0"/>
              <a:t>Purpose: to bring </a:t>
            </a:r>
            <a:r>
              <a:rPr lang="en-US" sz="2600" dirty="0" smtClean="0"/>
              <a:t>                                                        money and jobs to </a:t>
            </a:r>
            <a:r>
              <a:rPr lang="en-US" sz="2600" dirty="0"/>
              <a:t>a </a:t>
            </a:r>
            <a:r>
              <a:rPr lang="en-US" sz="2600" dirty="0" smtClean="0"/>
              <a:t>                                        representative's district</a:t>
            </a:r>
          </a:p>
          <a:p>
            <a:pPr marL="457200" indent="-457200">
              <a:buClr>
                <a:srgbClr val="3366FF"/>
              </a:buClr>
              <a:buFont typeface="Arial"/>
              <a:buChar char="•"/>
            </a:pPr>
            <a:r>
              <a:rPr lang="en-US" sz="2600" dirty="0"/>
              <a:t>Incumbents sit on committees that enable them to earmark or designate specific projects for their district</a:t>
            </a:r>
          </a:p>
          <a:p>
            <a:pPr marL="457200" indent="-457200">
              <a:buClr>
                <a:srgbClr val="3366FF"/>
              </a:buClr>
              <a:buFont typeface="Arial"/>
              <a:buChar char="•"/>
            </a:pPr>
            <a:r>
              <a:rPr lang="en-US" sz="2600" dirty="0"/>
              <a:t>Pork helps representatives earn a reputation for service to their district</a:t>
            </a:r>
          </a:p>
          <a:p>
            <a:pPr marL="457200" indent="-457200">
              <a:buClr>
                <a:srgbClr val="3366FF"/>
              </a:buClr>
              <a:buFont typeface="Arial"/>
              <a:buChar char="•"/>
            </a:pPr>
            <a:endParaRPr lang="en-US" sz="2800" dirty="0"/>
          </a:p>
        </p:txBody>
      </p:sp>
      <p:pic>
        <p:nvPicPr>
          <p:cNvPr id="13" name="Picture 12"/>
          <p:cNvPicPr>
            <a:picLocks noChangeAspect="1"/>
          </p:cNvPicPr>
          <p:nvPr/>
        </p:nvPicPr>
        <p:blipFill>
          <a:blip r:embed="rId9"/>
          <a:stretch>
            <a:fillRect/>
          </a:stretch>
        </p:blipFill>
        <p:spPr>
          <a:xfrm>
            <a:off x="3932430" y="5244180"/>
            <a:ext cx="1182683" cy="1518826"/>
          </a:xfrm>
          <a:prstGeom prst="rect">
            <a:avLst/>
          </a:prstGeom>
        </p:spPr>
      </p:pic>
      <p:pic>
        <p:nvPicPr>
          <p:cNvPr id="14" name="Picture 13"/>
          <p:cNvPicPr>
            <a:picLocks noChangeAspect="1"/>
          </p:cNvPicPr>
          <p:nvPr/>
        </p:nvPicPr>
        <p:blipFill>
          <a:blip r:embed="rId10"/>
          <a:stretch>
            <a:fillRect/>
          </a:stretch>
        </p:blipFill>
        <p:spPr>
          <a:xfrm>
            <a:off x="6149895" y="4843616"/>
            <a:ext cx="2399238" cy="1919390"/>
          </a:xfrm>
          <a:prstGeom prst="rect">
            <a:avLst/>
          </a:prstGeom>
        </p:spPr>
      </p:pic>
      <p:sp>
        <p:nvSpPr>
          <p:cNvPr id="16" name="Rectangle 15"/>
          <p:cNvSpPr/>
          <p:nvPr/>
        </p:nvSpPr>
        <p:spPr>
          <a:xfrm>
            <a:off x="1371551" y="840"/>
            <a:ext cx="7772449" cy="646331"/>
          </a:xfrm>
          <a:prstGeom prst="rect">
            <a:avLst/>
          </a:prstGeom>
        </p:spPr>
        <p:txBody>
          <a:bodyPr wrap="square">
            <a:spAutoFit/>
          </a:bodyPr>
          <a:lstStyle/>
          <a:p>
            <a:pPr algn="ctr"/>
            <a:r>
              <a:rPr lang="en-US" sz="3600" b="1" dirty="0" smtClean="0"/>
              <a:t>Congressional Elections</a:t>
            </a:r>
            <a:endParaRPr lang="en-US" sz="3600" b="1" dirty="0"/>
          </a:p>
        </p:txBody>
      </p:sp>
    </p:spTree>
    <p:extLst>
      <p:ext uri="{BB962C8B-B14F-4D97-AF65-F5344CB8AC3E}">
        <p14:creationId xmlns:p14="http://schemas.microsoft.com/office/powerpoint/2010/main" val="2821624350"/>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8107"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11" name="Rectangle 10"/>
          <p:cNvSpPr/>
          <p:nvPr/>
        </p:nvSpPr>
        <p:spPr>
          <a:xfrm>
            <a:off x="1371900" y="676261"/>
            <a:ext cx="7772100" cy="4401205"/>
          </a:xfrm>
          <a:prstGeom prst="rect">
            <a:avLst/>
          </a:prstGeom>
        </p:spPr>
        <p:txBody>
          <a:bodyPr wrap="square">
            <a:spAutoFit/>
          </a:bodyPr>
          <a:lstStyle/>
          <a:p>
            <a:r>
              <a:rPr lang="en-US" sz="2800" b="1" dirty="0">
                <a:solidFill>
                  <a:srgbClr val="FF0000"/>
                </a:solidFill>
              </a:rPr>
              <a:t>“Earmarks</a:t>
            </a:r>
            <a:r>
              <a:rPr lang="en-US" sz="2800" b="1" dirty="0" smtClean="0">
                <a:solidFill>
                  <a:srgbClr val="FF0000"/>
                </a:solidFill>
              </a:rPr>
              <a:t>”</a:t>
            </a:r>
          </a:p>
          <a:p>
            <a:pPr marL="457200" indent="-457200">
              <a:buClr>
                <a:srgbClr val="3366FF"/>
              </a:buClr>
              <a:buFont typeface="Arial"/>
              <a:buChar char="•"/>
            </a:pPr>
            <a:r>
              <a:rPr lang="en-US" sz="2800" dirty="0" smtClean="0"/>
              <a:t>legislative                                                                             provision </a:t>
            </a:r>
            <a:r>
              <a:rPr lang="en-US" sz="2800" dirty="0"/>
              <a:t>that:</a:t>
            </a:r>
          </a:p>
          <a:p>
            <a:pPr marL="914400" lvl="1" indent="-457200">
              <a:buClr>
                <a:srgbClr val="660066"/>
              </a:buClr>
              <a:buFont typeface="Arial"/>
              <a:buChar char="•"/>
            </a:pPr>
            <a:r>
              <a:rPr lang="en-US" sz="2800" dirty="0" smtClean="0"/>
              <a:t>directs                                                                   approved funds                                                                                                            to </a:t>
            </a:r>
            <a:r>
              <a:rPr lang="en-US" sz="2800" dirty="0"/>
              <a:t>be spent on </a:t>
            </a:r>
            <a:r>
              <a:rPr lang="en-US" sz="2800" dirty="0" smtClean="0"/>
              <a:t>                                                          specific </a:t>
            </a:r>
            <a:r>
              <a:rPr lang="en-US" sz="2800" dirty="0"/>
              <a:t>projects, </a:t>
            </a:r>
            <a:r>
              <a:rPr lang="en-US" sz="2800" dirty="0" smtClean="0"/>
              <a:t>                                                       or</a:t>
            </a:r>
            <a:r>
              <a:rPr lang="en-US" sz="2800" dirty="0"/>
              <a:t>…</a:t>
            </a:r>
          </a:p>
          <a:p>
            <a:pPr marL="1371600" lvl="2" indent="-457200">
              <a:buClr>
                <a:srgbClr val="FF6600"/>
              </a:buClr>
              <a:buFont typeface="Arial"/>
              <a:buChar char="•"/>
            </a:pPr>
            <a:r>
              <a:rPr lang="en-US" sz="2800" dirty="0"/>
              <a:t>directs specific exemptions </a:t>
            </a:r>
            <a:r>
              <a:rPr lang="en-US" sz="2800" dirty="0" smtClean="0"/>
              <a:t>                                from taxes </a:t>
            </a:r>
            <a:r>
              <a:rPr lang="en-US" sz="2800" dirty="0"/>
              <a:t>/mandated </a:t>
            </a:r>
            <a:r>
              <a:rPr lang="en-US" sz="2800" dirty="0" smtClean="0"/>
              <a:t>fees</a:t>
            </a:r>
            <a:endParaRPr lang="en-US" sz="2800" dirty="0"/>
          </a:p>
        </p:txBody>
      </p:sp>
      <p:pic>
        <p:nvPicPr>
          <p:cNvPr id="12" name="Picture 11" descr="http://blog.foreignpolicy.com/files/images/080927_earmarks.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3626" y="677770"/>
            <a:ext cx="4264492" cy="27753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4" name="Picture 13" descr="http://yglesias.thinkprogress.org/wp-content/uploads/2009/03/earmarkpig.GIF">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37118" y="3561483"/>
            <a:ext cx="1651000" cy="1524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5" name="Rectangle 14"/>
          <p:cNvSpPr/>
          <p:nvPr/>
        </p:nvSpPr>
        <p:spPr>
          <a:xfrm>
            <a:off x="1371551" y="840"/>
            <a:ext cx="7772449" cy="646331"/>
          </a:xfrm>
          <a:prstGeom prst="rect">
            <a:avLst/>
          </a:prstGeom>
        </p:spPr>
        <p:txBody>
          <a:bodyPr wrap="square">
            <a:spAutoFit/>
          </a:bodyPr>
          <a:lstStyle/>
          <a:p>
            <a:pPr algn="ctr"/>
            <a:r>
              <a:rPr lang="en-US" sz="3600" b="1" dirty="0" smtClean="0"/>
              <a:t>Congressional Elections</a:t>
            </a:r>
            <a:endParaRPr lang="en-US" sz="3600" b="1" dirty="0"/>
          </a:p>
        </p:txBody>
      </p:sp>
    </p:spTree>
    <p:extLst>
      <p:ext uri="{BB962C8B-B14F-4D97-AF65-F5344CB8AC3E}">
        <p14:creationId xmlns:p14="http://schemas.microsoft.com/office/powerpoint/2010/main" val="4137110365"/>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10" name="Rectangle 9"/>
          <p:cNvSpPr/>
          <p:nvPr/>
        </p:nvSpPr>
        <p:spPr>
          <a:xfrm>
            <a:off x="1371551" y="840"/>
            <a:ext cx="7772449" cy="646331"/>
          </a:xfrm>
          <a:prstGeom prst="rect">
            <a:avLst/>
          </a:prstGeom>
        </p:spPr>
        <p:txBody>
          <a:bodyPr wrap="square">
            <a:spAutoFit/>
          </a:bodyPr>
          <a:lstStyle/>
          <a:p>
            <a:pPr algn="ctr"/>
            <a:r>
              <a:rPr lang="en-US" sz="3600" b="1" dirty="0" smtClean="0"/>
              <a:t>Congressional Elections</a:t>
            </a:r>
            <a:endParaRPr lang="en-US" sz="3600" b="1" dirty="0"/>
          </a:p>
        </p:txBody>
      </p:sp>
      <p:sp>
        <p:nvSpPr>
          <p:cNvPr id="3" name="Rectangle 2"/>
          <p:cNvSpPr/>
          <p:nvPr/>
        </p:nvSpPr>
        <p:spPr>
          <a:xfrm>
            <a:off x="1371550" y="673584"/>
            <a:ext cx="7772449" cy="4154983"/>
          </a:xfrm>
          <a:prstGeom prst="rect">
            <a:avLst/>
          </a:prstGeom>
        </p:spPr>
        <p:txBody>
          <a:bodyPr wrap="square">
            <a:spAutoFit/>
          </a:bodyPr>
          <a:lstStyle/>
          <a:p>
            <a:r>
              <a:rPr lang="en-US" sz="2800" b="1" dirty="0">
                <a:solidFill>
                  <a:srgbClr val="FF0000"/>
                </a:solidFill>
              </a:rPr>
              <a:t>Reasons Why Incumbents Win</a:t>
            </a:r>
          </a:p>
          <a:p>
            <a:r>
              <a:rPr lang="en-US" sz="2800" b="1" dirty="0" smtClean="0">
                <a:solidFill>
                  <a:srgbClr val="FF6600"/>
                </a:solidFill>
              </a:rPr>
              <a:t>Franking </a:t>
            </a:r>
            <a:r>
              <a:rPr lang="en-US" sz="2800" b="1" dirty="0">
                <a:solidFill>
                  <a:srgbClr val="FF6600"/>
                </a:solidFill>
              </a:rPr>
              <a:t>privilege</a:t>
            </a:r>
          </a:p>
          <a:p>
            <a:pPr marL="457200" indent="-457200">
              <a:buClr>
                <a:srgbClr val="3366FF"/>
              </a:buClr>
              <a:buFont typeface="Arial"/>
              <a:buChar char="•"/>
            </a:pPr>
            <a:r>
              <a:rPr lang="en-US" sz="2600" dirty="0"/>
              <a:t>Franking privilege refers to the right of members of Congress to mail </a:t>
            </a:r>
            <a:r>
              <a:rPr lang="en-US" sz="2600" dirty="0" smtClean="0"/>
              <a:t>                                                      newsletters </a:t>
            </a:r>
            <a:r>
              <a:rPr lang="en-US" sz="2600" dirty="0"/>
              <a:t>to their </a:t>
            </a:r>
            <a:r>
              <a:rPr lang="en-US" sz="2600" dirty="0" smtClean="0"/>
              <a:t>                                                        constituents </a:t>
            </a:r>
            <a:r>
              <a:rPr lang="en-US" sz="2600" dirty="0"/>
              <a:t>a the </a:t>
            </a:r>
            <a:r>
              <a:rPr lang="en-US" sz="2600" dirty="0" smtClean="0"/>
              <a:t>                                                 governments </a:t>
            </a:r>
            <a:r>
              <a:rPr lang="en-US" sz="2600" dirty="0"/>
              <a:t>expense</a:t>
            </a:r>
          </a:p>
          <a:p>
            <a:pPr marL="457200" indent="-457200">
              <a:buClr>
                <a:srgbClr val="3366FF"/>
              </a:buClr>
              <a:buFont typeface="Arial"/>
              <a:buChar char="•"/>
            </a:pPr>
            <a:r>
              <a:rPr lang="en-US" sz="2600" dirty="0"/>
              <a:t>Within recent years, members of Congress have extended the franking privilege to include e-mails and recorded phone calls</a:t>
            </a:r>
          </a:p>
        </p:txBody>
      </p:sp>
      <p:pic>
        <p:nvPicPr>
          <p:cNvPr id="5" name="Picture 4"/>
          <p:cNvPicPr>
            <a:picLocks noChangeAspect="1"/>
          </p:cNvPicPr>
          <p:nvPr/>
        </p:nvPicPr>
        <p:blipFill rotWithShape="1">
          <a:blip r:embed="rId8"/>
          <a:srcRect t="2571" b="77025"/>
          <a:stretch/>
        </p:blipFill>
        <p:spPr>
          <a:xfrm>
            <a:off x="1693279" y="4828566"/>
            <a:ext cx="7161159" cy="1908911"/>
          </a:xfrm>
          <a:prstGeom prst="rect">
            <a:avLst/>
          </a:prstGeom>
          <a:ln w="12700" cmpd="sng">
            <a:solidFill>
              <a:schemeClr val="tx1"/>
            </a:solidFill>
          </a:ln>
        </p:spPr>
      </p:pic>
      <p:pic>
        <p:nvPicPr>
          <p:cNvPr id="11" name="Picture 10" descr="http://www.fpmailing.co.uk/images/franking_machines_7.jpg">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35704" y="2057195"/>
            <a:ext cx="3321462" cy="120034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94302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900" y="4505"/>
            <a:ext cx="7772100" cy="1200329"/>
          </a:xfrm>
          <a:prstGeom prst="rect">
            <a:avLst/>
          </a:prstGeom>
        </p:spPr>
        <p:txBody>
          <a:bodyPr wrap="square">
            <a:spAutoFit/>
          </a:bodyPr>
          <a:lstStyle/>
          <a:p>
            <a:pPr algn="ctr"/>
            <a:r>
              <a:rPr lang="en-US" sz="3600" b="1" dirty="0"/>
              <a:t>The Constitution and the Legislative Branch of the Government</a:t>
            </a:r>
          </a:p>
        </p:txBody>
      </p:sp>
      <p:sp>
        <p:nvSpPr>
          <p:cNvPr id="8" name="Rectangle 7"/>
          <p:cNvSpPr/>
          <p:nvPr/>
        </p:nvSpPr>
        <p:spPr>
          <a:xfrm>
            <a:off x="1371900" y="1367306"/>
            <a:ext cx="7772100" cy="4893648"/>
          </a:xfrm>
          <a:prstGeom prst="rect">
            <a:avLst/>
          </a:prstGeom>
        </p:spPr>
        <p:txBody>
          <a:bodyPr wrap="square">
            <a:spAutoFit/>
          </a:bodyPr>
          <a:lstStyle/>
          <a:p>
            <a:r>
              <a:rPr lang="en-US" sz="3200" b="1" dirty="0"/>
              <a:t>Article I describes structure of Congress</a:t>
            </a:r>
          </a:p>
          <a:p>
            <a:pPr marL="457200" indent="-457200">
              <a:buClr>
                <a:srgbClr val="3366FF"/>
              </a:buClr>
              <a:buFont typeface="Arial"/>
              <a:buChar char="•"/>
            </a:pPr>
            <a:r>
              <a:rPr lang="en-US" sz="2800" dirty="0"/>
              <a:t>Bicameral legislature</a:t>
            </a:r>
          </a:p>
          <a:p>
            <a:pPr marL="914400" lvl="1" indent="-457200">
              <a:buClr>
                <a:srgbClr val="660066"/>
              </a:buClr>
              <a:buFont typeface="Arial"/>
              <a:buChar char="•"/>
            </a:pPr>
            <a:r>
              <a:rPr lang="en-US" sz="2800" dirty="0"/>
              <a:t>Divided into two houses</a:t>
            </a:r>
          </a:p>
          <a:p>
            <a:pPr marL="1371600" lvl="2" indent="-457200">
              <a:buClr>
                <a:srgbClr val="FF6600"/>
              </a:buClr>
              <a:buFont typeface="Arial"/>
              <a:buChar char="•"/>
            </a:pPr>
            <a:r>
              <a:rPr lang="en-US" sz="2800" dirty="0"/>
              <a:t>Each state sends two Senators regardless of population</a:t>
            </a:r>
          </a:p>
          <a:p>
            <a:pPr marL="1371600" lvl="2" indent="-457200">
              <a:buClr>
                <a:srgbClr val="FF6600"/>
              </a:buClr>
              <a:buFont typeface="Arial"/>
              <a:buChar char="•"/>
            </a:pPr>
            <a:r>
              <a:rPr lang="en-US" sz="2800" dirty="0"/>
              <a:t>Number of </a:t>
            </a:r>
            <a:r>
              <a:rPr lang="en-US" sz="2800" dirty="0" smtClean="0"/>
              <a:t>                                       representatives                                           each </a:t>
            </a:r>
            <a:r>
              <a:rPr lang="en-US" sz="2800" dirty="0"/>
              <a:t>state sends </a:t>
            </a:r>
            <a:r>
              <a:rPr lang="en-US" sz="2800" dirty="0" smtClean="0"/>
              <a:t>                                            to </a:t>
            </a:r>
            <a:r>
              <a:rPr lang="en-US" sz="2800" dirty="0"/>
              <a:t>the House is </a:t>
            </a:r>
            <a:r>
              <a:rPr lang="en-US" sz="2800" dirty="0" smtClean="0"/>
              <a:t>                                  determined </a:t>
            </a:r>
            <a:r>
              <a:rPr lang="en-US" sz="2800" dirty="0"/>
              <a:t>by </a:t>
            </a:r>
            <a:r>
              <a:rPr lang="en-US" sz="2800" dirty="0" smtClean="0"/>
              <a:t>                                            state </a:t>
            </a:r>
            <a:r>
              <a:rPr lang="en-US" sz="2800" dirty="0"/>
              <a:t>population</a:t>
            </a:r>
          </a:p>
        </p:txBody>
      </p:sp>
      <p:pic>
        <p:nvPicPr>
          <p:cNvPr id="10" name="Picture 9"/>
          <p:cNvPicPr>
            <a:picLocks noChangeAspect="1"/>
          </p:cNvPicPr>
          <p:nvPr/>
        </p:nvPicPr>
        <p:blipFill>
          <a:blip r:embed="rId8"/>
          <a:stretch>
            <a:fillRect/>
          </a:stretch>
        </p:blipFill>
        <p:spPr>
          <a:xfrm>
            <a:off x="5267158" y="3395579"/>
            <a:ext cx="3736653" cy="2818742"/>
          </a:xfrm>
          <a:prstGeom prst="rect">
            <a:avLst/>
          </a:prstGeom>
          <a:ln w="12700" cmpd="sng">
            <a:solidFill>
              <a:schemeClr val="tx1"/>
            </a:solidFill>
          </a:ln>
        </p:spPr>
      </p:pic>
    </p:spTree>
    <p:extLst>
      <p:ext uri="{BB962C8B-B14F-4D97-AF65-F5344CB8AC3E}">
        <p14:creationId xmlns:p14="http://schemas.microsoft.com/office/powerpoint/2010/main" val="1878630309"/>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63793" y="475732"/>
            <a:ext cx="7710798" cy="4524315"/>
          </a:xfrm>
          <a:prstGeom prst="rect">
            <a:avLst/>
          </a:prstGeom>
        </p:spPr>
        <p:txBody>
          <a:bodyPr wrap="square">
            <a:spAutoFit/>
          </a:bodyPr>
          <a:lstStyle/>
          <a:p>
            <a:r>
              <a:rPr lang="en-US" sz="2800" b="1" dirty="0">
                <a:solidFill>
                  <a:srgbClr val="FF0000"/>
                </a:solidFill>
              </a:rPr>
              <a:t>Reasons Why Incumbents Win</a:t>
            </a:r>
          </a:p>
          <a:p>
            <a:r>
              <a:rPr lang="en-US" sz="2600" b="1" dirty="0" smtClean="0">
                <a:solidFill>
                  <a:srgbClr val="800000"/>
                </a:solidFill>
              </a:rPr>
              <a:t>Gerrymandering</a:t>
            </a:r>
            <a:endParaRPr lang="en-US" sz="2600" b="1" dirty="0">
              <a:solidFill>
                <a:srgbClr val="800000"/>
              </a:solidFill>
            </a:endParaRPr>
          </a:p>
          <a:p>
            <a:pPr marL="457200" indent="-457200">
              <a:buClr>
                <a:srgbClr val="3366FF"/>
              </a:buClr>
              <a:buFont typeface="Arial"/>
              <a:buChar char="•"/>
            </a:pPr>
            <a:r>
              <a:rPr lang="en-US" sz="2600" dirty="0"/>
              <a:t>Members of the House </a:t>
            </a:r>
            <a:r>
              <a:rPr lang="en-US" sz="2600" dirty="0" smtClean="0"/>
              <a:t>                                      often </a:t>
            </a:r>
            <a:r>
              <a:rPr lang="en-US" sz="2600" dirty="0"/>
              <a:t>represent districts </a:t>
            </a:r>
            <a:r>
              <a:rPr lang="en-US" sz="2600" dirty="0" smtClean="0"/>
              <a:t>                                                          that </a:t>
            </a:r>
            <a:r>
              <a:rPr lang="en-US" sz="2600" dirty="0"/>
              <a:t>have been </a:t>
            </a:r>
            <a:r>
              <a:rPr lang="en-US" sz="2600" dirty="0" smtClean="0"/>
              <a:t>deliberately                                       </a:t>
            </a:r>
            <a:r>
              <a:rPr lang="en-US" sz="2600" dirty="0"/>
              <a:t>gerrymandered to include </a:t>
            </a:r>
            <a:r>
              <a:rPr lang="en-US" sz="2600" dirty="0" smtClean="0"/>
              <a:t>                                            voting </a:t>
            </a:r>
            <a:r>
              <a:rPr lang="en-US" sz="2600" dirty="0"/>
              <a:t>blocs that support </a:t>
            </a:r>
            <a:r>
              <a:rPr lang="en-US" sz="2600" dirty="0" smtClean="0"/>
              <a:t>                                             incumbents</a:t>
            </a:r>
            <a:endParaRPr lang="en-US" sz="2600" dirty="0"/>
          </a:p>
          <a:p>
            <a:pPr marL="457200" indent="-457200">
              <a:buClr>
                <a:srgbClr val="3366FF"/>
              </a:buClr>
              <a:buFont typeface="Arial"/>
              <a:buChar char="•"/>
            </a:pPr>
            <a:r>
              <a:rPr lang="en-US" sz="2600" dirty="0"/>
              <a:t>Gerrymandered districts </a:t>
            </a:r>
            <a:r>
              <a:rPr lang="en-US" sz="2600" dirty="0" smtClean="0"/>
              <a:t>                                               discourage </a:t>
            </a:r>
            <a:r>
              <a:rPr lang="en-US" sz="2600" dirty="0"/>
              <a:t>strong challengers </a:t>
            </a:r>
            <a:r>
              <a:rPr lang="en-US" sz="2600" dirty="0" smtClean="0"/>
              <a:t>                                   from </a:t>
            </a:r>
            <a:r>
              <a:rPr lang="en-US" sz="2600" dirty="0"/>
              <a:t>trying to compete with incumbents</a:t>
            </a:r>
          </a:p>
        </p:txBody>
      </p:sp>
      <p:sp>
        <p:nvSpPr>
          <p:cNvPr id="8" name="Rectangle 7"/>
          <p:cNvSpPr/>
          <p:nvPr/>
        </p:nvSpPr>
        <p:spPr>
          <a:xfrm>
            <a:off x="1371551" y="840"/>
            <a:ext cx="7772449" cy="646331"/>
          </a:xfrm>
          <a:prstGeom prst="rect">
            <a:avLst/>
          </a:prstGeom>
        </p:spPr>
        <p:txBody>
          <a:bodyPr wrap="square">
            <a:spAutoFit/>
          </a:bodyPr>
          <a:lstStyle/>
          <a:p>
            <a:pPr algn="ctr"/>
            <a:r>
              <a:rPr lang="en-US" sz="3600" b="1" dirty="0" smtClean="0"/>
              <a:t>Congressional Elections</a:t>
            </a:r>
            <a:endParaRPr lang="en-US" sz="3600" b="1" dirty="0"/>
          </a:p>
        </p:txBody>
      </p:sp>
      <p:pic>
        <p:nvPicPr>
          <p:cNvPr id="9" name="Picture 8"/>
          <p:cNvPicPr>
            <a:picLocks/>
          </p:cNvPicPr>
          <p:nvPr/>
        </p:nvPicPr>
        <p:blipFill>
          <a:blip r:embed="rId8"/>
          <a:stretch>
            <a:fillRect/>
          </a:stretch>
        </p:blipFill>
        <p:spPr>
          <a:xfrm>
            <a:off x="5961753" y="647171"/>
            <a:ext cx="3112838" cy="3872932"/>
          </a:xfrm>
          <a:prstGeom prst="rect">
            <a:avLst/>
          </a:prstGeom>
          <a:ln w="12700" cmpd="sng">
            <a:solidFill>
              <a:schemeClr val="tx1"/>
            </a:solidFill>
          </a:ln>
        </p:spPr>
      </p:pic>
      <p:pic>
        <p:nvPicPr>
          <p:cNvPr id="10" name="Picture 9"/>
          <p:cNvPicPr>
            <a:picLocks/>
          </p:cNvPicPr>
          <p:nvPr/>
        </p:nvPicPr>
        <p:blipFill>
          <a:blip r:embed="rId9"/>
          <a:stretch>
            <a:fillRect/>
          </a:stretch>
        </p:blipFill>
        <p:spPr>
          <a:xfrm>
            <a:off x="1518819" y="5000048"/>
            <a:ext cx="7555772" cy="1829484"/>
          </a:xfrm>
          <a:prstGeom prst="rect">
            <a:avLst/>
          </a:prstGeom>
        </p:spPr>
      </p:pic>
    </p:spTree>
    <p:extLst>
      <p:ext uri="{BB962C8B-B14F-4D97-AF65-F5344CB8AC3E}">
        <p14:creationId xmlns:p14="http://schemas.microsoft.com/office/powerpoint/2010/main" val="3521450174"/>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8107"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8" name="Rectangle 7"/>
          <p:cNvSpPr/>
          <p:nvPr/>
        </p:nvSpPr>
        <p:spPr>
          <a:xfrm>
            <a:off x="1371900" y="628642"/>
            <a:ext cx="7772099" cy="2677656"/>
          </a:xfrm>
          <a:prstGeom prst="rect">
            <a:avLst/>
          </a:prstGeom>
        </p:spPr>
        <p:txBody>
          <a:bodyPr wrap="square">
            <a:spAutoFit/>
          </a:bodyPr>
          <a:lstStyle/>
          <a:p>
            <a:r>
              <a:rPr lang="en-US" sz="2800" b="1" dirty="0" smtClean="0"/>
              <a:t>Senate Incumbency</a:t>
            </a:r>
          </a:p>
          <a:p>
            <a:pPr marL="457200" indent="-457200">
              <a:buClr>
                <a:srgbClr val="3366FF"/>
              </a:buClr>
              <a:buFont typeface="Arial"/>
              <a:buChar char="•"/>
            </a:pPr>
            <a:r>
              <a:rPr lang="en-US" sz="2800" dirty="0" smtClean="0"/>
              <a:t>State </a:t>
            </a:r>
            <a:r>
              <a:rPr lang="en-US" sz="2800" dirty="0"/>
              <a:t>more diverse / congressional district</a:t>
            </a:r>
          </a:p>
          <a:p>
            <a:pPr marL="457200" indent="-457200">
              <a:buClr>
                <a:srgbClr val="3366FF"/>
              </a:buClr>
              <a:buFont typeface="Arial"/>
              <a:buChar char="•"/>
            </a:pPr>
            <a:r>
              <a:rPr lang="en-US" sz="2800" dirty="0"/>
              <a:t>Less personal contact</a:t>
            </a:r>
          </a:p>
          <a:p>
            <a:pPr marL="457200" indent="-457200">
              <a:buClr>
                <a:srgbClr val="3366FF"/>
              </a:buClr>
              <a:buFont typeface="Arial"/>
              <a:buChar char="•"/>
            </a:pPr>
            <a:r>
              <a:rPr lang="en-US" sz="2800" dirty="0"/>
              <a:t>More media --- more accountability</a:t>
            </a:r>
          </a:p>
          <a:p>
            <a:pPr marL="457200" indent="-457200">
              <a:buClr>
                <a:srgbClr val="3366FF"/>
              </a:buClr>
              <a:buFont typeface="Arial"/>
              <a:buChar char="•"/>
            </a:pPr>
            <a:r>
              <a:rPr lang="en-US" sz="2800" dirty="0"/>
              <a:t>More likely to face known challenger </a:t>
            </a:r>
            <a:r>
              <a:rPr lang="en-US" sz="2800" dirty="0" smtClean="0"/>
              <a:t>                     (</a:t>
            </a:r>
            <a:r>
              <a:rPr lang="en-US" sz="2800" dirty="0"/>
              <a:t>i.e</a:t>
            </a:r>
            <a:r>
              <a:rPr lang="en-US" sz="2800" dirty="0" smtClean="0"/>
              <a:t>. </a:t>
            </a:r>
            <a:r>
              <a:rPr lang="en-US" sz="2800" dirty="0"/>
              <a:t>Governor, former comedian)</a:t>
            </a:r>
          </a:p>
        </p:txBody>
      </p:sp>
      <p:pic>
        <p:nvPicPr>
          <p:cNvPr id="9" name="Picture 8"/>
          <p:cNvPicPr>
            <a:picLocks noChangeAspect="1"/>
          </p:cNvPicPr>
          <p:nvPr/>
        </p:nvPicPr>
        <p:blipFill>
          <a:blip r:embed="rId8"/>
          <a:stretch>
            <a:fillRect/>
          </a:stretch>
        </p:blipFill>
        <p:spPr>
          <a:xfrm>
            <a:off x="1973878" y="3429000"/>
            <a:ext cx="4850173" cy="3304180"/>
          </a:xfrm>
          <a:prstGeom prst="rect">
            <a:avLst/>
          </a:prstGeom>
        </p:spPr>
      </p:pic>
      <p:pic>
        <p:nvPicPr>
          <p:cNvPr id="10" name="Picture 9"/>
          <p:cNvPicPr>
            <a:picLocks noChangeAspect="1"/>
          </p:cNvPicPr>
          <p:nvPr/>
        </p:nvPicPr>
        <p:blipFill>
          <a:blip r:embed="rId9"/>
          <a:stretch>
            <a:fillRect/>
          </a:stretch>
        </p:blipFill>
        <p:spPr>
          <a:xfrm>
            <a:off x="7481904" y="2816300"/>
            <a:ext cx="1226798" cy="1606447"/>
          </a:xfrm>
          <a:prstGeom prst="rect">
            <a:avLst/>
          </a:prstGeom>
        </p:spPr>
      </p:pic>
      <p:pic>
        <p:nvPicPr>
          <p:cNvPr id="11" name="Picture 10"/>
          <p:cNvPicPr>
            <a:picLocks noChangeAspect="1"/>
          </p:cNvPicPr>
          <p:nvPr/>
        </p:nvPicPr>
        <p:blipFill>
          <a:blip r:embed="rId10"/>
          <a:stretch>
            <a:fillRect/>
          </a:stretch>
        </p:blipFill>
        <p:spPr>
          <a:xfrm>
            <a:off x="7227850" y="4842234"/>
            <a:ext cx="1668972" cy="1251729"/>
          </a:xfrm>
          <a:prstGeom prst="rect">
            <a:avLst/>
          </a:prstGeom>
        </p:spPr>
      </p:pic>
      <p:sp>
        <p:nvSpPr>
          <p:cNvPr id="12" name="Rectangle 11"/>
          <p:cNvSpPr/>
          <p:nvPr/>
        </p:nvSpPr>
        <p:spPr>
          <a:xfrm>
            <a:off x="1371551" y="840"/>
            <a:ext cx="7772449" cy="646331"/>
          </a:xfrm>
          <a:prstGeom prst="rect">
            <a:avLst/>
          </a:prstGeom>
        </p:spPr>
        <p:txBody>
          <a:bodyPr wrap="square">
            <a:spAutoFit/>
          </a:bodyPr>
          <a:lstStyle/>
          <a:p>
            <a:pPr algn="ctr"/>
            <a:r>
              <a:rPr lang="en-US" sz="3600" b="1" dirty="0" smtClean="0"/>
              <a:t>Congressional Elections</a:t>
            </a:r>
            <a:endParaRPr lang="en-US" sz="3600" b="1" dirty="0"/>
          </a:p>
        </p:txBody>
      </p:sp>
    </p:spTree>
    <p:extLst>
      <p:ext uri="{BB962C8B-B14F-4D97-AF65-F5344CB8AC3E}">
        <p14:creationId xmlns:p14="http://schemas.microsoft.com/office/powerpoint/2010/main" val="802844709"/>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4749"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10" name="Rectangle 9"/>
          <p:cNvSpPr/>
          <p:nvPr/>
        </p:nvSpPr>
        <p:spPr>
          <a:xfrm>
            <a:off x="1371551" y="840"/>
            <a:ext cx="7772449" cy="646331"/>
          </a:xfrm>
          <a:prstGeom prst="rect">
            <a:avLst/>
          </a:prstGeom>
        </p:spPr>
        <p:txBody>
          <a:bodyPr wrap="square">
            <a:spAutoFit/>
          </a:bodyPr>
          <a:lstStyle/>
          <a:p>
            <a:pPr algn="ctr"/>
            <a:r>
              <a:rPr lang="en-US" sz="3600" b="1" dirty="0" smtClean="0"/>
              <a:t>Congressional Elections</a:t>
            </a:r>
            <a:endParaRPr lang="en-US" sz="3600" b="1" dirty="0"/>
          </a:p>
        </p:txBody>
      </p:sp>
      <p:sp>
        <p:nvSpPr>
          <p:cNvPr id="3" name="Rectangle 2"/>
          <p:cNvSpPr/>
          <p:nvPr/>
        </p:nvSpPr>
        <p:spPr>
          <a:xfrm>
            <a:off x="1371550" y="669624"/>
            <a:ext cx="7772449" cy="5693867"/>
          </a:xfrm>
          <a:prstGeom prst="rect">
            <a:avLst/>
          </a:prstGeom>
        </p:spPr>
        <p:txBody>
          <a:bodyPr wrap="square">
            <a:spAutoFit/>
          </a:bodyPr>
          <a:lstStyle/>
          <a:p>
            <a:r>
              <a:rPr lang="en-US" sz="2800" b="1" dirty="0">
                <a:solidFill>
                  <a:srgbClr val="660066"/>
                </a:solidFill>
              </a:rPr>
              <a:t>Consequences of the Incumbency Advantage</a:t>
            </a:r>
          </a:p>
          <a:p>
            <a:pPr marL="457200" indent="-457200">
              <a:buClr>
                <a:srgbClr val="3366FF"/>
              </a:buClr>
              <a:buFont typeface="Arial"/>
              <a:buChar char="•"/>
            </a:pPr>
            <a:r>
              <a:rPr lang="en-US" sz="2800" dirty="0"/>
              <a:t>Congress contains a large number of experienced leaders, thus </a:t>
            </a:r>
            <a:r>
              <a:rPr lang="en-US" sz="2800" dirty="0" smtClean="0"/>
              <a:t>                                                        enabling </a:t>
            </a:r>
            <a:r>
              <a:rPr lang="en-US" sz="2800" dirty="0"/>
              <a:t>it </a:t>
            </a:r>
            <a:r>
              <a:rPr lang="en-US" sz="2800" dirty="0" smtClean="0"/>
              <a:t>                                                                maintain </a:t>
            </a:r>
            <a:r>
              <a:rPr lang="en-US" sz="2800" dirty="0"/>
              <a:t>a </a:t>
            </a:r>
            <a:r>
              <a:rPr lang="en-US" sz="2800" dirty="0" smtClean="0"/>
              <a:t>                                                                       continuity </a:t>
            </a:r>
            <a:r>
              <a:rPr lang="en-US" sz="2800" dirty="0"/>
              <a:t>of </a:t>
            </a:r>
            <a:r>
              <a:rPr lang="en-US" sz="2800" dirty="0" smtClean="0"/>
              <a:t>                                                            leadership </a:t>
            </a:r>
            <a:r>
              <a:rPr lang="en-US" sz="2800" dirty="0"/>
              <a:t>and </a:t>
            </a:r>
            <a:r>
              <a:rPr lang="en-US" sz="2800" dirty="0" smtClean="0"/>
              <a:t>                                                              policy</a:t>
            </a:r>
            <a:endParaRPr lang="en-US" sz="2800" dirty="0"/>
          </a:p>
          <a:p>
            <a:pPr marL="457200" indent="-457200">
              <a:buClr>
                <a:srgbClr val="3366FF"/>
              </a:buClr>
              <a:buFont typeface="Arial"/>
              <a:buChar char="•"/>
            </a:pPr>
            <a:r>
              <a:rPr lang="en-US" sz="2800" dirty="0"/>
              <a:t>Continuity </a:t>
            </a:r>
            <a:r>
              <a:rPr lang="en-US" sz="2800" dirty="0" smtClean="0"/>
              <a:t>                                                            discourages </a:t>
            </a:r>
            <a:r>
              <a:rPr lang="en-US" sz="2800" dirty="0"/>
              <a:t>radical change while encouraging close relationships with interest groups</a:t>
            </a:r>
          </a:p>
          <a:p>
            <a:pPr marL="457200" indent="-457200">
              <a:buClr>
                <a:srgbClr val="3366FF"/>
              </a:buClr>
              <a:buFont typeface="Arial"/>
              <a:buChar char="•"/>
            </a:pPr>
            <a:r>
              <a:rPr lang="en-US" sz="2800" dirty="0"/>
              <a:t>Incumbents benefit most from existing campaign finance laws – no incentive to reform them</a:t>
            </a:r>
          </a:p>
        </p:txBody>
      </p:sp>
      <p:pic>
        <p:nvPicPr>
          <p:cNvPr id="5" name="Picture 4"/>
          <p:cNvPicPr>
            <a:picLocks noChangeAspect="1"/>
          </p:cNvPicPr>
          <p:nvPr/>
        </p:nvPicPr>
        <p:blipFill rotWithShape="1">
          <a:blip r:embed="rId8"/>
          <a:srcRect t="12942" b="12991"/>
          <a:stretch/>
        </p:blipFill>
        <p:spPr>
          <a:xfrm>
            <a:off x="4409581" y="1582796"/>
            <a:ext cx="4565782" cy="3057146"/>
          </a:xfrm>
          <a:prstGeom prst="rect">
            <a:avLst/>
          </a:prstGeom>
          <a:ln>
            <a:solidFill>
              <a:schemeClr val="tx1"/>
            </a:solidFill>
          </a:ln>
        </p:spPr>
      </p:pic>
    </p:spTree>
    <p:extLst>
      <p:ext uri="{BB962C8B-B14F-4D97-AF65-F5344CB8AC3E}">
        <p14:creationId xmlns:p14="http://schemas.microsoft.com/office/powerpoint/2010/main" val="2544598116"/>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Rectangle 2"/>
          <p:cNvSpPr/>
          <p:nvPr/>
        </p:nvSpPr>
        <p:spPr>
          <a:xfrm>
            <a:off x="1371550" y="46738"/>
            <a:ext cx="7772449" cy="646331"/>
          </a:xfrm>
          <a:prstGeom prst="rect">
            <a:avLst/>
          </a:prstGeom>
        </p:spPr>
        <p:txBody>
          <a:bodyPr wrap="square">
            <a:spAutoFit/>
          </a:bodyPr>
          <a:lstStyle/>
          <a:p>
            <a:pPr algn="ctr"/>
            <a:r>
              <a:rPr lang="en-US" sz="3600" b="1" dirty="0"/>
              <a:t>Defeating a “House” Incumbent</a:t>
            </a:r>
          </a:p>
        </p:txBody>
      </p:sp>
      <p:sp>
        <p:nvSpPr>
          <p:cNvPr id="5" name="Rectangle 4"/>
          <p:cNvSpPr/>
          <p:nvPr/>
        </p:nvSpPr>
        <p:spPr>
          <a:xfrm>
            <a:off x="1371551" y="693069"/>
            <a:ext cx="7772448" cy="2677656"/>
          </a:xfrm>
          <a:prstGeom prst="rect">
            <a:avLst/>
          </a:prstGeom>
        </p:spPr>
        <p:txBody>
          <a:bodyPr wrap="square">
            <a:spAutoFit/>
          </a:bodyPr>
          <a:lstStyle/>
          <a:p>
            <a:pPr marL="285750" indent="-285750">
              <a:buClr>
                <a:srgbClr val="3366FF"/>
              </a:buClr>
              <a:buFont typeface="Arial"/>
              <a:buChar char="•"/>
            </a:pPr>
            <a:r>
              <a:rPr lang="en-US" sz="2800" dirty="0"/>
              <a:t>Redistricting</a:t>
            </a:r>
          </a:p>
          <a:p>
            <a:pPr marL="285750" indent="-285750">
              <a:buClr>
                <a:srgbClr val="3366FF"/>
              </a:buClr>
              <a:buFont typeface="Arial"/>
              <a:buChar char="•"/>
            </a:pPr>
            <a:r>
              <a:rPr lang="en-US" sz="2800" dirty="0"/>
              <a:t>Scandal</a:t>
            </a:r>
          </a:p>
          <a:p>
            <a:pPr marL="285750" indent="-285750">
              <a:buClr>
                <a:srgbClr val="3366FF"/>
              </a:buClr>
              <a:buFont typeface="Arial"/>
              <a:buChar char="•"/>
            </a:pPr>
            <a:r>
              <a:rPr lang="en-US" sz="2800" dirty="0"/>
              <a:t>Unpopularity of a current </a:t>
            </a:r>
            <a:r>
              <a:rPr lang="en-US" sz="2800" dirty="0" smtClean="0"/>
              <a:t>president</a:t>
            </a:r>
          </a:p>
          <a:p>
            <a:pPr marL="285750" indent="-285750">
              <a:buClr>
                <a:srgbClr val="3366FF"/>
              </a:buClr>
              <a:buFont typeface="Arial"/>
              <a:buChar char="•"/>
            </a:pPr>
            <a:r>
              <a:rPr lang="en-US" sz="2800" dirty="0"/>
              <a:t>Open </a:t>
            </a:r>
            <a:r>
              <a:rPr lang="en-US" sz="2800" dirty="0" smtClean="0"/>
              <a:t>Seats</a:t>
            </a:r>
          </a:p>
          <a:p>
            <a:pPr marL="742950" lvl="1" indent="-285750">
              <a:buClr>
                <a:srgbClr val="660066"/>
              </a:buClr>
              <a:buFont typeface="Arial"/>
              <a:buChar char="•"/>
            </a:pPr>
            <a:r>
              <a:rPr lang="en-US" sz="2800" dirty="0" smtClean="0"/>
              <a:t>Much </a:t>
            </a:r>
            <a:r>
              <a:rPr lang="en-US" sz="2800" dirty="0"/>
              <a:t>more </a:t>
            </a:r>
            <a:r>
              <a:rPr lang="en-US" sz="2800" dirty="0" smtClean="0"/>
              <a:t>competitive</a:t>
            </a:r>
            <a:endParaRPr lang="en-US" sz="2800" dirty="0"/>
          </a:p>
          <a:p>
            <a:pPr marL="285750" indent="-285750">
              <a:buClr>
                <a:srgbClr val="3366FF"/>
              </a:buClr>
              <a:buFont typeface="Arial"/>
              <a:buChar char="•"/>
            </a:pPr>
            <a:r>
              <a:rPr lang="en-US" sz="2800" dirty="0" smtClean="0"/>
              <a:t>Or</a:t>
            </a:r>
            <a:endParaRPr lang="en-US" sz="2800" dirty="0"/>
          </a:p>
        </p:txBody>
      </p:sp>
      <p:pic>
        <p:nvPicPr>
          <p:cNvPr id="6" name="Picture 5"/>
          <p:cNvPicPr>
            <a:picLocks noChangeAspect="1"/>
          </p:cNvPicPr>
          <p:nvPr/>
        </p:nvPicPr>
        <p:blipFill>
          <a:blip r:embed="rId8"/>
          <a:stretch>
            <a:fillRect/>
          </a:stretch>
        </p:blipFill>
        <p:spPr>
          <a:xfrm>
            <a:off x="1657840" y="3370725"/>
            <a:ext cx="7308291" cy="3375346"/>
          </a:xfrm>
          <a:prstGeom prst="rect">
            <a:avLst/>
          </a:prstGeom>
        </p:spPr>
      </p:pic>
    </p:spTree>
    <p:extLst>
      <p:ext uri="{BB962C8B-B14F-4D97-AF65-F5344CB8AC3E}">
        <p14:creationId xmlns:p14="http://schemas.microsoft.com/office/powerpoint/2010/main" val="844327238"/>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900" y="16140"/>
            <a:ext cx="7772099" cy="646331"/>
          </a:xfrm>
          <a:prstGeom prst="rect">
            <a:avLst/>
          </a:prstGeom>
        </p:spPr>
        <p:txBody>
          <a:bodyPr wrap="square">
            <a:spAutoFit/>
          </a:bodyPr>
          <a:lstStyle/>
          <a:p>
            <a:pPr algn="ctr"/>
            <a:r>
              <a:rPr lang="en-US" sz="3600" b="1" dirty="0"/>
              <a:t>How Congress is Organized</a:t>
            </a:r>
          </a:p>
        </p:txBody>
      </p:sp>
      <p:sp>
        <p:nvSpPr>
          <p:cNvPr id="8" name="Rectangle 7"/>
          <p:cNvSpPr/>
          <p:nvPr/>
        </p:nvSpPr>
        <p:spPr>
          <a:xfrm>
            <a:off x="1371899" y="653664"/>
            <a:ext cx="7772099" cy="5416868"/>
          </a:xfrm>
          <a:prstGeom prst="rect">
            <a:avLst/>
          </a:prstGeom>
        </p:spPr>
        <p:txBody>
          <a:bodyPr wrap="square">
            <a:spAutoFit/>
          </a:bodyPr>
          <a:lstStyle/>
          <a:p>
            <a:r>
              <a:rPr lang="en-US" sz="2800" b="1" dirty="0">
                <a:solidFill>
                  <a:srgbClr val="FF0000"/>
                </a:solidFill>
              </a:rPr>
              <a:t>New Congress is seated every two </a:t>
            </a:r>
            <a:r>
              <a:rPr lang="en-US" sz="2800" b="1" dirty="0" smtClean="0">
                <a:solidFill>
                  <a:srgbClr val="FF0000"/>
                </a:solidFill>
              </a:rPr>
              <a:t>years (112</a:t>
            </a:r>
            <a:r>
              <a:rPr lang="en-US" sz="2800" b="1" baseline="30000" dirty="0" smtClean="0">
                <a:solidFill>
                  <a:srgbClr val="FF0000"/>
                </a:solidFill>
              </a:rPr>
              <a:t>th</a:t>
            </a:r>
            <a:r>
              <a:rPr lang="en-US" sz="2800" b="1" dirty="0" smtClean="0">
                <a:solidFill>
                  <a:srgbClr val="FF0000"/>
                </a:solidFill>
              </a:rPr>
              <a:t>)</a:t>
            </a:r>
            <a:endParaRPr lang="en-US" sz="2800" b="1" dirty="0">
              <a:solidFill>
                <a:srgbClr val="FF0000"/>
              </a:solidFill>
            </a:endParaRPr>
          </a:p>
          <a:p>
            <a:pPr marL="914400" lvl="1" indent="-457200">
              <a:buClr>
                <a:srgbClr val="3366FF"/>
              </a:buClr>
              <a:buFont typeface="Arial"/>
              <a:buChar char="•"/>
            </a:pPr>
            <a:r>
              <a:rPr lang="en-US" sz="2800" dirty="0"/>
              <a:t>Elect new leaders</a:t>
            </a:r>
          </a:p>
          <a:p>
            <a:pPr marL="914400" lvl="1" indent="-457200">
              <a:buClr>
                <a:srgbClr val="3366FF"/>
              </a:buClr>
              <a:buFont typeface="Arial"/>
              <a:buChar char="•"/>
            </a:pPr>
            <a:r>
              <a:rPr lang="en-US" sz="2800" dirty="0"/>
              <a:t>Each house has a hierarchical leadership structure</a:t>
            </a:r>
          </a:p>
          <a:p>
            <a:pPr marL="457200" indent="-457200">
              <a:buClr>
                <a:srgbClr val="3366FF"/>
              </a:buClr>
              <a:buFont typeface="Arial"/>
              <a:buChar char="•"/>
            </a:pPr>
            <a:endParaRPr lang="en-US" sz="1000" dirty="0"/>
          </a:p>
          <a:p>
            <a:pPr>
              <a:buClr>
                <a:srgbClr val="3366FF"/>
              </a:buClr>
            </a:pPr>
            <a:r>
              <a:rPr lang="en-US" sz="2800" b="1" dirty="0">
                <a:solidFill>
                  <a:srgbClr val="FF0000"/>
                </a:solidFill>
              </a:rPr>
              <a:t>Political Parties</a:t>
            </a:r>
          </a:p>
          <a:p>
            <a:pPr marL="914400" lvl="1" indent="-457200">
              <a:buClr>
                <a:srgbClr val="3366FF"/>
              </a:buClr>
              <a:buFont typeface="Arial"/>
              <a:buChar char="•"/>
            </a:pPr>
            <a:r>
              <a:rPr lang="en-US" sz="2800" dirty="0"/>
              <a:t>Organization of both houses of Congress closely tied to political parties and their strength in each </a:t>
            </a:r>
            <a:r>
              <a:rPr lang="en-US" sz="2800" dirty="0" smtClean="0"/>
              <a:t>chamber</a:t>
            </a:r>
            <a:endParaRPr lang="en-US" sz="2800" dirty="0"/>
          </a:p>
          <a:p>
            <a:pPr marL="1371600" lvl="2" indent="-457200">
              <a:buClr>
                <a:srgbClr val="660066"/>
              </a:buClr>
              <a:buFont typeface="Arial"/>
              <a:buChar char="•"/>
            </a:pPr>
            <a:r>
              <a:rPr lang="en-US" sz="2800" dirty="0"/>
              <a:t>Majority Party</a:t>
            </a:r>
          </a:p>
          <a:p>
            <a:pPr marL="1371600" lvl="2" indent="-457200">
              <a:buClr>
                <a:srgbClr val="660066"/>
              </a:buClr>
              <a:buFont typeface="Arial"/>
              <a:buChar char="•"/>
            </a:pPr>
            <a:r>
              <a:rPr lang="en-US" sz="2800" dirty="0"/>
              <a:t>Minority Party</a:t>
            </a:r>
          </a:p>
          <a:p>
            <a:pPr marL="914400" lvl="1" indent="-457200">
              <a:buClr>
                <a:srgbClr val="3366FF"/>
              </a:buClr>
              <a:buFont typeface="Arial"/>
              <a:buChar char="•"/>
            </a:pPr>
            <a:r>
              <a:rPr lang="en-US" sz="2800" dirty="0"/>
              <a:t>Role in the committee system</a:t>
            </a:r>
          </a:p>
          <a:p>
            <a:pPr marL="1371600" lvl="2" indent="-457200">
              <a:buClr>
                <a:srgbClr val="660066"/>
              </a:buClr>
              <a:buFont typeface="Arial"/>
              <a:buChar char="•"/>
            </a:pPr>
            <a:r>
              <a:rPr lang="en-US" sz="2800" dirty="0"/>
              <a:t>Controlled by the majority party</a:t>
            </a:r>
          </a:p>
        </p:txBody>
      </p:sp>
      <p:pic>
        <p:nvPicPr>
          <p:cNvPr id="9" name="Picture 8" descr="MCj01396590000[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86346" y="3750348"/>
            <a:ext cx="2214563"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8661950"/>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Rectangle 2"/>
          <p:cNvSpPr/>
          <p:nvPr/>
        </p:nvSpPr>
        <p:spPr>
          <a:xfrm>
            <a:off x="1371551" y="16139"/>
            <a:ext cx="7772449" cy="646331"/>
          </a:xfrm>
          <a:prstGeom prst="rect">
            <a:avLst/>
          </a:prstGeom>
        </p:spPr>
        <p:txBody>
          <a:bodyPr wrap="square">
            <a:spAutoFit/>
          </a:bodyPr>
          <a:lstStyle/>
          <a:p>
            <a:pPr algn="ctr"/>
            <a:r>
              <a:rPr lang="en-US" sz="3600" b="1" dirty="0"/>
              <a:t> The House of Representatives</a:t>
            </a:r>
          </a:p>
        </p:txBody>
      </p:sp>
      <p:sp>
        <p:nvSpPr>
          <p:cNvPr id="5" name="Rectangle 4"/>
          <p:cNvSpPr/>
          <p:nvPr/>
        </p:nvSpPr>
        <p:spPr>
          <a:xfrm>
            <a:off x="1371550" y="672982"/>
            <a:ext cx="7772449" cy="5755422"/>
          </a:xfrm>
          <a:prstGeom prst="rect">
            <a:avLst/>
          </a:prstGeom>
        </p:spPr>
        <p:txBody>
          <a:bodyPr wrap="square">
            <a:spAutoFit/>
          </a:bodyPr>
          <a:lstStyle/>
          <a:p>
            <a:r>
              <a:rPr lang="en-US" sz="2800" b="1" dirty="0"/>
              <a:t>Always the larger of the two chambers</a:t>
            </a:r>
          </a:p>
          <a:p>
            <a:pPr marL="457200" indent="-457200">
              <a:buClr>
                <a:srgbClr val="3366FF"/>
              </a:buClr>
              <a:buFont typeface="Arial"/>
              <a:buChar char="•"/>
            </a:pPr>
            <a:r>
              <a:rPr lang="en-US" sz="2800" dirty="0"/>
              <a:t>Organized more </a:t>
            </a:r>
            <a:r>
              <a:rPr lang="en-US" sz="2800" dirty="0" smtClean="0"/>
              <a:t>                                                   tightly</a:t>
            </a:r>
            <a:r>
              <a:rPr lang="en-US" sz="2800" dirty="0"/>
              <a:t>; increased </a:t>
            </a:r>
            <a:r>
              <a:rPr lang="en-US" sz="2800" dirty="0" smtClean="0"/>
              <a:t>                                                               role </a:t>
            </a:r>
            <a:r>
              <a:rPr lang="en-US" sz="2800" dirty="0"/>
              <a:t>for party </a:t>
            </a:r>
            <a:r>
              <a:rPr lang="en-US" sz="2800" dirty="0" smtClean="0"/>
              <a:t>                                                           leadership</a:t>
            </a:r>
          </a:p>
          <a:p>
            <a:pPr marL="457200" indent="-457200">
              <a:buClr>
                <a:srgbClr val="3366FF"/>
              </a:buClr>
              <a:buFont typeface="Arial"/>
              <a:buChar char="•"/>
            </a:pPr>
            <a:endParaRPr lang="en-US" sz="1600" dirty="0"/>
          </a:p>
          <a:p>
            <a:pPr>
              <a:buClr>
                <a:srgbClr val="3366FF"/>
              </a:buClr>
            </a:pPr>
            <a:r>
              <a:rPr lang="en-US" sz="3200" b="1" dirty="0">
                <a:solidFill>
                  <a:srgbClr val="FF0000"/>
                </a:solidFill>
              </a:rPr>
              <a:t>Speaker </a:t>
            </a:r>
          </a:p>
          <a:p>
            <a:pPr marL="457200" indent="-457200">
              <a:buClr>
                <a:srgbClr val="3366FF"/>
              </a:buClr>
              <a:buFont typeface="Arial"/>
              <a:buChar char="•"/>
            </a:pPr>
            <a:r>
              <a:rPr lang="en-US" sz="2800" dirty="0"/>
              <a:t>Presides over </a:t>
            </a:r>
            <a:r>
              <a:rPr lang="en-US" sz="2800" dirty="0" smtClean="0"/>
              <a:t>                                                     House</a:t>
            </a:r>
            <a:endParaRPr lang="en-US" sz="2800" dirty="0"/>
          </a:p>
          <a:p>
            <a:pPr marL="457200" indent="-457200">
              <a:buClr>
                <a:srgbClr val="3366FF"/>
              </a:buClr>
              <a:buFont typeface="Arial"/>
              <a:buChar char="•"/>
            </a:pPr>
            <a:r>
              <a:rPr lang="en-US" sz="2800" dirty="0"/>
              <a:t>Official spokesperson </a:t>
            </a:r>
            <a:r>
              <a:rPr lang="en-US" sz="2800" dirty="0" smtClean="0"/>
              <a:t>                                             for </a:t>
            </a:r>
            <a:r>
              <a:rPr lang="en-US" sz="2800" dirty="0"/>
              <a:t>the House</a:t>
            </a:r>
          </a:p>
          <a:p>
            <a:pPr marL="457200" indent="-457200">
              <a:buClr>
                <a:srgbClr val="3366FF"/>
              </a:buClr>
              <a:buFont typeface="Arial"/>
              <a:buChar char="•"/>
            </a:pPr>
            <a:r>
              <a:rPr lang="en-US" sz="2800" dirty="0"/>
              <a:t>Second in line of presidential succession</a:t>
            </a:r>
          </a:p>
          <a:p>
            <a:pPr marL="457200" indent="-457200">
              <a:buClr>
                <a:srgbClr val="3366FF"/>
              </a:buClr>
              <a:buFont typeface="Arial"/>
              <a:buChar char="•"/>
            </a:pPr>
            <a:r>
              <a:rPr lang="en-US" sz="2800" dirty="0"/>
              <a:t>House liaison with president</a:t>
            </a:r>
          </a:p>
        </p:txBody>
      </p:sp>
      <p:pic>
        <p:nvPicPr>
          <p:cNvPr id="10" name="Picture 9" descr="Henry Clar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40990" y="1161806"/>
            <a:ext cx="3871042" cy="416924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128466"/>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900" y="628642"/>
            <a:ext cx="7772100" cy="5755422"/>
          </a:xfrm>
          <a:prstGeom prst="rect">
            <a:avLst/>
          </a:prstGeom>
        </p:spPr>
        <p:txBody>
          <a:bodyPr wrap="square">
            <a:spAutoFit/>
          </a:bodyPr>
          <a:lstStyle/>
          <a:p>
            <a:r>
              <a:rPr lang="en-US" sz="3200" b="1" dirty="0" smtClean="0">
                <a:solidFill>
                  <a:srgbClr val="FF0000"/>
                </a:solidFill>
              </a:rPr>
              <a:t>Speaker (cont.)</a:t>
            </a:r>
          </a:p>
          <a:p>
            <a:pPr marL="342900" indent="-342900">
              <a:buClr>
                <a:srgbClr val="3366FF"/>
              </a:buClr>
              <a:buFont typeface="Arial"/>
              <a:buChar char="•"/>
            </a:pPr>
            <a:r>
              <a:rPr lang="en-US" sz="2800" dirty="0" smtClean="0"/>
              <a:t>decides </a:t>
            </a:r>
            <a:r>
              <a:rPr lang="en-US" sz="2800" dirty="0"/>
              <a:t>who is recognized to speak</a:t>
            </a:r>
          </a:p>
          <a:p>
            <a:pPr marL="342900" indent="-342900">
              <a:buClr>
                <a:srgbClr val="3366FF"/>
              </a:buClr>
              <a:buFont typeface="Arial"/>
              <a:buChar char="•"/>
            </a:pPr>
            <a:r>
              <a:rPr lang="en-US" sz="2800" dirty="0"/>
              <a:t>decides whether motions are relevant</a:t>
            </a:r>
          </a:p>
          <a:p>
            <a:pPr marL="342900" indent="-342900">
              <a:buClr>
                <a:srgbClr val="3366FF"/>
              </a:buClr>
              <a:buFont typeface="Arial"/>
              <a:buChar char="•"/>
            </a:pPr>
            <a:r>
              <a:rPr lang="en-US" sz="2800" dirty="0"/>
              <a:t>decides to which committees new bills go</a:t>
            </a:r>
          </a:p>
          <a:p>
            <a:pPr marL="342900" indent="-342900">
              <a:buClr>
                <a:srgbClr val="3366FF"/>
              </a:buClr>
              <a:buFont typeface="Arial"/>
              <a:buChar char="•"/>
            </a:pPr>
            <a:r>
              <a:rPr lang="en-US" sz="2800" dirty="0"/>
              <a:t>controls patronage for some capital jobs/extra office </a:t>
            </a:r>
            <a:r>
              <a:rPr lang="en-US" sz="2800" dirty="0" smtClean="0"/>
              <a:t>space</a:t>
            </a:r>
          </a:p>
          <a:p>
            <a:pPr marL="342900" indent="-342900">
              <a:buClr>
                <a:srgbClr val="3366FF"/>
              </a:buClr>
              <a:buFont typeface="Arial"/>
              <a:buChar char="•"/>
            </a:pPr>
            <a:endParaRPr lang="en-US" sz="2800" dirty="0" smtClean="0"/>
          </a:p>
          <a:p>
            <a:pPr>
              <a:buClr>
                <a:srgbClr val="3366FF"/>
              </a:buClr>
            </a:pPr>
            <a:r>
              <a:rPr lang="en-US" sz="3200" b="1" dirty="0">
                <a:solidFill>
                  <a:srgbClr val="FF0000"/>
                </a:solidFill>
              </a:rPr>
              <a:t>Majority Leader</a:t>
            </a:r>
          </a:p>
          <a:p>
            <a:pPr marL="342900" indent="-342900">
              <a:buClr>
                <a:srgbClr val="3366FF"/>
              </a:buClr>
              <a:buFont typeface="Arial"/>
              <a:buChar char="•"/>
            </a:pPr>
            <a:r>
              <a:rPr lang="en-US" sz="2800" dirty="0"/>
              <a:t>Elected leader of the party controlling the most seats in the House or the Senate</a:t>
            </a:r>
          </a:p>
          <a:p>
            <a:pPr marL="342900" indent="-342900">
              <a:buClr>
                <a:srgbClr val="3366FF"/>
              </a:buClr>
              <a:buFont typeface="Arial"/>
              <a:buChar char="•"/>
            </a:pPr>
            <a:r>
              <a:rPr lang="en-US" sz="2800" dirty="0"/>
              <a:t>Second in authority to the Speaker—in the Senate, is the most powerful member</a:t>
            </a:r>
          </a:p>
          <a:p>
            <a:endParaRPr lang="en-US" sz="2400" dirty="0"/>
          </a:p>
        </p:txBody>
      </p:sp>
      <p:sp>
        <p:nvSpPr>
          <p:cNvPr id="8" name="Rectangle 7"/>
          <p:cNvSpPr/>
          <p:nvPr/>
        </p:nvSpPr>
        <p:spPr>
          <a:xfrm>
            <a:off x="1371551" y="16139"/>
            <a:ext cx="7772449" cy="646331"/>
          </a:xfrm>
          <a:prstGeom prst="rect">
            <a:avLst/>
          </a:prstGeom>
        </p:spPr>
        <p:txBody>
          <a:bodyPr wrap="square">
            <a:spAutoFit/>
          </a:bodyPr>
          <a:lstStyle/>
          <a:p>
            <a:pPr algn="ctr"/>
            <a:r>
              <a:rPr lang="en-US" sz="3600" b="1" dirty="0"/>
              <a:t> The House of Representatives</a:t>
            </a:r>
          </a:p>
        </p:txBody>
      </p:sp>
    </p:spTree>
    <p:extLst>
      <p:ext uri="{BB962C8B-B14F-4D97-AF65-F5344CB8AC3E}">
        <p14:creationId xmlns:p14="http://schemas.microsoft.com/office/powerpoint/2010/main" val="1557391200"/>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Rectangle 2"/>
          <p:cNvSpPr/>
          <p:nvPr/>
        </p:nvSpPr>
        <p:spPr>
          <a:xfrm>
            <a:off x="1371550" y="662470"/>
            <a:ext cx="7772449" cy="5232202"/>
          </a:xfrm>
          <a:prstGeom prst="rect">
            <a:avLst/>
          </a:prstGeom>
        </p:spPr>
        <p:txBody>
          <a:bodyPr wrap="square">
            <a:spAutoFit/>
          </a:bodyPr>
          <a:lstStyle/>
          <a:p>
            <a:r>
              <a:rPr lang="en-US" sz="3200" b="1" dirty="0">
                <a:solidFill>
                  <a:srgbClr val="FF0000"/>
                </a:solidFill>
              </a:rPr>
              <a:t>Minority Leader</a:t>
            </a:r>
          </a:p>
          <a:p>
            <a:pPr marL="457200" indent="-457200">
              <a:buClr>
                <a:srgbClr val="3366FF"/>
              </a:buClr>
              <a:buFont typeface="Arial"/>
              <a:buChar char="•"/>
            </a:pPr>
            <a:r>
              <a:rPr lang="en-US" sz="2800" dirty="0"/>
              <a:t>Elected leader of the party with the second highest number of elected representatives in the House of Representatives or the Senate</a:t>
            </a:r>
          </a:p>
          <a:p>
            <a:pPr marL="457200" indent="-457200">
              <a:buClr>
                <a:srgbClr val="3366FF"/>
              </a:buClr>
              <a:buFont typeface="Arial"/>
              <a:buChar char="•"/>
            </a:pPr>
            <a:endParaRPr lang="en-US" sz="2800" dirty="0"/>
          </a:p>
          <a:p>
            <a:pPr>
              <a:buClr>
                <a:srgbClr val="3366FF"/>
              </a:buClr>
            </a:pPr>
            <a:r>
              <a:rPr lang="en-US" sz="3200" b="1" dirty="0">
                <a:solidFill>
                  <a:srgbClr val="FF0000"/>
                </a:solidFill>
              </a:rPr>
              <a:t>Whips</a:t>
            </a:r>
          </a:p>
          <a:p>
            <a:pPr marL="457200" indent="-457200">
              <a:buClr>
                <a:srgbClr val="3366FF"/>
              </a:buClr>
              <a:buFont typeface="Arial"/>
              <a:buChar char="•"/>
            </a:pPr>
            <a:r>
              <a:rPr lang="en-US" sz="2800" dirty="0"/>
              <a:t>Keep close contact </a:t>
            </a:r>
            <a:r>
              <a:rPr lang="en-US" sz="2800" dirty="0" smtClean="0"/>
              <a:t>                                               with </a:t>
            </a:r>
            <a:r>
              <a:rPr lang="en-US" sz="2800" dirty="0"/>
              <a:t>all members and </a:t>
            </a:r>
            <a:r>
              <a:rPr lang="en-US" sz="2800" dirty="0" smtClean="0"/>
              <a:t>                                          take </a:t>
            </a:r>
            <a:r>
              <a:rPr lang="en-US" sz="2800" dirty="0"/>
              <a:t>nose counts on </a:t>
            </a:r>
            <a:r>
              <a:rPr lang="en-US" sz="2800" dirty="0" smtClean="0"/>
              <a:t>                                                      key </a:t>
            </a:r>
            <a:r>
              <a:rPr lang="en-US" sz="2800" dirty="0"/>
              <a:t>votes, prepare </a:t>
            </a:r>
            <a:r>
              <a:rPr lang="en-US" sz="2800" dirty="0" smtClean="0"/>
              <a:t>                                                summaries </a:t>
            </a:r>
            <a:r>
              <a:rPr lang="en-US" sz="2800" dirty="0"/>
              <a:t>of bills, etc.</a:t>
            </a:r>
          </a:p>
          <a:p>
            <a:endParaRPr lang="en-US" dirty="0"/>
          </a:p>
        </p:txBody>
      </p:sp>
      <p:sp>
        <p:nvSpPr>
          <p:cNvPr id="10" name="Rectangle 9"/>
          <p:cNvSpPr/>
          <p:nvPr/>
        </p:nvSpPr>
        <p:spPr>
          <a:xfrm>
            <a:off x="1371551" y="16139"/>
            <a:ext cx="7772449" cy="646331"/>
          </a:xfrm>
          <a:prstGeom prst="rect">
            <a:avLst/>
          </a:prstGeom>
        </p:spPr>
        <p:txBody>
          <a:bodyPr wrap="square">
            <a:spAutoFit/>
          </a:bodyPr>
          <a:lstStyle/>
          <a:p>
            <a:pPr algn="ctr"/>
            <a:r>
              <a:rPr lang="en-US" sz="3600" b="1" dirty="0"/>
              <a:t> The House of Representatives</a:t>
            </a:r>
          </a:p>
        </p:txBody>
      </p:sp>
      <p:pic>
        <p:nvPicPr>
          <p:cNvPr id="11" name="Picture 10"/>
          <p:cNvPicPr>
            <a:picLocks noChangeAspect="1"/>
          </p:cNvPicPr>
          <p:nvPr/>
        </p:nvPicPr>
        <p:blipFill>
          <a:blip r:embed="rId8"/>
          <a:stretch>
            <a:fillRect/>
          </a:stretch>
        </p:blipFill>
        <p:spPr>
          <a:xfrm>
            <a:off x="5309295" y="2591150"/>
            <a:ext cx="3610933" cy="3809840"/>
          </a:xfrm>
          <a:prstGeom prst="rect">
            <a:avLst/>
          </a:prstGeom>
        </p:spPr>
      </p:pic>
    </p:spTree>
    <p:extLst>
      <p:ext uri="{BB962C8B-B14F-4D97-AF65-F5344CB8AC3E}">
        <p14:creationId xmlns:p14="http://schemas.microsoft.com/office/powerpoint/2010/main" val="790522750"/>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900" y="31438"/>
            <a:ext cx="7772100" cy="646331"/>
          </a:xfrm>
          <a:prstGeom prst="rect">
            <a:avLst/>
          </a:prstGeom>
        </p:spPr>
        <p:txBody>
          <a:bodyPr wrap="square">
            <a:spAutoFit/>
          </a:bodyPr>
          <a:lstStyle/>
          <a:p>
            <a:pPr algn="ctr"/>
            <a:r>
              <a:rPr lang="en-US" sz="3600" b="1" dirty="0"/>
              <a:t> The Senate</a:t>
            </a:r>
          </a:p>
        </p:txBody>
      </p:sp>
      <p:sp>
        <p:nvSpPr>
          <p:cNvPr id="8" name="Rectangle 7"/>
          <p:cNvSpPr/>
          <p:nvPr/>
        </p:nvSpPr>
        <p:spPr>
          <a:xfrm>
            <a:off x="1371900" y="668962"/>
            <a:ext cx="7772100" cy="6124754"/>
          </a:xfrm>
          <a:prstGeom prst="rect">
            <a:avLst/>
          </a:prstGeom>
        </p:spPr>
        <p:txBody>
          <a:bodyPr wrap="square">
            <a:spAutoFit/>
          </a:bodyPr>
          <a:lstStyle/>
          <a:p>
            <a:r>
              <a:rPr lang="en-US" sz="2800" b="1" dirty="0"/>
              <a:t>The Constitution specifies the vice president as the presiding officer of the </a:t>
            </a:r>
            <a:r>
              <a:rPr lang="en-US" sz="2800" b="1" dirty="0" smtClean="0"/>
              <a:t>Senate</a:t>
            </a:r>
            <a:endParaRPr lang="en-US" sz="2800" b="1" dirty="0"/>
          </a:p>
          <a:p>
            <a:pPr marL="457200" indent="-457200">
              <a:buClr>
                <a:srgbClr val="3366FF"/>
              </a:buClr>
              <a:buFont typeface="Arial"/>
              <a:buChar char="•"/>
            </a:pPr>
            <a:r>
              <a:rPr lang="en-US" sz="2800" dirty="0"/>
              <a:t>votes only in case of a tie</a:t>
            </a:r>
          </a:p>
          <a:p>
            <a:pPr>
              <a:buClr>
                <a:srgbClr val="3366FF"/>
              </a:buClr>
            </a:pPr>
            <a:endParaRPr lang="en-US" sz="2800" dirty="0"/>
          </a:p>
          <a:p>
            <a:pPr>
              <a:buClr>
                <a:srgbClr val="3366FF"/>
              </a:buClr>
            </a:pPr>
            <a:r>
              <a:rPr lang="en-US" sz="2800" b="1" dirty="0"/>
              <a:t>Official chair of the Senate is the president pro tempore (pro </a:t>
            </a:r>
            <a:r>
              <a:rPr lang="en-US" sz="2800" b="1" dirty="0" smtClean="0"/>
              <a:t>tem.)</a:t>
            </a:r>
            <a:endParaRPr lang="en-US" sz="2800" b="1" dirty="0"/>
          </a:p>
          <a:p>
            <a:pPr marL="457200" indent="-457200">
              <a:buClr>
                <a:srgbClr val="3366FF"/>
              </a:buClr>
              <a:buFont typeface="Arial"/>
              <a:buChar char="•"/>
            </a:pPr>
            <a:r>
              <a:rPr lang="en-US" sz="2800" dirty="0"/>
              <a:t>Primarily honorific</a:t>
            </a:r>
          </a:p>
          <a:p>
            <a:pPr marL="457200" indent="-457200">
              <a:buClr>
                <a:srgbClr val="3366FF"/>
              </a:buClr>
              <a:buFont typeface="Arial"/>
              <a:buChar char="•"/>
            </a:pPr>
            <a:r>
              <a:rPr lang="en-US" sz="2800" dirty="0"/>
              <a:t>Generally goes to the most senior senator of the majority </a:t>
            </a:r>
            <a:r>
              <a:rPr lang="en-US" sz="2800" dirty="0" smtClean="0"/>
              <a:t>party</a:t>
            </a:r>
          </a:p>
          <a:p>
            <a:pPr marL="457200" indent="-457200">
              <a:buClr>
                <a:srgbClr val="3366FF"/>
              </a:buClr>
              <a:buFont typeface="Arial"/>
              <a:buChar char="•"/>
            </a:pPr>
            <a:endParaRPr lang="en-US" sz="2800" dirty="0"/>
          </a:p>
          <a:p>
            <a:r>
              <a:rPr lang="en-US" sz="2800" b="1" dirty="0" smtClean="0"/>
              <a:t>True </a:t>
            </a:r>
            <a:r>
              <a:rPr lang="en-US" sz="2800" b="1" dirty="0"/>
              <a:t>leader is the majority </a:t>
            </a:r>
            <a:r>
              <a:rPr lang="en-US" sz="2800" b="1" dirty="0" smtClean="0"/>
              <a:t>                                       leader (note -- not </a:t>
            </a:r>
            <a:r>
              <a:rPr lang="en-US" sz="2800" b="1" dirty="0"/>
              <a:t>as </a:t>
            </a:r>
            <a:r>
              <a:rPr lang="en-US" sz="2800" b="1" dirty="0" smtClean="0"/>
              <a:t>                                           powerful </a:t>
            </a:r>
            <a:r>
              <a:rPr lang="en-US" sz="2800" b="1" dirty="0"/>
              <a:t>as </a:t>
            </a:r>
            <a:r>
              <a:rPr lang="en-US" sz="2800" b="1" dirty="0" smtClean="0"/>
              <a:t>Speaker of                                                      the House</a:t>
            </a:r>
            <a:endParaRPr lang="en-US" sz="2800" b="1" dirty="0"/>
          </a:p>
        </p:txBody>
      </p:sp>
      <p:pic>
        <p:nvPicPr>
          <p:cNvPr id="9" name="Picture 8"/>
          <p:cNvPicPr>
            <a:picLocks noChangeAspect="1"/>
          </p:cNvPicPr>
          <p:nvPr/>
        </p:nvPicPr>
        <p:blipFill>
          <a:blip r:embed="rId8"/>
          <a:stretch>
            <a:fillRect/>
          </a:stretch>
        </p:blipFill>
        <p:spPr>
          <a:xfrm>
            <a:off x="5394413" y="4103095"/>
            <a:ext cx="3632921" cy="2664274"/>
          </a:xfrm>
          <a:prstGeom prst="rect">
            <a:avLst/>
          </a:prstGeom>
          <a:ln w="12700" cmpd="sng">
            <a:solidFill>
              <a:schemeClr val="tx1"/>
            </a:solidFill>
          </a:ln>
        </p:spPr>
      </p:pic>
    </p:spTree>
    <p:extLst>
      <p:ext uri="{BB962C8B-B14F-4D97-AF65-F5344CB8AC3E}">
        <p14:creationId xmlns:p14="http://schemas.microsoft.com/office/powerpoint/2010/main" val="3972943032"/>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Rectangle 2"/>
          <p:cNvSpPr/>
          <p:nvPr/>
        </p:nvSpPr>
        <p:spPr>
          <a:xfrm>
            <a:off x="1371551" y="37"/>
            <a:ext cx="6858000" cy="1200329"/>
          </a:xfrm>
          <a:prstGeom prst="rect">
            <a:avLst/>
          </a:prstGeom>
        </p:spPr>
        <p:txBody>
          <a:bodyPr wrap="square">
            <a:spAutoFit/>
          </a:bodyPr>
          <a:lstStyle/>
          <a:p>
            <a:pPr algn="ctr"/>
            <a:r>
              <a:rPr lang="en-US" sz="3600" b="1" dirty="0"/>
              <a:t>Key </a:t>
            </a:r>
            <a:r>
              <a:rPr lang="en-US" sz="3600" b="1" dirty="0" smtClean="0"/>
              <a:t>Congressional Leadership Positions (112</a:t>
            </a:r>
            <a:r>
              <a:rPr lang="en-US" sz="3600" b="1" baseline="30000" dirty="0" smtClean="0"/>
              <a:t>th</a:t>
            </a:r>
            <a:r>
              <a:rPr lang="en-US" sz="3600" b="1" dirty="0" smtClean="0"/>
              <a:t>)</a:t>
            </a:r>
            <a:endParaRPr lang="en-US" sz="3600" b="1" dirty="0"/>
          </a:p>
        </p:txBody>
      </p:sp>
      <p:sp>
        <p:nvSpPr>
          <p:cNvPr id="5" name="Rectangle 4"/>
          <p:cNvSpPr/>
          <p:nvPr/>
        </p:nvSpPr>
        <p:spPr>
          <a:xfrm>
            <a:off x="1536273" y="3718699"/>
            <a:ext cx="1827046" cy="2354491"/>
          </a:xfrm>
          <a:prstGeom prst="rect">
            <a:avLst/>
          </a:prstGeom>
          <a:solidFill>
            <a:schemeClr val="accent2">
              <a:lumMod val="75000"/>
            </a:schemeClr>
          </a:solidFill>
        </p:spPr>
        <p:txBody>
          <a:bodyPr wrap="square">
            <a:spAutoFit/>
          </a:bodyPr>
          <a:lstStyle/>
          <a:p>
            <a:pPr algn="ctr"/>
            <a:r>
              <a:rPr lang="en-US" sz="2100" dirty="0">
                <a:ln>
                  <a:solidFill>
                    <a:schemeClr val="tx1"/>
                  </a:solidFill>
                </a:ln>
              </a:rPr>
              <a:t>Speaker of the House of </a:t>
            </a:r>
            <a:r>
              <a:rPr lang="en-US" dirty="0">
                <a:ln>
                  <a:solidFill>
                    <a:schemeClr val="tx1"/>
                  </a:solidFill>
                </a:ln>
              </a:rPr>
              <a:t>Representatives </a:t>
            </a:r>
            <a:r>
              <a:rPr lang="en-US" sz="2100" dirty="0">
                <a:ln>
                  <a:solidFill>
                    <a:schemeClr val="tx1"/>
                  </a:solidFill>
                </a:ln>
              </a:rPr>
              <a:t>-- John “IT’S PRONOUNCED ‘BAY-NER!</a:t>
            </a:r>
            <a:r>
              <a:rPr lang="en-US" sz="2100" dirty="0" smtClean="0">
                <a:ln>
                  <a:solidFill>
                    <a:schemeClr val="tx1"/>
                  </a:solidFill>
                </a:ln>
              </a:rPr>
              <a:t>” Boehner</a:t>
            </a:r>
            <a:endParaRPr lang="en-US" sz="2800" dirty="0" smtClean="0">
              <a:ln>
                <a:solidFill>
                  <a:schemeClr val="tx1"/>
                </a:solidFill>
              </a:ln>
            </a:endParaRPr>
          </a:p>
        </p:txBody>
      </p:sp>
      <p:pic>
        <p:nvPicPr>
          <p:cNvPr id="6" name="Picture 5"/>
          <p:cNvPicPr>
            <a:picLocks/>
          </p:cNvPicPr>
          <p:nvPr/>
        </p:nvPicPr>
        <p:blipFill rotWithShape="1">
          <a:blip r:embed="rId8"/>
          <a:srcRect t="4239" b="19962"/>
          <a:stretch/>
        </p:blipFill>
        <p:spPr>
          <a:xfrm>
            <a:off x="1536273" y="1200364"/>
            <a:ext cx="1827046" cy="2286848"/>
          </a:xfrm>
          <a:prstGeom prst="rect">
            <a:avLst/>
          </a:prstGeom>
        </p:spPr>
      </p:pic>
      <p:pic>
        <p:nvPicPr>
          <p:cNvPr id="10" name="Picture 9"/>
          <p:cNvPicPr>
            <a:picLocks/>
          </p:cNvPicPr>
          <p:nvPr/>
        </p:nvPicPr>
        <p:blipFill rotWithShape="1">
          <a:blip r:embed="rId9"/>
          <a:srcRect t="3570" b="17011"/>
          <a:stretch/>
        </p:blipFill>
        <p:spPr>
          <a:xfrm>
            <a:off x="4033561" y="1200363"/>
            <a:ext cx="1824947" cy="2286848"/>
          </a:xfrm>
          <a:prstGeom prst="rect">
            <a:avLst/>
          </a:prstGeom>
        </p:spPr>
      </p:pic>
      <p:pic>
        <p:nvPicPr>
          <p:cNvPr id="11" name="Picture 10"/>
          <p:cNvPicPr>
            <a:picLocks/>
          </p:cNvPicPr>
          <p:nvPr/>
        </p:nvPicPr>
        <p:blipFill rotWithShape="1">
          <a:blip r:embed="rId10"/>
          <a:srcRect b="30030"/>
          <a:stretch/>
        </p:blipFill>
        <p:spPr>
          <a:xfrm>
            <a:off x="6519972" y="1200363"/>
            <a:ext cx="1829178" cy="2286848"/>
          </a:xfrm>
          <a:prstGeom prst="rect">
            <a:avLst/>
          </a:prstGeom>
        </p:spPr>
      </p:pic>
      <p:sp>
        <p:nvSpPr>
          <p:cNvPr id="12" name="Rectangle 11"/>
          <p:cNvSpPr/>
          <p:nvPr/>
        </p:nvSpPr>
        <p:spPr>
          <a:xfrm>
            <a:off x="4033561" y="3718699"/>
            <a:ext cx="1888955" cy="2354491"/>
          </a:xfrm>
          <a:prstGeom prst="rect">
            <a:avLst/>
          </a:prstGeom>
          <a:solidFill>
            <a:schemeClr val="accent1">
              <a:lumMod val="75000"/>
            </a:schemeClr>
          </a:solidFill>
        </p:spPr>
        <p:txBody>
          <a:bodyPr wrap="square">
            <a:spAutoFit/>
          </a:bodyPr>
          <a:lstStyle/>
          <a:p>
            <a:pPr algn="ctr"/>
            <a:r>
              <a:rPr lang="en-US" sz="2100" dirty="0">
                <a:ln>
                  <a:solidFill>
                    <a:srgbClr val="000000"/>
                  </a:solidFill>
                </a:ln>
              </a:rPr>
              <a:t>Majority leader </a:t>
            </a:r>
            <a:r>
              <a:rPr lang="en-US" sz="2100" dirty="0" smtClean="0">
                <a:ln>
                  <a:solidFill>
                    <a:srgbClr val="000000"/>
                  </a:solidFill>
                </a:ln>
              </a:rPr>
              <a:t>(Senate) </a:t>
            </a:r>
            <a:r>
              <a:rPr lang="en-US" sz="2100" dirty="0">
                <a:ln>
                  <a:solidFill>
                    <a:srgbClr val="000000"/>
                  </a:solidFill>
                </a:ln>
              </a:rPr>
              <a:t>Harry Reid </a:t>
            </a:r>
            <a:endParaRPr lang="en-US" sz="2100" dirty="0" smtClean="0">
              <a:ln>
                <a:solidFill>
                  <a:srgbClr val="000000"/>
                </a:solidFill>
              </a:ln>
            </a:endParaRPr>
          </a:p>
          <a:p>
            <a:pPr algn="ctr"/>
            <a:endParaRPr lang="en-US" sz="2100" dirty="0">
              <a:ln>
                <a:solidFill>
                  <a:srgbClr val="000000"/>
                </a:solidFill>
              </a:ln>
            </a:endParaRPr>
          </a:p>
          <a:p>
            <a:pPr algn="ctr"/>
            <a:endParaRPr lang="en-US" sz="2100" dirty="0" smtClean="0">
              <a:ln>
                <a:solidFill>
                  <a:srgbClr val="000000"/>
                </a:solidFill>
              </a:ln>
            </a:endParaRPr>
          </a:p>
          <a:p>
            <a:pPr algn="ctr"/>
            <a:endParaRPr lang="en-US" sz="2100" dirty="0">
              <a:ln>
                <a:solidFill>
                  <a:srgbClr val="000000"/>
                </a:solidFill>
              </a:ln>
            </a:endParaRPr>
          </a:p>
          <a:p>
            <a:pPr algn="ctr"/>
            <a:endParaRPr lang="en-US" sz="2100" dirty="0">
              <a:ln>
                <a:solidFill>
                  <a:srgbClr val="000000"/>
                </a:solidFill>
              </a:ln>
            </a:endParaRPr>
          </a:p>
        </p:txBody>
      </p:sp>
      <p:sp>
        <p:nvSpPr>
          <p:cNvPr id="13" name="Rectangle 12"/>
          <p:cNvSpPr/>
          <p:nvPr/>
        </p:nvSpPr>
        <p:spPr>
          <a:xfrm>
            <a:off x="6519972" y="3705240"/>
            <a:ext cx="1893186" cy="2354491"/>
          </a:xfrm>
          <a:prstGeom prst="rect">
            <a:avLst/>
          </a:prstGeom>
          <a:solidFill>
            <a:schemeClr val="accent2">
              <a:lumMod val="75000"/>
            </a:schemeClr>
          </a:solidFill>
        </p:spPr>
        <p:txBody>
          <a:bodyPr wrap="square">
            <a:spAutoFit/>
          </a:bodyPr>
          <a:lstStyle/>
          <a:p>
            <a:pPr algn="ctr"/>
            <a:r>
              <a:rPr lang="en-US" sz="2100" dirty="0">
                <a:ln>
                  <a:solidFill>
                    <a:srgbClr val="000000"/>
                  </a:solidFill>
                </a:ln>
              </a:rPr>
              <a:t>Minority leader </a:t>
            </a:r>
            <a:r>
              <a:rPr lang="en-US" sz="2100" dirty="0" smtClean="0">
                <a:ln>
                  <a:solidFill>
                    <a:srgbClr val="000000"/>
                  </a:solidFill>
                </a:ln>
              </a:rPr>
              <a:t>(Senate) </a:t>
            </a:r>
            <a:r>
              <a:rPr lang="en-US" sz="2100" dirty="0">
                <a:ln>
                  <a:solidFill>
                    <a:srgbClr val="000000"/>
                  </a:solidFill>
                </a:ln>
              </a:rPr>
              <a:t>Mitch McConnell </a:t>
            </a:r>
            <a:endParaRPr lang="en-US" sz="2100" dirty="0" smtClean="0">
              <a:ln>
                <a:solidFill>
                  <a:srgbClr val="000000"/>
                </a:solidFill>
              </a:ln>
            </a:endParaRPr>
          </a:p>
          <a:p>
            <a:pPr algn="ctr"/>
            <a:endParaRPr lang="en-US" sz="2100" dirty="0">
              <a:ln>
                <a:solidFill>
                  <a:srgbClr val="000000"/>
                </a:solidFill>
              </a:ln>
            </a:endParaRPr>
          </a:p>
          <a:p>
            <a:pPr algn="ctr"/>
            <a:endParaRPr lang="en-US" sz="2100" dirty="0" smtClean="0">
              <a:ln>
                <a:solidFill>
                  <a:srgbClr val="000000"/>
                </a:solidFill>
              </a:ln>
            </a:endParaRPr>
          </a:p>
          <a:p>
            <a:pPr algn="ctr"/>
            <a:endParaRPr lang="en-US" sz="2100" dirty="0">
              <a:ln>
                <a:solidFill>
                  <a:srgbClr val="000000"/>
                </a:solidFill>
              </a:ln>
            </a:endParaRPr>
          </a:p>
          <a:p>
            <a:pPr algn="ctr"/>
            <a:endParaRPr lang="en-US" sz="2100" dirty="0">
              <a:ln>
                <a:solidFill>
                  <a:srgbClr val="000000"/>
                </a:solidFill>
              </a:ln>
            </a:endParaRPr>
          </a:p>
        </p:txBody>
      </p:sp>
    </p:spTree>
    <p:extLst>
      <p:ext uri="{BB962C8B-B14F-4D97-AF65-F5344CB8AC3E}">
        <p14:creationId xmlns:p14="http://schemas.microsoft.com/office/powerpoint/2010/main" val="381181590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10" name="Rectangle 9"/>
          <p:cNvSpPr/>
          <p:nvPr/>
        </p:nvSpPr>
        <p:spPr>
          <a:xfrm>
            <a:off x="1371550" y="24858"/>
            <a:ext cx="7772449" cy="646331"/>
          </a:xfrm>
          <a:prstGeom prst="rect">
            <a:avLst/>
          </a:prstGeom>
        </p:spPr>
        <p:txBody>
          <a:bodyPr wrap="square">
            <a:spAutoFit/>
          </a:bodyPr>
          <a:lstStyle/>
          <a:p>
            <a:pPr algn="ctr"/>
            <a:r>
              <a:rPr lang="en-US" sz="3600" b="1" dirty="0" smtClean="0"/>
              <a:t>Implementing federalism</a:t>
            </a:r>
            <a:endParaRPr lang="en-US" sz="3600" b="1" dirty="0"/>
          </a:p>
        </p:txBody>
      </p:sp>
      <p:sp>
        <p:nvSpPr>
          <p:cNvPr id="3" name="TextBox 2"/>
          <p:cNvSpPr txBox="1"/>
          <p:nvPr/>
        </p:nvSpPr>
        <p:spPr>
          <a:xfrm>
            <a:off x="1371551" y="671189"/>
            <a:ext cx="7772449" cy="4401205"/>
          </a:xfrm>
          <a:prstGeom prst="rect">
            <a:avLst/>
          </a:prstGeom>
          <a:noFill/>
        </p:spPr>
        <p:txBody>
          <a:bodyPr wrap="square" rtlCol="0">
            <a:spAutoFit/>
          </a:bodyPr>
          <a:lstStyle/>
          <a:p>
            <a:pPr marL="457200" indent="-457200">
              <a:buClr>
                <a:srgbClr val="3366FF"/>
              </a:buClr>
              <a:buFont typeface="Arial"/>
              <a:buChar char="•"/>
            </a:pPr>
            <a:r>
              <a:rPr lang="en-US" sz="2800" dirty="0" smtClean="0"/>
              <a:t>A bicameral legislature provided for two types of representation</a:t>
            </a:r>
          </a:p>
          <a:p>
            <a:pPr marL="914400" lvl="1" indent="-457200">
              <a:buClr>
                <a:srgbClr val="660066"/>
              </a:buClr>
              <a:buFont typeface="Arial"/>
              <a:buChar char="•"/>
            </a:pPr>
            <a:r>
              <a:rPr lang="en-US" sz="2800" dirty="0" smtClean="0"/>
              <a:t>House represented interests of the people </a:t>
            </a:r>
          </a:p>
          <a:p>
            <a:pPr marL="914400" lvl="1" indent="-457200">
              <a:buClr>
                <a:srgbClr val="660066"/>
              </a:buClr>
              <a:buFont typeface="Arial"/>
              <a:buChar char="•"/>
            </a:pPr>
            <a:r>
              <a:rPr lang="en-US" sz="2800" dirty="0" smtClean="0"/>
              <a:t>Senate represented interests of the states</a:t>
            </a:r>
          </a:p>
          <a:p>
            <a:pPr marL="457200" indent="-457200">
              <a:buClr>
                <a:srgbClr val="3366FF"/>
              </a:buClr>
              <a:buFont typeface="Arial"/>
              <a:buChar char="•"/>
            </a:pPr>
            <a:r>
              <a:rPr lang="en-US" sz="2800" dirty="0" smtClean="0"/>
              <a:t>A bicameral legislature fragmented power checking majority interests while protecting minority interests</a:t>
            </a:r>
          </a:p>
          <a:p>
            <a:pPr marL="457200" indent="-457200">
              <a:buClr>
                <a:srgbClr val="3366FF"/>
              </a:buClr>
              <a:buFont typeface="Arial"/>
              <a:buChar char="•"/>
            </a:pPr>
            <a:r>
              <a:rPr lang="en-US" sz="2800" dirty="0" smtClean="0"/>
              <a:t>A bicameral legislature slowed the legislative process thus encouraging careful deliberation and compromise</a:t>
            </a:r>
            <a:endParaRPr lang="en-US" sz="2800" dirty="0"/>
          </a:p>
        </p:txBody>
      </p:sp>
    </p:spTree>
    <p:extLst>
      <p:ext uri="{BB962C8B-B14F-4D97-AF65-F5344CB8AC3E}">
        <p14:creationId xmlns:p14="http://schemas.microsoft.com/office/powerpoint/2010/main" val="3663066755"/>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8" name="Rectangle 7"/>
          <p:cNvSpPr/>
          <p:nvPr/>
        </p:nvSpPr>
        <p:spPr>
          <a:xfrm>
            <a:off x="1371551" y="37"/>
            <a:ext cx="6858000" cy="1200329"/>
          </a:xfrm>
          <a:prstGeom prst="rect">
            <a:avLst/>
          </a:prstGeom>
        </p:spPr>
        <p:txBody>
          <a:bodyPr wrap="square">
            <a:spAutoFit/>
          </a:bodyPr>
          <a:lstStyle/>
          <a:p>
            <a:pPr algn="ctr"/>
            <a:r>
              <a:rPr lang="en-US" sz="3600" b="1" dirty="0"/>
              <a:t>Key </a:t>
            </a:r>
            <a:r>
              <a:rPr lang="en-US" sz="3600" b="1" dirty="0" smtClean="0"/>
              <a:t>Congressional Leadership Positions (112</a:t>
            </a:r>
            <a:r>
              <a:rPr lang="en-US" sz="3600" b="1" baseline="30000" dirty="0" smtClean="0"/>
              <a:t>th</a:t>
            </a:r>
            <a:r>
              <a:rPr lang="en-US" sz="3600" b="1" dirty="0" smtClean="0"/>
              <a:t>)</a:t>
            </a:r>
            <a:endParaRPr lang="en-US" sz="3600" b="1" dirty="0"/>
          </a:p>
        </p:txBody>
      </p:sp>
      <p:sp>
        <p:nvSpPr>
          <p:cNvPr id="6" name="Rectangle 5"/>
          <p:cNvSpPr/>
          <p:nvPr/>
        </p:nvSpPr>
        <p:spPr>
          <a:xfrm>
            <a:off x="1479004" y="3583907"/>
            <a:ext cx="1811460" cy="1384995"/>
          </a:xfrm>
          <a:prstGeom prst="rect">
            <a:avLst/>
          </a:prstGeom>
          <a:solidFill>
            <a:srgbClr val="953735"/>
          </a:solidFill>
        </p:spPr>
        <p:txBody>
          <a:bodyPr wrap="square">
            <a:spAutoFit/>
          </a:bodyPr>
          <a:lstStyle/>
          <a:p>
            <a:pPr algn="ctr"/>
            <a:r>
              <a:rPr lang="en-US" sz="2100" dirty="0">
                <a:ln>
                  <a:solidFill>
                    <a:srgbClr val="000000"/>
                  </a:solidFill>
                </a:ln>
              </a:rPr>
              <a:t>Majority leader </a:t>
            </a:r>
            <a:r>
              <a:rPr lang="en-US" sz="2100" dirty="0" smtClean="0">
                <a:ln>
                  <a:solidFill>
                    <a:srgbClr val="000000"/>
                  </a:solidFill>
                </a:ln>
              </a:rPr>
              <a:t>(House) </a:t>
            </a:r>
            <a:r>
              <a:rPr lang="en-US" sz="2100" dirty="0">
                <a:ln>
                  <a:solidFill>
                    <a:srgbClr val="000000"/>
                  </a:solidFill>
                </a:ln>
              </a:rPr>
              <a:t>Eric </a:t>
            </a:r>
            <a:r>
              <a:rPr lang="en-US" sz="2100" dirty="0" smtClean="0">
                <a:ln>
                  <a:solidFill>
                    <a:srgbClr val="000000"/>
                  </a:solidFill>
                </a:ln>
              </a:rPr>
              <a:t>Cantor</a:t>
            </a:r>
          </a:p>
          <a:p>
            <a:pPr algn="ctr"/>
            <a:r>
              <a:rPr lang="en-US" sz="2100" dirty="0" smtClean="0">
                <a:ln>
                  <a:solidFill>
                    <a:srgbClr val="000000"/>
                  </a:solidFill>
                </a:ln>
              </a:rPr>
              <a:t> </a:t>
            </a:r>
            <a:endParaRPr lang="en-US" sz="2100" dirty="0">
              <a:ln>
                <a:solidFill>
                  <a:srgbClr val="000000"/>
                </a:solidFill>
              </a:ln>
            </a:endParaRPr>
          </a:p>
        </p:txBody>
      </p:sp>
      <p:pic>
        <p:nvPicPr>
          <p:cNvPr id="9" name="Picture 8"/>
          <p:cNvPicPr>
            <a:picLocks noChangeAspect="1"/>
          </p:cNvPicPr>
          <p:nvPr/>
        </p:nvPicPr>
        <p:blipFill>
          <a:blip r:embed="rId8"/>
          <a:stretch>
            <a:fillRect/>
          </a:stretch>
        </p:blipFill>
        <p:spPr>
          <a:xfrm>
            <a:off x="1479003" y="1200366"/>
            <a:ext cx="1826090" cy="2282614"/>
          </a:xfrm>
          <a:prstGeom prst="rect">
            <a:avLst/>
          </a:prstGeom>
        </p:spPr>
      </p:pic>
      <p:pic>
        <p:nvPicPr>
          <p:cNvPr id="10" name="Picture 9"/>
          <p:cNvPicPr>
            <a:picLocks/>
          </p:cNvPicPr>
          <p:nvPr/>
        </p:nvPicPr>
        <p:blipFill>
          <a:blip r:embed="rId9"/>
          <a:stretch>
            <a:fillRect/>
          </a:stretch>
        </p:blipFill>
        <p:spPr>
          <a:xfrm>
            <a:off x="3427327" y="1200366"/>
            <a:ext cx="1823753" cy="2282614"/>
          </a:xfrm>
          <a:prstGeom prst="rect">
            <a:avLst/>
          </a:prstGeom>
        </p:spPr>
      </p:pic>
      <p:pic>
        <p:nvPicPr>
          <p:cNvPr id="11" name="Picture 10"/>
          <p:cNvPicPr>
            <a:picLocks noChangeAspect="1"/>
          </p:cNvPicPr>
          <p:nvPr/>
        </p:nvPicPr>
        <p:blipFill>
          <a:blip r:embed="rId10"/>
          <a:stretch>
            <a:fillRect/>
          </a:stretch>
        </p:blipFill>
        <p:spPr>
          <a:xfrm>
            <a:off x="5378530" y="1200366"/>
            <a:ext cx="1826091" cy="2282614"/>
          </a:xfrm>
          <a:prstGeom prst="rect">
            <a:avLst/>
          </a:prstGeom>
        </p:spPr>
      </p:pic>
      <p:pic>
        <p:nvPicPr>
          <p:cNvPr id="12" name="Picture 11"/>
          <p:cNvPicPr>
            <a:picLocks/>
          </p:cNvPicPr>
          <p:nvPr/>
        </p:nvPicPr>
        <p:blipFill>
          <a:blip r:embed="rId11"/>
          <a:stretch>
            <a:fillRect/>
          </a:stretch>
        </p:blipFill>
        <p:spPr>
          <a:xfrm>
            <a:off x="7317911" y="1200366"/>
            <a:ext cx="1780370" cy="2282613"/>
          </a:xfrm>
          <a:prstGeom prst="rect">
            <a:avLst/>
          </a:prstGeom>
        </p:spPr>
      </p:pic>
      <p:sp>
        <p:nvSpPr>
          <p:cNvPr id="13" name="Rectangle 12"/>
          <p:cNvSpPr/>
          <p:nvPr/>
        </p:nvSpPr>
        <p:spPr>
          <a:xfrm>
            <a:off x="3427327" y="3583907"/>
            <a:ext cx="1823753" cy="1384995"/>
          </a:xfrm>
          <a:prstGeom prst="rect">
            <a:avLst/>
          </a:prstGeom>
          <a:solidFill>
            <a:schemeClr val="accent1">
              <a:lumMod val="75000"/>
            </a:schemeClr>
          </a:solidFill>
        </p:spPr>
        <p:txBody>
          <a:bodyPr wrap="square">
            <a:spAutoFit/>
          </a:bodyPr>
          <a:lstStyle/>
          <a:p>
            <a:pPr algn="ctr"/>
            <a:r>
              <a:rPr lang="en-US" sz="2100" dirty="0">
                <a:ln>
                  <a:solidFill>
                    <a:srgbClr val="000000"/>
                  </a:solidFill>
                </a:ln>
              </a:rPr>
              <a:t>Minority leader </a:t>
            </a:r>
            <a:r>
              <a:rPr lang="en-US" sz="2100" dirty="0" smtClean="0">
                <a:ln>
                  <a:solidFill>
                    <a:srgbClr val="000000"/>
                  </a:solidFill>
                </a:ln>
              </a:rPr>
              <a:t>(House) </a:t>
            </a:r>
            <a:r>
              <a:rPr lang="en-US" sz="2100" dirty="0">
                <a:ln>
                  <a:solidFill>
                    <a:srgbClr val="000000"/>
                  </a:solidFill>
                </a:ln>
              </a:rPr>
              <a:t>Nancy </a:t>
            </a:r>
            <a:r>
              <a:rPr lang="en-US" sz="2100" dirty="0" smtClean="0">
                <a:ln>
                  <a:solidFill>
                    <a:srgbClr val="000000"/>
                  </a:solidFill>
                </a:ln>
              </a:rPr>
              <a:t>Pelosi</a:t>
            </a:r>
          </a:p>
          <a:p>
            <a:pPr algn="ctr"/>
            <a:r>
              <a:rPr lang="en-US" sz="2100" dirty="0" smtClean="0">
                <a:ln>
                  <a:solidFill>
                    <a:srgbClr val="000000"/>
                  </a:solidFill>
                </a:ln>
              </a:rPr>
              <a:t> </a:t>
            </a:r>
            <a:endParaRPr lang="en-US" sz="2100" dirty="0">
              <a:ln>
                <a:solidFill>
                  <a:srgbClr val="000000"/>
                </a:solidFill>
              </a:ln>
            </a:endParaRPr>
          </a:p>
        </p:txBody>
      </p:sp>
      <p:sp>
        <p:nvSpPr>
          <p:cNvPr id="14" name="Rectangle 13"/>
          <p:cNvSpPr/>
          <p:nvPr/>
        </p:nvSpPr>
        <p:spPr>
          <a:xfrm>
            <a:off x="5379374" y="3583907"/>
            <a:ext cx="1825248" cy="1384995"/>
          </a:xfrm>
          <a:prstGeom prst="rect">
            <a:avLst/>
          </a:prstGeom>
          <a:solidFill>
            <a:srgbClr val="376092"/>
          </a:solidFill>
        </p:spPr>
        <p:txBody>
          <a:bodyPr wrap="square">
            <a:spAutoFit/>
          </a:bodyPr>
          <a:lstStyle/>
          <a:p>
            <a:pPr algn="ctr"/>
            <a:r>
              <a:rPr lang="en-US" sz="2100" dirty="0">
                <a:ln>
                  <a:solidFill>
                    <a:srgbClr val="000000"/>
                  </a:solidFill>
                </a:ln>
              </a:rPr>
              <a:t>President Pro Temp  (Senate) Daniel </a:t>
            </a:r>
            <a:r>
              <a:rPr lang="en-US" sz="2100" dirty="0" smtClean="0">
                <a:ln>
                  <a:solidFill>
                    <a:srgbClr val="000000"/>
                  </a:solidFill>
                </a:ln>
              </a:rPr>
              <a:t>Inouye</a:t>
            </a:r>
          </a:p>
          <a:p>
            <a:pPr algn="ctr"/>
            <a:r>
              <a:rPr lang="en-US" sz="2100" dirty="0" smtClean="0"/>
              <a:t> </a:t>
            </a:r>
            <a:endParaRPr lang="en-US" sz="2100" dirty="0"/>
          </a:p>
        </p:txBody>
      </p:sp>
      <p:sp>
        <p:nvSpPr>
          <p:cNvPr id="15" name="Rectangle 14"/>
          <p:cNvSpPr/>
          <p:nvPr/>
        </p:nvSpPr>
        <p:spPr>
          <a:xfrm>
            <a:off x="7317911" y="3583907"/>
            <a:ext cx="1780370" cy="1384995"/>
          </a:xfrm>
          <a:prstGeom prst="rect">
            <a:avLst/>
          </a:prstGeom>
          <a:solidFill>
            <a:srgbClr val="376092"/>
          </a:solidFill>
        </p:spPr>
        <p:txBody>
          <a:bodyPr wrap="square">
            <a:spAutoFit/>
          </a:bodyPr>
          <a:lstStyle/>
          <a:p>
            <a:pPr algn="ctr"/>
            <a:r>
              <a:rPr lang="en-US" sz="2100" dirty="0" smtClean="0">
                <a:ln>
                  <a:solidFill>
                    <a:srgbClr val="000000"/>
                  </a:solidFill>
                </a:ln>
              </a:rPr>
              <a:t>Vice President  </a:t>
            </a:r>
            <a:r>
              <a:rPr lang="en-US" sz="2100" dirty="0">
                <a:ln>
                  <a:solidFill>
                    <a:srgbClr val="000000"/>
                  </a:solidFill>
                </a:ln>
              </a:rPr>
              <a:t>(President of Senate) Joe Biden </a:t>
            </a:r>
          </a:p>
        </p:txBody>
      </p:sp>
    </p:spTree>
    <p:extLst>
      <p:ext uri="{BB962C8B-B14F-4D97-AF65-F5344CB8AC3E}">
        <p14:creationId xmlns:p14="http://schemas.microsoft.com/office/powerpoint/2010/main" val="3033353743"/>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5" name="Rectangle 4"/>
          <p:cNvSpPr/>
          <p:nvPr/>
        </p:nvSpPr>
        <p:spPr>
          <a:xfrm>
            <a:off x="1364007" y="-157911"/>
            <a:ext cx="7772448" cy="646331"/>
          </a:xfrm>
          <a:prstGeom prst="rect">
            <a:avLst/>
          </a:prstGeom>
        </p:spPr>
        <p:txBody>
          <a:bodyPr wrap="square">
            <a:spAutoFit/>
          </a:bodyPr>
          <a:lstStyle/>
          <a:p>
            <a:pPr algn="ctr"/>
            <a:r>
              <a:rPr lang="en-US" sz="3600" b="1" dirty="0"/>
              <a:t>Caucus</a:t>
            </a:r>
          </a:p>
        </p:txBody>
      </p:sp>
      <p:sp>
        <p:nvSpPr>
          <p:cNvPr id="6" name="Rectangle 5"/>
          <p:cNvSpPr/>
          <p:nvPr/>
        </p:nvSpPr>
        <p:spPr>
          <a:xfrm>
            <a:off x="1364007" y="488420"/>
            <a:ext cx="7772448" cy="6370974"/>
          </a:xfrm>
          <a:prstGeom prst="rect">
            <a:avLst/>
          </a:prstGeom>
        </p:spPr>
        <p:txBody>
          <a:bodyPr wrap="square">
            <a:spAutoFit/>
          </a:bodyPr>
          <a:lstStyle/>
          <a:p>
            <a:r>
              <a:rPr lang="en-US" sz="2400" dirty="0"/>
              <a:t>A group of </a:t>
            </a:r>
            <a:r>
              <a:rPr lang="en-US" sz="2400" dirty="0" smtClean="0"/>
              <a:t>Congress members </a:t>
            </a:r>
            <a:r>
              <a:rPr lang="en-US" sz="2400" dirty="0"/>
              <a:t>created to lobby for a particular interest</a:t>
            </a:r>
          </a:p>
          <a:p>
            <a:pPr marL="457200" indent="-457200">
              <a:buClr>
                <a:srgbClr val="3366FF"/>
              </a:buClr>
              <a:buFont typeface="Arial"/>
              <a:buChar char="•"/>
            </a:pPr>
            <a:r>
              <a:rPr lang="en-US" sz="2400" dirty="0" smtClean="0"/>
              <a:t>Benefits </a:t>
            </a:r>
            <a:r>
              <a:rPr lang="en-US" sz="2400" dirty="0"/>
              <a:t>for members</a:t>
            </a:r>
          </a:p>
          <a:p>
            <a:pPr marL="914400" lvl="1" indent="-457200">
              <a:buClr>
                <a:srgbClr val="660066"/>
              </a:buClr>
              <a:buFont typeface="Arial"/>
              <a:buChar char="•"/>
            </a:pPr>
            <a:r>
              <a:rPr lang="en-US" sz="2400" dirty="0"/>
              <a:t>gaining info</a:t>
            </a:r>
          </a:p>
          <a:p>
            <a:pPr marL="914400" lvl="1" indent="-457200">
              <a:buClr>
                <a:srgbClr val="660066"/>
              </a:buClr>
              <a:buFont typeface="Arial"/>
              <a:buChar char="•"/>
            </a:pPr>
            <a:r>
              <a:rPr lang="en-US" sz="2400" dirty="0"/>
              <a:t>ID as leader</a:t>
            </a:r>
          </a:p>
          <a:p>
            <a:pPr marL="914400" lvl="1" indent="-457200">
              <a:buClr>
                <a:srgbClr val="660066"/>
              </a:buClr>
              <a:buFont typeface="Arial"/>
              <a:buChar char="•"/>
            </a:pPr>
            <a:r>
              <a:rPr lang="en-US" sz="2400" dirty="0"/>
              <a:t>showing they </a:t>
            </a:r>
            <a:r>
              <a:rPr lang="en-US" sz="2400" dirty="0" smtClean="0"/>
              <a:t>care                                                                                                                about </a:t>
            </a:r>
            <a:r>
              <a:rPr lang="en-US" sz="2400" dirty="0"/>
              <a:t>matters </a:t>
            </a:r>
            <a:r>
              <a:rPr lang="en-US" sz="2400" dirty="0" smtClean="0"/>
              <a:t>                                                           important </a:t>
            </a:r>
            <a:r>
              <a:rPr lang="en-US" sz="2400" dirty="0"/>
              <a:t>to </a:t>
            </a:r>
            <a:r>
              <a:rPr lang="en-US" sz="2400" dirty="0" smtClean="0"/>
              <a:t>                                                     constituents</a:t>
            </a:r>
            <a:endParaRPr lang="en-US" sz="2400" dirty="0"/>
          </a:p>
          <a:p>
            <a:pPr marL="457200" indent="-457200">
              <a:buClr>
                <a:srgbClr val="3366FF"/>
              </a:buClr>
              <a:buFont typeface="Arial"/>
              <a:buChar char="•"/>
            </a:pPr>
            <a:r>
              <a:rPr lang="en-US" sz="2400" dirty="0"/>
              <a:t>T</a:t>
            </a:r>
            <a:r>
              <a:rPr lang="en-US" sz="2400" dirty="0" smtClean="0"/>
              <a:t>ypes</a:t>
            </a:r>
          </a:p>
          <a:p>
            <a:pPr marL="914400" lvl="1" indent="-457200">
              <a:buClr>
                <a:srgbClr val="660066"/>
              </a:buClr>
              <a:buFont typeface="Arial"/>
              <a:buChar char="•"/>
            </a:pPr>
            <a:r>
              <a:rPr lang="en-US" sz="2400" dirty="0" smtClean="0"/>
              <a:t>intra-party: members                                                 share a similar ideology</a:t>
            </a:r>
          </a:p>
          <a:p>
            <a:pPr marL="914400" lvl="1" indent="-457200">
              <a:buClr>
                <a:srgbClr val="660066"/>
              </a:buClr>
              <a:buFont typeface="Arial"/>
              <a:buChar char="•"/>
            </a:pPr>
            <a:r>
              <a:rPr lang="en-US" sz="2400" dirty="0" smtClean="0"/>
              <a:t>personal </a:t>
            </a:r>
            <a:r>
              <a:rPr lang="en-US" sz="2400" dirty="0"/>
              <a:t>interest: </a:t>
            </a:r>
            <a:r>
              <a:rPr lang="en-US" sz="2400" dirty="0" smtClean="0"/>
              <a:t>                                                       members have </a:t>
            </a:r>
            <a:r>
              <a:rPr lang="en-US" sz="2400" dirty="0"/>
              <a:t>common </a:t>
            </a:r>
            <a:r>
              <a:rPr lang="en-US" sz="2400" dirty="0" smtClean="0"/>
              <a:t>                                                 issue </a:t>
            </a:r>
            <a:r>
              <a:rPr lang="en-US" sz="2400" dirty="0"/>
              <a:t>(arts, </a:t>
            </a:r>
            <a:r>
              <a:rPr lang="en-US" sz="2400" dirty="0" smtClean="0"/>
              <a:t>environment</a:t>
            </a:r>
            <a:r>
              <a:rPr lang="en-US" sz="2400" dirty="0"/>
              <a:t>, etc.</a:t>
            </a:r>
            <a:r>
              <a:rPr lang="en-US" sz="2400" dirty="0" smtClean="0"/>
              <a:t>)</a:t>
            </a:r>
            <a:endParaRPr lang="en-US" sz="2400" dirty="0"/>
          </a:p>
          <a:p>
            <a:pPr marL="914400" lvl="1" indent="-457200">
              <a:buClr>
                <a:srgbClr val="660066"/>
              </a:buClr>
              <a:buFont typeface="Arial"/>
              <a:buChar char="•"/>
            </a:pPr>
            <a:r>
              <a:rPr lang="en-US" sz="2400" dirty="0"/>
              <a:t>constituency caucuses:  </a:t>
            </a:r>
            <a:r>
              <a:rPr lang="en-US" sz="2400" dirty="0" smtClean="0"/>
              <a:t>Nat'l, </a:t>
            </a:r>
            <a:r>
              <a:rPr lang="en-US" sz="2400" dirty="0"/>
              <a:t>regional, state/local, industry</a:t>
            </a:r>
          </a:p>
        </p:txBody>
      </p:sp>
      <p:pic>
        <p:nvPicPr>
          <p:cNvPr id="10" name="Picture 9"/>
          <p:cNvPicPr>
            <a:picLocks noChangeAspect="1"/>
          </p:cNvPicPr>
          <p:nvPr/>
        </p:nvPicPr>
        <p:blipFill>
          <a:blip r:embed="rId8"/>
          <a:stretch>
            <a:fillRect/>
          </a:stretch>
        </p:blipFill>
        <p:spPr>
          <a:xfrm>
            <a:off x="4746625" y="1174506"/>
            <a:ext cx="4173178" cy="2794244"/>
          </a:xfrm>
          <a:prstGeom prst="rect">
            <a:avLst/>
          </a:prstGeom>
        </p:spPr>
      </p:pic>
      <p:pic>
        <p:nvPicPr>
          <p:cNvPr id="13" name="Picture 12"/>
          <p:cNvPicPr>
            <a:picLocks noChangeAspect="1"/>
          </p:cNvPicPr>
          <p:nvPr/>
        </p:nvPicPr>
        <p:blipFill>
          <a:blip r:embed="rId9"/>
          <a:stretch>
            <a:fillRect/>
          </a:stretch>
        </p:blipFill>
        <p:spPr>
          <a:xfrm>
            <a:off x="5561849" y="4130347"/>
            <a:ext cx="3357954" cy="1521154"/>
          </a:xfrm>
          <a:prstGeom prst="rect">
            <a:avLst/>
          </a:prstGeom>
          <a:ln w="12700" cmpd="sng">
            <a:solidFill>
              <a:schemeClr val="tx1"/>
            </a:solidFill>
          </a:ln>
        </p:spPr>
      </p:pic>
      <p:sp>
        <p:nvSpPr>
          <p:cNvPr id="14" name="TextBox 13"/>
          <p:cNvSpPr txBox="1"/>
          <p:nvPr/>
        </p:nvSpPr>
        <p:spPr>
          <a:xfrm>
            <a:off x="4873625" y="3322335"/>
            <a:ext cx="3243271" cy="415498"/>
          </a:xfrm>
          <a:prstGeom prst="rect">
            <a:avLst/>
          </a:prstGeom>
          <a:solidFill>
            <a:schemeClr val="bg1"/>
          </a:solidFill>
        </p:spPr>
        <p:txBody>
          <a:bodyPr wrap="none" rtlCol="0">
            <a:spAutoFit/>
          </a:bodyPr>
          <a:lstStyle/>
          <a:p>
            <a:r>
              <a:rPr lang="en-US" sz="2100" b="1" dirty="0" smtClean="0"/>
              <a:t>Congressional Black Caucus</a:t>
            </a:r>
            <a:endParaRPr lang="en-US" sz="2100" b="1" dirty="0"/>
          </a:p>
        </p:txBody>
      </p:sp>
      <p:sp>
        <p:nvSpPr>
          <p:cNvPr id="15" name="TextBox 14"/>
          <p:cNvSpPr txBox="1"/>
          <p:nvPr/>
        </p:nvSpPr>
        <p:spPr>
          <a:xfrm>
            <a:off x="5561849" y="5251391"/>
            <a:ext cx="3357954" cy="400110"/>
          </a:xfrm>
          <a:prstGeom prst="rect">
            <a:avLst/>
          </a:prstGeom>
          <a:noFill/>
        </p:spPr>
        <p:txBody>
          <a:bodyPr wrap="square" rtlCol="0">
            <a:spAutoFit/>
          </a:bodyPr>
          <a:lstStyle/>
          <a:p>
            <a:pPr algn="ctr"/>
            <a:r>
              <a:rPr lang="en-US" sz="2000" b="1" dirty="0" smtClean="0"/>
              <a:t>Republican Study Committee</a:t>
            </a:r>
            <a:endParaRPr lang="en-US" sz="2000" b="1" dirty="0"/>
          </a:p>
        </p:txBody>
      </p:sp>
    </p:spTree>
    <p:extLst>
      <p:ext uri="{BB962C8B-B14F-4D97-AF65-F5344CB8AC3E}">
        <p14:creationId xmlns:p14="http://schemas.microsoft.com/office/powerpoint/2010/main" val="637095797"/>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10" name="Rectangle 9"/>
          <p:cNvSpPr/>
          <p:nvPr/>
        </p:nvSpPr>
        <p:spPr>
          <a:xfrm>
            <a:off x="1364007" y="-178895"/>
            <a:ext cx="7772100" cy="1200329"/>
          </a:xfrm>
          <a:prstGeom prst="rect">
            <a:avLst/>
          </a:prstGeom>
        </p:spPr>
        <p:txBody>
          <a:bodyPr wrap="square">
            <a:spAutoFit/>
          </a:bodyPr>
          <a:lstStyle/>
          <a:p>
            <a:pPr algn="ctr"/>
            <a:r>
              <a:rPr lang="en-US" sz="3600" b="1" dirty="0"/>
              <a:t>How Congress is Organized to Make Policy</a:t>
            </a:r>
          </a:p>
        </p:txBody>
      </p:sp>
      <p:sp>
        <p:nvSpPr>
          <p:cNvPr id="3" name="Rectangle 2"/>
          <p:cNvSpPr/>
          <p:nvPr/>
        </p:nvSpPr>
        <p:spPr>
          <a:xfrm>
            <a:off x="1371900" y="814516"/>
            <a:ext cx="7772100" cy="3693318"/>
          </a:xfrm>
          <a:prstGeom prst="rect">
            <a:avLst/>
          </a:prstGeom>
        </p:spPr>
        <p:txBody>
          <a:bodyPr wrap="square">
            <a:spAutoFit/>
          </a:bodyPr>
          <a:lstStyle/>
          <a:p>
            <a:r>
              <a:rPr lang="en-US" sz="2800" b="1" dirty="0" smtClean="0"/>
              <a:t>Committee (Four Types):</a:t>
            </a:r>
            <a:endParaRPr lang="en-US" sz="2800" b="1" dirty="0"/>
          </a:p>
          <a:p>
            <a:pPr marL="457200" indent="-457200">
              <a:buClr>
                <a:srgbClr val="3366FF"/>
              </a:buClr>
              <a:buFont typeface="Arial"/>
              <a:buChar char="•"/>
            </a:pPr>
            <a:r>
              <a:rPr lang="en-US" sz="2600" b="1" dirty="0" smtClean="0">
                <a:solidFill>
                  <a:srgbClr val="FF0000"/>
                </a:solidFill>
              </a:rPr>
              <a:t>Standing</a:t>
            </a:r>
            <a:r>
              <a:rPr lang="en-US" sz="2600" b="1" dirty="0"/>
              <a:t>: </a:t>
            </a:r>
            <a:r>
              <a:rPr lang="en-US" sz="2600" dirty="0"/>
              <a:t>permanent, most important b/c they’re the only ones that can recommend bills</a:t>
            </a:r>
          </a:p>
          <a:p>
            <a:pPr marL="457200" indent="-457200">
              <a:buClr>
                <a:srgbClr val="3366FF"/>
              </a:buClr>
              <a:buFont typeface="Arial"/>
              <a:buChar char="•"/>
            </a:pPr>
            <a:r>
              <a:rPr lang="en-US" sz="2600" b="1" dirty="0" smtClean="0">
                <a:solidFill>
                  <a:srgbClr val="FF0000"/>
                </a:solidFill>
              </a:rPr>
              <a:t>Select</a:t>
            </a:r>
            <a:r>
              <a:rPr lang="en-US" sz="2600" b="1" dirty="0"/>
              <a:t>: </a:t>
            </a:r>
            <a:r>
              <a:rPr lang="en-US" sz="2600" dirty="0"/>
              <a:t>appointed for a limited purpose; don’t last long (except for </a:t>
            </a:r>
            <a:r>
              <a:rPr lang="en-US" sz="2600" b="1" dirty="0"/>
              <a:t>permanent select</a:t>
            </a:r>
            <a:r>
              <a:rPr lang="en-US" sz="2600" dirty="0"/>
              <a:t>)</a:t>
            </a:r>
          </a:p>
          <a:p>
            <a:pPr marL="457200" indent="-457200">
              <a:buClr>
                <a:srgbClr val="3366FF"/>
              </a:buClr>
              <a:buFont typeface="Arial"/>
              <a:buChar char="•"/>
            </a:pPr>
            <a:r>
              <a:rPr lang="en-US" sz="2600" b="1" dirty="0" smtClean="0">
                <a:solidFill>
                  <a:srgbClr val="FF0000"/>
                </a:solidFill>
              </a:rPr>
              <a:t>Joint</a:t>
            </a:r>
            <a:r>
              <a:rPr lang="en-US" sz="2600" b="1" dirty="0"/>
              <a:t>: </a:t>
            </a:r>
            <a:r>
              <a:rPr lang="en-US" sz="2600" dirty="0"/>
              <a:t>both senators &amp; representatives serve</a:t>
            </a:r>
          </a:p>
          <a:p>
            <a:pPr marL="457200" indent="-457200">
              <a:buClr>
                <a:srgbClr val="3366FF"/>
              </a:buClr>
              <a:buFont typeface="Arial"/>
              <a:buChar char="•"/>
            </a:pPr>
            <a:r>
              <a:rPr lang="en-US" sz="2600" b="1" dirty="0" smtClean="0">
                <a:solidFill>
                  <a:srgbClr val="FF0000"/>
                </a:solidFill>
              </a:rPr>
              <a:t>Conference </a:t>
            </a:r>
            <a:r>
              <a:rPr lang="en-US" sz="2600" b="1" dirty="0">
                <a:solidFill>
                  <a:srgbClr val="FF0000"/>
                </a:solidFill>
              </a:rPr>
              <a:t>committee</a:t>
            </a:r>
            <a:r>
              <a:rPr lang="en-US" sz="2600" b="1" dirty="0"/>
              <a:t>: </a:t>
            </a:r>
            <a:r>
              <a:rPr lang="en-US" sz="2600" dirty="0"/>
              <a:t>formed to work out differences b/w House &amp; Senate versions of the same bill</a:t>
            </a:r>
          </a:p>
        </p:txBody>
      </p:sp>
      <p:pic>
        <p:nvPicPr>
          <p:cNvPr id="11" name="Picture 10"/>
          <p:cNvPicPr>
            <a:picLocks noChangeAspect="1" noChangeArrowheads="1"/>
          </p:cNvPicPr>
          <p:nvPr/>
        </p:nvPicPr>
        <p:blipFill>
          <a:blip r:embed="rId8">
            <a:extLst>
              <a:ext uri="{28A0092B-C50C-407E-A947-70E740481C1C}">
                <a14:useLocalDpi xmlns:a14="http://schemas.microsoft.com/office/drawing/2010/main" val="0"/>
              </a:ext>
            </a:extLst>
          </a:blip>
          <a:srcRect l="11874" t="11000" r="11874" b="19000"/>
          <a:stretch>
            <a:fillRect/>
          </a:stretch>
        </p:blipFill>
        <p:spPr bwMode="auto">
          <a:xfrm>
            <a:off x="3296681" y="4130345"/>
            <a:ext cx="5623548"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a:xfrm flipH="1">
            <a:off x="4697273" y="2876306"/>
            <a:ext cx="183607" cy="1407553"/>
          </a:xfrm>
          <a:prstGeom prst="straightConnector1">
            <a:avLst/>
          </a:prstGeom>
          <a:ln>
            <a:solidFill>
              <a:srgbClr val="FFFF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62189260"/>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900" y="46739"/>
            <a:ext cx="7772100" cy="1200329"/>
          </a:xfrm>
          <a:prstGeom prst="rect">
            <a:avLst/>
          </a:prstGeom>
        </p:spPr>
        <p:txBody>
          <a:bodyPr wrap="square">
            <a:spAutoFit/>
          </a:bodyPr>
          <a:lstStyle/>
          <a:p>
            <a:pPr algn="ctr"/>
            <a:r>
              <a:rPr lang="en-US" sz="3600" b="1" dirty="0"/>
              <a:t>How Congress is Organized to Make Policy</a:t>
            </a:r>
          </a:p>
        </p:txBody>
      </p:sp>
      <p:sp>
        <p:nvSpPr>
          <p:cNvPr id="8" name="Rectangle 7"/>
          <p:cNvSpPr/>
          <p:nvPr/>
        </p:nvSpPr>
        <p:spPr>
          <a:xfrm>
            <a:off x="1371900" y="1260562"/>
            <a:ext cx="7772100" cy="4401205"/>
          </a:xfrm>
          <a:prstGeom prst="rect">
            <a:avLst/>
          </a:prstGeom>
        </p:spPr>
        <p:txBody>
          <a:bodyPr wrap="square">
            <a:spAutoFit/>
          </a:bodyPr>
          <a:lstStyle/>
          <a:p>
            <a:r>
              <a:rPr lang="en-US" sz="2800" dirty="0" smtClean="0"/>
              <a:t>What does the                                                      committee do: </a:t>
            </a:r>
            <a:endParaRPr lang="en-US" sz="2800" dirty="0"/>
          </a:p>
          <a:p>
            <a:pPr marL="285750" indent="-285750">
              <a:buClr>
                <a:srgbClr val="3366FF"/>
              </a:buClr>
              <a:buFont typeface="Arial"/>
              <a:buChar char="•"/>
            </a:pPr>
            <a:r>
              <a:rPr lang="en-US" sz="2800" dirty="0"/>
              <a:t>handle workload </a:t>
            </a:r>
            <a:r>
              <a:rPr lang="en-US" sz="2800" dirty="0" smtClean="0"/>
              <a:t>                                                           of </a:t>
            </a:r>
            <a:r>
              <a:rPr lang="en-US" sz="2800" dirty="0"/>
              <a:t>Congress</a:t>
            </a:r>
          </a:p>
          <a:p>
            <a:pPr marL="285750" indent="-285750">
              <a:buClr>
                <a:srgbClr val="3366FF"/>
              </a:buClr>
              <a:buFont typeface="Arial"/>
              <a:buChar char="•"/>
            </a:pPr>
            <a:r>
              <a:rPr lang="en-US" sz="2800" dirty="0"/>
              <a:t>consider bills</a:t>
            </a:r>
          </a:p>
          <a:p>
            <a:pPr marL="285750" indent="-285750">
              <a:buClr>
                <a:srgbClr val="3366FF"/>
              </a:buClr>
              <a:buFont typeface="Arial"/>
              <a:buChar char="•"/>
            </a:pPr>
            <a:r>
              <a:rPr lang="en-US" sz="2800" dirty="0"/>
              <a:t>oversight of </a:t>
            </a:r>
            <a:r>
              <a:rPr lang="en-US" sz="2800" dirty="0" smtClean="0"/>
              <a:t>                                                                          executive                                                                         agencies</a:t>
            </a:r>
            <a:endParaRPr lang="en-US" sz="2800" dirty="0"/>
          </a:p>
          <a:p>
            <a:pPr marL="285750" indent="-285750">
              <a:buClr>
                <a:srgbClr val="3366FF"/>
              </a:buClr>
              <a:buFont typeface="Arial"/>
              <a:buChar char="•"/>
            </a:pPr>
            <a:r>
              <a:rPr lang="en-US" sz="2800" dirty="0"/>
              <a:t>conduct </a:t>
            </a:r>
            <a:r>
              <a:rPr lang="en-US" sz="2800" dirty="0" smtClean="0"/>
              <a:t>                                                                      investigations</a:t>
            </a:r>
            <a:endParaRPr lang="en-US" sz="2800" dirty="0"/>
          </a:p>
        </p:txBody>
      </p:sp>
      <p:pic>
        <p:nvPicPr>
          <p:cNvPr id="9" name="Picture 8"/>
          <p:cNvPicPr>
            <a:picLocks noChangeAspect="1"/>
          </p:cNvPicPr>
          <p:nvPr/>
        </p:nvPicPr>
        <p:blipFill>
          <a:blip r:embed="rId8"/>
          <a:stretch>
            <a:fillRect/>
          </a:stretch>
        </p:blipFill>
        <p:spPr>
          <a:xfrm>
            <a:off x="4240509" y="1316581"/>
            <a:ext cx="4751945" cy="3563959"/>
          </a:xfrm>
          <a:prstGeom prst="rect">
            <a:avLst/>
          </a:prstGeom>
        </p:spPr>
      </p:pic>
      <p:sp>
        <p:nvSpPr>
          <p:cNvPr id="10" name="Rectangle 9"/>
          <p:cNvSpPr/>
          <p:nvPr/>
        </p:nvSpPr>
        <p:spPr>
          <a:xfrm>
            <a:off x="4240509" y="5098767"/>
            <a:ext cx="4751945" cy="738664"/>
          </a:xfrm>
          <a:prstGeom prst="rect">
            <a:avLst/>
          </a:prstGeom>
          <a:solidFill>
            <a:schemeClr val="accent2">
              <a:lumMod val="75000"/>
            </a:schemeClr>
          </a:solidFill>
        </p:spPr>
        <p:txBody>
          <a:bodyPr wrap="square">
            <a:spAutoFit/>
          </a:bodyPr>
          <a:lstStyle/>
          <a:p>
            <a:pPr algn="ctr"/>
            <a:r>
              <a:rPr lang="en-US" sz="2100" dirty="0">
                <a:ln>
                  <a:solidFill>
                    <a:srgbClr val="000000"/>
                  </a:solidFill>
                </a:ln>
              </a:rPr>
              <a:t>Could there be any phrase more exciting than “congressional hearing?”</a:t>
            </a:r>
          </a:p>
        </p:txBody>
      </p:sp>
    </p:spTree>
    <p:extLst>
      <p:ext uri="{BB962C8B-B14F-4D97-AF65-F5344CB8AC3E}">
        <p14:creationId xmlns:p14="http://schemas.microsoft.com/office/powerpoint/2010/main" val="534063683"/>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TextBox 2"/>
          <p:cNvSpPr txBox="1"/>
          <p:nvPr/>
        </p:nvSpPr>
        <p:spPr>
          <a:xfrm>
            <a:off x="2763337" y="1740221"/>
            <a:ext cx="184666" cy="369332"/>
          </a:xfrm>
          <a:prstGeom prst="rect">
            <a:avLst/>
          </a:prstGeom>
          <a:noFill/>
        </p:spPr>
        <p:txBody>
          <a:bodyPr wrap="none" rtlCol="0">
            <a:spAutoFit/>
          </a:bodyPr>
          <a:lstStyle/>
          <a:p>
            <a:endParaRPr lang="en-US"/>
          </a:p>
        </p:txBody>
      </p:sp>
      <p:sp>
        <p:nvSpPr>
          <p:cNvPr id="10" name="Rectangle 9"/>
          <p:cNvSpPr/>
          <p:nvPr/>
        </p:nvSpPr>
        <p:spPr>
          <a:xfrm>
            <a:off x="1364007" y="-178895"/>
            <a:ext cx="7772100" cy="1200329"/>
          </a:xfrm>
          <a:prstGeom prst="rect">
            <a:avLst/>
          </a:prstGeom>
        </p:spPr>
        <p:txBody>
          <a:bodyPr wrap="square">
            <a:spAutoFit/>
          </a:bodyPr>
          <a:lstStyle/>
          <a:p>
            <a:pPr algn="ctr"/>
            <a:r>
              <a:rPr lang="en-US" sz="3600" b="1" dirty="0"/>
              <a:t>How Congress is Organized to Make Policy</a:t>
            </a:r>
          </a:p>
        </p:txBody>
      </p:sp>
      <p:sp>
        <p:nvSpPr>
          <p:cNvPr id="11" name="Rectangle 10"/>
          <p:cNvSpPr/>
          <p:nvPr/>
        </p:nvSpPr>
        <p:spPr>
          <a:xfrm>
            <a:off x="1371899" y="1010964"/>
            <a:ext cx="7764207" cy="4093428"/>
          </a:xfrm>
          <a:prstGeom prst="rect">
            <a:avLst/>
          </a:prstGeom>
        </p:spPr>
        <p:txBody>
          <a:bodyPr wrap="square">
            <a:spAutoFit/>
          </a:bodyPr>
          <a:lstStyle/>
          <a:p>
            <a:r>
              <a:rPr lang="en-US" sz="2600" b="1" dirty="0" smtClean="0"/>
              <a:t>Committee Practices</a:t>
            </a:r>
          </a:p>
          <a:p>
            <a:pPr marL="457200" indent="-457200">
              <a:buClr>
                <a:srgbClr val="3366FF"/>
              </a:buClr>
              <a:buFont typeface="Arial"/>
              <a:buChar char="•"/>
            </a:pPr>
            <a:r>
              <a:rPr lang="en-US" sz="2600" dirty="0" smtClean="0"/>
              <a:t>number </a:t>
            </a:r>
            <a:r>
              <a:rPr lang="en-US" sz="2600" dirty="0"/>
              <a:t>of committees has varied</a:t>
            </a:r>
          </a:p>
          <a:p>
            <a:pPr marL="457200" indent="-457200">
              <a:buClr>
                <a:srgbClr val="3366FF"/>
              </a:buClr>
              <a:buFont typeface="Arial"/>
              <a:buChar char="•"/>
            </a:pPr>
            <a:r>
              <a:rPr lang="en-US" sz="2600" dirty="0"/>
              <a:t>majority party has most seats on comm., elects the chair</a:t>
            </a:r>
          </a:p>
          <a:p>
            <a:pPr marL="457200" indent="-457200">
              <a:buClr>
                <a:srgbClr val="3366FF"/>
              </a:buClr>
              <a:buFont typeface="Arial"/>
              <a:buChar char="•"/>
            </a:pPr>
            <a:r>
              <a:rPr lang="en-US" sz="2600" dirty="0"/>
              <a:t>subcommittee: 4-5 legislators, in charge of particular aspect of committee work  </a:t>
            </a:r>
          </a:p>
          <a:p>
            <a:pPr marL="457200" indent="-457200">
              <a:buClr>
                <a:srgbClr val="3366FF"/>
              </a:buClr>
              <a:buFont typeface="Arial"/>
              <a:buChar char="•"/>
            </a:pPr>
            <a:r>
              <a:rPr lang="en-US" sz="2600" dirty="0"/>
              <a:t>b/c of increase in committees, leadership has less influence with committees</a:t>
            </a:r>
          </a:p>
          <a:p>
            <a:pPr marL="914400" lvl="1" indent="-457200">
              <a:buClr>
                <a:srgbClr val="660066"/>
              </a:buClr>
              <a:buFont typeface="Arial"/>
              <a:buChar char="•"/>
            </a:pPr>
            <a:r>
              <a:rPr lang="en-US" sz="2600" dirty="0"/>
              <a:t>limits on how many committees one can be on</a:t>
            </a:r>
          </a:p>
          <a:p>
            <a:pPr marL="914400" lvl="1" indent="-457200">
              <a:buClr>
                <a:srgbClr val="660066"/>
              </a:buClr>
              <a:buFont typeface="Arial"/>
              <a:buChar char="•"/>
            </a:pPr>
            <a:r>
              <a:rPr lang="en-US" sz="2600" dirty="0"/>
              <a:t>no one chairs more than 1 committee</a:t>
            </a:r>
          </a:p>
        </p:txBody>
      </p:sp>
      <p:pic>
        <p:nvPicPr>
          <p:cNvPr id="12" name="Picture 11" descr="http://static.guim.co.uk/sys-images/Guardian/Pix/pictures/2011/3/10/1299792800432/Peter-King-chairs-congres-007.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5104392"/>
            <a:ext cx="4953000" cy="174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http://gothamist.com/attachments/nyc_chrisrobbins/031011Ellison.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53000" y="5114862"/>
            <a:ext cx="2146462" cy="174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p:cNvSpPr/>
          <p:nvPr/>
        </p:nvSpPr>
        <p:spPr>
          <a:xfrm>
            <a:off x="7099462" y="5104392"/>
            <a:ext cx="2044538" cy="174273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algn="ctr"/>
            <a:r>
              <a:rPr lang="en-US" sz="1400" dirty="0"/>
              <a:t>New York state Republican representative Peter King (center, back) chairs congressional hearings on the radicalization of US Muslims, March </a:t>
            </a:r>
            <a:r>
              <a:rPr lang="en-US" sz="1400" dirty="0" smtClean="0"/>
              <a:t>2011</a:t>
            </a:r>
          </a:p>
          <a:p>
            <a:pPr algn="ctr"/>
            <a:endParaRPr lang="en-US" sz="1400" dirty="0"/>
          </a:p>
        </p:txBody>
      </p:sp>
      <p:sp>
        <p:nvSpPr>
          <p:cNvPr id="15" name="TextBox 14"/>
          <p:cNvSpPr txBox="1"/>
          <p:nvPr/>
        </p:nvSpPr>
        <p:spPr>
          <a:xfrm>
            <a:off x="-34163" y="6489902"/>
            <a:ext cx="4987163" cy="400110"/>
          </a:xfrm>
          <a:prstGeom prst="rect">
            <a:avLst/>
          </a:prstGeom>
          <a:solidFill>
            <a:schemeClr val="bg1"/>
          </a:solidFill>
        </p:spPr>
        <p:txBody>
          <a:bodyPr wrap="none" rtlCol="0">
            <a:spAutoFit/>
          </a:bodyPr>
          <a:lstStyle/>
          <a:p>
            <a:r>
              <a:rPr lang="en-US" sz="2000" b="1" dirty="0"/>
              <a:t>U.S. House Committee on Homeland Security</a:t>
            </a:r>
          </a:p>
        </p:txBody>
      </p:sp>
    </p:spTree>
    <p:extLst>
      <p:ext uri="{BB962C8B-B14F-4D97-AF65-F5344CB8AC3E}">
        <p14:creationId xmlns:p14="http://schemas.microsoft.com/office/powerpoint/2010/main" val="2739049116"/>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850833571"/>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8" name="Rectangle 7"/>
          <p:cNvSpPr/>
          <p:nvPr/>
        </p:nvSpPr>
        <p:spPr>
          <a:xfrm>
            <a:off x="1364007" y="-178895"/>
            <a:ext cx="7772100" cy="1200329"/>
          </a:xfrm>
          <a:prstGeom prst="rect">
            <a:avLst/>
          </a:prstGeom>
        </p:spPr>
        <p:txBody>
          <a:bodyPr wrap="square">
            <a:spAutoFit/>
          </a:bodyPr>
          <a:lstStyle/>
          <a:p>
            <a:pPr algn="ctr"/>
            <a:r>
              <a:rPr lang="en-US" sz="3600" b="1" dirty="0"/>
              <a:t>How Congress is Organized to Make Policy</a:t>
            </a:r>
          </a:p>
        </p:txBody>
      </p:sp>
      <p:sp>
        <p:nvSpPr>
          <p:cNvPr id="6" name="Rectangle 5"/>
          <p:cNvSpPr/>
          <p:nvPr/>
        </p:nvSpPr>
        <p:spPr>
          <a:xfrm>
            <a:off x="1462877" y="1021434"/>
            <a:ext cx="7673229" cy="5509201"/>
          </a:xfrm>
          <a:prstGeom prst="rect">
            <a:avLst/>
          </a:prstGeom>
        </p:spPr>
        <p:txBody>
          <a:bodyPr wrap="square">
            <a:spAutoFit/>
          </a:bodyPr>
          <a:lstStyle/>
          <a:p>
            <a:r>
              <a:rPr lang="en-US" sz="2600" b="1" dirty="0">
                <a:solidFill>
                  <a:srgbClr val="FF0000"/>
                </a:solidFill>
              </a:rPr>
              <a:t>The House </a:t>
            </a:r>
            <a:r>
              <a:rPr lang="en-US" sz="2600" b="1" dirty="0" smtClean="0">
                <a:solidFill>
                  <a:srgbClr val="FF0000"/>
                </a:solidFill>
              </a:rPr>
              <a:t>Rules </a:t>
            </a:r>
            <a:r>
              <a:rPr lang="en-US" sz="2600" b="1" dirty="0">
                <a:solidFill>
                  <a:srgbClr val="FF0000"/>
                </a:solidFill>
              </a:rPr>
              <a:t>Committee</a:t>
            </a:r>
          </a:p>
          <a:p>
            <a:pPr marL="457200" indent="-457200">
              <a:buClr>
                <a:srgbClr val="3366FF"/>
              </a:buClr>
              <a:buFont typeface="Arial"/>
              <a:buChar char="•"/>
            </a:pPr>
            <a:r>
              <a:rPr lang="en-US" sz="2500" dirty="0" smtClean="0"/>
              <a:t>Rules </a:t>
            </a:r>
            <a:r>
              <a:rPr lang="en-US" sz="2500" dirty="0"/>
              <a:t>Committee is controlled by the </a:t>
            </a:r>
            <a:r>
              <a:rPr lang="en-US" sz="2500" dirty="0" smtClean="0"/>
              <a:t>Speaker</a:t>
            </a:r>
          </a:p>
          <a:p>
            <a:pPr marL="914400" lvl="1" indent="-457200">
              <a:buClr>
                <a:srgbClr val="660066"/>
              </a:buClr>
              <a:buFont typeface="Arial"/>
              <a:buChar char="•"/>
            </a:pPr>
            <a:r>
              <a:rPr lang="en-US" sz="2500" dirty="0" smtClean="0"/>
              <a:t>often </a:t>
            </a:r>
            <a:r>
              <a:rPr lang="en-US" sz="2500" dirty="0"/>
              <a:t>called the "traffic cop" or the Speaker's "right </a:t>
            </a:r>
            <a:r>
              <a:rPr lang="en-US" sz="2500" dirty="0" smtClean="0"/>
              <a:t>arm”</a:t>
            </a:r>
            <a:endParaRPr lang="en-US" sz="2500" dirty="0"/>
          </a:p>
          <a:p>
            <a:pPr marL="457200" indent="-457200">
              <a:buClr>
                <a:srgbClr val="3366FF"/>
              </a:buClr>
              <a:buFont typeface="Arial"/>
              <a:buChar char="•"/>
            </a:pPr>
            <a:r>
              <a:rPr lang="en-US" sz="2500" dirty="0" smtClean="0"/>
              <a:t>Rules </a:t>
            </a:r>
            <a:r>
              <a:rPr lang="en-US" sz="2500" dirty="0"/>
              <a:t>Committee sets the guidelines for floor </a:t>
            </a:r>
            <a:r>
              <a:rPr lang="en-US" sz="2500" dirty="0" smtClean="0"/>
              <a:t>debate</a:t>
            </a:r>
          </a:p>
          <a:p>
            <a:pPr marL="914400" lvl="1" indent="-457200">
              <a:buClr>
                <a:srgbClr val="660066"/>
              </a:buClr>
              <a:buFont typeface="Arial"/>
              <a:buChar char="•"/>
            </a:pPr>
            <a:r>
              <a:rPr lang="en-US" sz="2500" dirty="0" smtClean="0"/>
              <a:t>Each </a:t>
            </a:r>
            <a:r>
              <a:rPr lang="en-US" sz="2500" dirty="0"/>
              <a:t>bill </a:t>
            </a:r>
            <a:r>
              <a:rPr lang="en-US" sz="2500" dirty="0" smtClean="0"/>
              <a:t>is given a </a:t>
            </a:r>
            <a:r>
              <a:rPr lang="en-US" sz="2500" dirty="0"/>
              <a:t>rule that places the bill </a:t>
            </a:r>
            <a:r>
              <a:rPr lang="en-US" sz="2500" dirty="0" smtClean="0"/>
              <a:t>on</a:t>
            </a:r>
          </a:p>
          <a:p>
            <a:pPr marL="1371600" lvl="2" indent="-457200">
              <a:buClr>
                <a:srgbClr val="FF6600"/>
              </a:buClr>
              <a:buFont typeface="Arial"/>
              <a:buChar char="•"/>
            </a:pPr>
            <a:r>
              <a:rPr lang="en-US" sz="2500" dirty="0" smtClean="0"/>
              <a:t>legislative calendar</a:t>
            </a:r>
          </a:p>
          <a:p>
            <a:pPr marL="1371600" lvl="2" indent="-457200">
              <a:buClr>
                <a:srgbClr val="FF6600"/>
              </a:buClr>
              <a:buFont typeface="Arial"/>
              <a:buChar char="•"/>
            </a:pPr>
            <a:r>
              <a:rPr lang="en-US" sz="2500" dirty="0" smtClean="0"/>
              <a:t>limits </a:t>
            </a:r>
            <a:r>
              <a:rPr lang="en-US" sz="2500" dirty="0"/>
              <a:t>time for </a:t>
            </a:r>
            <a:r>
              <a:rPr lang="en-US" sz="2500" dirty="0" smtClean="0"/>
              <a:t>debate</a:t>
            </a:r>
          </a:p>
          <a:p>
            <a:pPr marL="1371600" lvl="2" indent="-457200">
              <a:buClr>
                <a:srgbClr val="FF6600"/>
              </a:buClr>
              <a:buFont typeface="Arial"/>
              <a:buChar char="•"/>
            </a:pPr>
            <a:r>
              <a:rPr lang="en-US" sz="2500" dirty="0" smtClean="0"/>
              <a:t>determines </a:t>
            </a:r>
            <a:r>
              <a:rPr lang="en-US" sz="2500" dirty="0"/>
              <a:t>the type of amendments that will allowed</a:t>
            </a:r>
          </a:p>
          <a:p>
            <a:pPr marL="457200" indent="-457200">
              <a:buClr>
                <a:srgbClr val="3366FF"/>
              </a:buClr>
              <a:buFont typeface="Arial"/>
              <a:buChar char="•"/>
            </a:pPr>
            <a:r>
              <a:rPr lang="en-US" sz="2500" dirty="0" smtClean="0"/>
              <a:t>Closed </a:t>
            </a:r>
            <a:r>
              <a:rPr lang="en-US" sz="2500" dirty="0"/>
              <a:t>rule sets strict time limits on debates and forbids amendments that will be allowed</a:t>
            </a:r>
          </a:p>
          <a:p>
            <a:pPr marL="457200" indent="-457200">
              <a:buClr>
                <a:srgbClr val="3366FF"/>
              </a:buClr>
              <a:buFont typeface="Arial"/>
              <a:buChar char="•"/>
            </a:pPr>
            <a:r>
              <a:rPr lang="en-US" sz="2500" dirty="0"/>
              <a:t>O</a:t>
            </a:r>
            <a:r>
              <a:rPr lang="en-US" sz="2500" dirty="0" smtClean="0"/>
              <a:t>pen </a:t>
            </a:r>
            <a:r>
              <a:rPr lang="en-US" sz="2500" dirty="0"/>
              <a:t>rule sets less strict time limits on debate and permits amendments </a:t>
            </a:r>
            <a:r>
              <a:rPr lang="en-US" sz="2600" dirty="0"/>
              <a:t>from the floor</a:t>
            </a:r>
          </a:p>
        </p:txBody>
      </p:sp>
    </p:spTree>
    <p:extLst>
      <p:ext uri="{BB962C8B-B14F-4D97-AF65-F5344CB8AC3E}">
        <p14:creationId xmlns:p14="http://schemas.microsoft.com/office/powerpoint/2010/main" val="1438011327"/>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8" name="Rectangle 7"/>
          <p:cNvSpPr/>
          <p:nvPr/>
        </p:nvSpPr>
        <p:spPr>
          <a:xfrm>
            <a:off x="1364007" y="-178895"/>
            <a:ext cx="7772100" cy="1200329"/>
          </a:xfrm>
          <a:prstGeom prst="rect">
            <a:avLst/>
          </a:prstGeom>
        </p:spPr>
        <p:txBody>
          <a:bodyPr wrap="square">
            <a:spAutoFit/>
          </a:bodyPr>
          <a:lstStyle/>
          <a:p>
            <a:pPr algn="ctr"/>
            <a:r>
              <a:rPr lang="en-US" sz="3600" b="1" dirty="0"/>
              <a:t>How Congress is Organized to Make Policy</a:t>
            </a:r>
          </a:p>
        </p:txBody>
      </p:sp>
      <p:sp>
        <p:nvSpPr>
          <p:cNvPr id="6" name="Rectangle 5"/>
          <p:cNvSpPr/>
          <p:nvPr/>
        </p:nvSpPr>
        <p:spPr>
          <a:xfrm>
            <a:off x="1371899" y="1054405"/>
            <a:ext cx="7764207" cy="2492990"/>
          </a:xfrm>
          <a:prstGeom prst="rect">
            <a:avLst/>
          </a:prstGeom>
        </p:spPr>
        <p:txBody>
          <a:bodyPr wrap="square">
            <a:spAutoFit/>
          </a:bodyPr>
          <a:lstStyle/>
          <a:p>
            <a:r>
              <a:rPr lang="en-US" sz="2600" b="1" dirty="0">
                <a:solidFill>
                  <a:srgbClr val="FF0000"/>
                </a:solidFill>
              </a:rPr>
              <a:t>The House Committee on Ways and </a:t>
            </a:r>
            <a:r>
              <a:rPr lang="en-US" sz="2600" b="1" dirty="0" smtClean="0">
                <a:solidFill>
                  <a:srgbClr val="FF0000"/>
                </a:solidFill>
              </a:rPr>
              <a:t>                                Means</a:t>
            </a:r>
            <a:endParaRPr lang="en-US" sz="2600" b="1" dirty="0">
              <a:solidFill>
                <a:srgbClr val="FF0000"/>
              </a:solidFill>
            </a:endParaRPr>
          </a:p>
          <a:p>
            <a:pPr marL="457200" indent="-457200">
              <a:buClr>
                <a:srgbClr val="3366FF"/>
              </a:buClr>
              <a:buFont typeface="Arial"/>
              <a:buChar char="•"/>
            </a:pPr>
            <a:r>
              <a:rPr lang="en-US" sz="2600" dirty="0"/>
              <a:t>The committee has jurisdiction on all </a:t>
            </a:r>
            <a:r>
              <a:rPr lang="en-US" sz="2600" dirty="0" smtClean="0"/>
              <a:t>                     taxation</a:t>
            </a:r>
            <a:r>
              <a:rPr lang="en-US" sz="2600" dirty="0"/>
              <a:t>, tariffs, and other revenue-raising measures</a:t>
            </a:r>
          </a:p>
          <a:p>
            <a:pPr marL="457200" indent="-457200">
              <a:buClr>
                <a:srgbClr val="3366FF"/>
              </a:buClr>
              <a:buFont typeface="Arial"/>
              <a:buChar char="•"/>
            </a:pPr>
            <a:r>
              <a:rPr lang="en-US" sz="2600" dirty="0"/>
              <a:t>Members of the Ways and Means Committee cannot serve on other House committees</a:t>
            </a:r>
          </a:p>
        </p:txBody>
      </p:sp>
      <p:pic>
        <p:nvPicPr>
          <p:cNvPr id="9" name="Picture 8"/>
          <p:cNvPicPr>
            <a:picLocks noChangeAspect="1"/>
          </p:cNvPicPr>
          <p:nvPr/>
        </p:nvPicPr>
        <p:blipFill>
          <a:blip r:embed="rId8"/>
          <a:stretch>
            <a:fillRect/>
          </a:stretch>
        </p:blipFill>
        <p:spPr>
          <a:xfrm>
            <a:off x="6961380" y="830999"/>
            <a:ext cx="1524000" cy="1524000"/>
          </a:xfrm>
          <a:prstGeom prst="rect">
            <a:avLst/>
          </a:prstGeom>
        </p:spPr>
      </p:pic>
      <p:pic>
        <p:nvPicPr>
          <p:cNvPr id="10" name="Picture 9"/>
          <p:cNvPicPr>
            <a:picLocks noChangeAspect="1"/>
          </p:cNvPicPr>
          <p:nvPr/>
        </p:nvPicPr>
        <p:blipFill rotWithShape="1">
          <a:blip r:embed="rId9"/>
          <a:srcRect t="17961" r="4356"/>
          <a:stretch/>
        </p:blipFill>
        <p:spPr>
          <a:xfrm>
            <a:off x="1702751" y="3547394"/>
            <a:ext cx="5061443" cy="3201841"/>
          </a:xfrm>
          <a:prstGeom prst="rect">
            <a:avLst/>
          </a:prstGeom>
          <a:ln w="12700" cmpd="sng">
            <a:solidFill>
              <a:schemeClr val="tx1"/>
            </a:solidFill>
          </a:ln>
        </p:spPr>
      </p:pic>
    </p:spTree>
    <p:extLst>
      <p:ext uri="{BB962C8B-B14F-4D97-AF65-F5344CB8AC3E}">
        <p14:creationId xmlns:p14="http://schemas.microsoft.com/office/powerpoint/2010/main" val="4192519145"/>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Rectangle 2"/>
          <p:cNvSpPr/>
          <p:nvPr/>
        </p:nvSpPr>
        <p:spPr>
          <a:xfrm>
            <a:off x="1364007" y="988897"/>
            <a:ext cx="7772448" cy="5909309"/>
          </a:xfrm>
          <a:prstGeom prst="rect">
            <a:avLst/>
          </a:prstGeom>
        </p:spPr>
        <p:txBody>
          <a:bodyPr wrap="square">
            <a:spAutoFit/>
          </a:bodyPr>
          <a:lstStyle/>
          <a:p>
            <a:r>
              <a:rPr lang="en-US" sz="2700" b="1" dirty="0" smtClean="0"/>
              <a:t>The </a:t>
            </a:r>
            <a:r>
              <a:rPr lang="en-US" sz="2700" b="1" dirty="0"/>
              <a:t>Committees at Work: Legislation and Oversight</a:t>
            </a:r>
          </a:p>
          <a:p>
            <a:r>
              <a:rPr lang="en-US" sz="2700" b="1" dirty="0"/>
              <a:t>Legislation</a:t>
            </a:r>
          </a:p>
          <a:p>
            <a:pPr marL="457200" indent="-457200">
              <a:buClr>
                <a:srgbClr val="3366FF"/>
              </a:buClr>
              <a:buFont typeface="Arial"/>
              <a:buChar char="•"/>
            </a:pPr>
            <a:r>
              <a:rPr lang="en-US" sz="2700" dirty="0"/>
              <a:t>Committees work on </a:t>
            </a:r>
            <a:r>
              <a:rPr lang="en-US" sz="2700" dirty="0" smtClean="0"/>
              <a:t>nearly </a:t>
            </a:r>
            <a:r>
              <a:rPr lang="en-US" sz="2700" dirty="0"/>
              <a:t>11,000 bills every </a:t>
            </a:r>
            <a:r>
              <a:rPr lang="en-US" sz="2700" dirty="0" smtClean="0"/>
              <a:t>session (2 years)</a:t>
            </a:r>
          </a:p>
          <a:p>
            <a:pPr marL="914400" lvl="1" indent="-457200">
              <a:buClr>
                <a:srgbClr val="660066"/>
              </a:buClr>
              <a:buFont typeface="Arial"/>
              <a:buChar char="•"/>
            </a:pPr>
            <a:r>
              <a:rPr lang="en-US" sz="2700" dirty="0" smtClean="0"/>
              <a:t>2.5% per year make it into law</a:t>
            </a:r>
            <a:endParaRPr lang="en-US" sz="2700" dirty="0"/>
          </a:p>
          <a:p>
            <a:pPr marL="457200" indent="-457200">
              <a:buClr>
                <a:srgbClr val="3366FF"/>
              </a:buClr>
              <a:buFont typeface="Arial"/>
              <a:buChar char="•"/>
            </a:pPr>
            <a:r>
              <a:rPr lang="en-US" sz="2700" dirty="0"/>
              <a:t>Some hold hearings and “mark up” meetings</a:t>
            </a:r>
          </a:p>
          <a:p>
            <a:pPr>
              <a:buClr>
                <a:srgbClr val="3366FF"/>
              </a:buClr>
            </a:pPr>
            <a:r>
              <a:rPr lang="en-US" sz="2700" b="1" dirty="0"/>
              <a:t>Legislative oversight</a:t>
            </a:r>
          </a:p>
          <a:p>
            <a:pPr marL="457200" indent="-457200">
              <a:buClr>
                <a:srgbClr val="3366FF"/>
              </a:buClr>
              <a:buFont typeface="Arial"/>
              <a:buChar char="•"/>
            </a:pPr>
            <a:r>
              <a:rPr lang="en-US" sz="2700" dirty="0"/>
              <a:t>Monitoring of the bureaucracy and its administration of </a:t>
            </a:r>
            <a:r>
              <a:rPr lang="en-US" sz="2700" dirty="0" smtClean="0"/>
              <a:t>policy </a:t>
            </a:r>
            <a:r>
              <a:rPr lang="en-US" sz="2700" dirty="0"/>
              <a:t>through committee hearings</a:t>
            </a:r>
          </a:p>
          <a:p>
            <a:pPr marL="457200" indent="-457200">
              <a:buClr>
                <a:srgbClr val="3366FF"/>
              </a:buClr>
              <a:buFont typeface="Arial"/>
              <a:buChar char="•"/>
            </a:pPr>
            <a:r>
              <a:rPr lang="en-US" sz="2700" dirty="0"/>
              <a:t>As publicity value of receiving credit for controlling </a:t>
            </a:r>
            <a:r>
              <a:rPr lang="en-US" sz="2700" dirty="0" smtClean="0"/>
              <a:t>spending </a:t>
            </a:r>
            <a:r>
              <a:rPr lang="en-US" sz="2700" dirty="0"/>
              <a:t>has increased, so too has oversight grown</a:t>
            </a:r>
          </a:p>
          <a:p>
            <a:pPr marL="457200" indent="-457200">
              <a:buClr>
                <a:srgbClr val="3366FF"/>
              </a:buClr>
              <a:buFont typeface="Arial"/>
              <a:buChar char="•"/>
            </a:pPr>
            <a:r>
              <a:rPr lang="en-US" sz="2700" dirty="0"/>
              <a:t>Oversight usually takes place after a catastrophe</a:t>
            </a:r>
          </a:p>
        </p:txBody>
      </p:sp>
      <p:sp>
        <p:nvSpPr>
          <p:cNvPr id="5" name="Rectangle 4"/>
          <p:cNvSpPr/>
          <p:nvPr/>
        </p:nvSpPr>
        <p:spPr>
          <a:xfrm>
            <a:off x="1364007" y="-73736"/>
            <a:ext cx="7772449" cy="1200329"/>
          </a:xfrm>
          <a:prstGeom prst="rect">
            <a:avLst/>
          </a:prstGeom>
        </p:spPr>
        <p:txBody>
          <a:bodyPr wrap="square">
            <a:spAutoFit/>
          </a:bodyPr>
          <a:lstStyle/>
          <a:p>
            <a:pPr algn="ctr"/>
            <a:r>
              <a:rPr lang="en-US" sz="3600" b="1" dirty="0"/>
              <a:t>How Congress is Organized to Make Policy</a:t>
            </a:r>
          </a:p>
        </p:txBody>
      </p:sp>
    </p:spTree>
    <p:extLst>
      <p:ext uri="{BB962C8B-B14F-4D97-AF65-F5344CB8AC3E}">
        <p14:creationId xmlns:p14="http://schemas.microsoft.com/office/powerpoint/2010/main" val="289950801"/>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900" y="1004197"/>
            <a:ext cx="7772100" cy="6093977"/>
          </a:xfrm>
          <a:prstGeom prst="rect">
            <a:avLst/>
          </a:prstGeom>
        </p:spPr>
        <p:txBody>
          <a:bodyPr wrap="square">
            <a:spAutoFit/>
          </a:bodyPr>
          <a:lstStyle/>
          <a:p>
            <a:r>
              <a:rPr lang="en-US" sz="2600" b="1" dirty="0"/>
              <a:t>Getting on a Committee</a:t>
            </a:r>
          </a:p>
          <a:p>
            <a:pPr marL="457200" indent="-457200">
              <a:buClr>
                <a:srgbClr val="3366FF"/>
              </a:buClr>
              <a:buFont typeface="Arial"/>
              <a:buChar char="•"/>
            </a:pPr>
            <a:r>
              <a:rPr lang="en-US" sz="2600" dirty="0"/>
              <a:t>Members want committee assignments that will </a:t>
            </a:r>
            <a:r>
              <a:rPr lang="en-US" sz="2600" dirty="0" smtClean="0"/>
              <a:t>help </a:t>
            </a:r>
            <a:r>
              <a:rPr lang="en-US" sz="2600" dirty="0"/>
              <a:t>them get reelected, gain influence, and </a:t>
            </a:r>
            <a:r>
              <a:rPr lang="en-US" sz="2600" dirty="0" smtClean="0"/>
              <a:t>make policy</a:t>
            </a:r>
          </a:p>
          <a:p>
            <a:pPr>
              <a:buClr>
                <a:srgbClr val="3366FF"/>
              </a:buClr>
            </a:pPr>
            <a:r>
              <a:rPr lang="en-US" sz="2600" b="1" dirty="0">
                <a:solidFill>
                  <a:srgbClr val="FF0000"/>
                </a:solidFill>
              </a:rPr>
              <a:t>COMMITTEE CHAIR</a:t>
            </a:r>
            <a:r>
              <a:rPr lang="en-US" sz="2600" b="1" dirty="0"/>
              <a:t>: </a:t>
            </a:r>
            <a:r>
              <a:rPr lang="en-US" sz="2600" dirty="0"/>
              <a:t>the most important influencer of </a:t>
            </a:r>
            <a:r>
              <a:rPr lang="en-US" sz="2600" dirty="0" smtClean="0"/>
              <a:t>congressional </a:t>
            </a:r>
            <a:r>
              <a:rPr lang="en-US" sz="2600" dirty="0"/>
              <a:t>agenda</a:t>
            </a:r>
          </a:p>
          <a:p>
            <a:pPr marL="457200" indent="-457200">
              <a:buClr>
                <a:srgbClr val="3366FF"/>
              </a:buClr>
              <a:buFont typeface="Arial"/>
              <a:buChar char="•"/>
            </a:pPr>
            <a:r>
              <a:rPr lang="en-US" sz="2600" dirty="0"/>
              <a:t>Dominant role in scheduling hearings, hiring staff, </a:t>
            </a:r>
            <a:r>
              <a:rPr lang="en-US" sz="2600" dirty="0" smtClean="0"/>
              <a:t>appointing </a:t>
            </a:r>
            <a:r>
              <a:rPr lang="en-US" sz="2600" dirty="0"/>
              <a:t>subcommittees, and managing </a:t>
            </a:r>
            <a:r>
              <a:rPr lang="en-US" sz="2600" dirty="0" smtClean="0"/>
              <a:t>committee </a:t>
            </a:r>
            <a:r>
              <a:rPr lang="en-US" sz="2600" dirty="0"/>
              <a:t>bills when they are brought before </a:t>
            </a:r>
            <a:r>
              <a:rPr lang="en-US" sz="2600" dirty="0" smtClean="0"/>
              <a:t>the </a:t>
            </a:r>
            <a:r>
              <a:rPr lang="en-US" sz="2600" dirty="0"/>
              <a:t>full house</a:t>
            </a:r>
          </a:p>
          <a:p>
            <a:pPr marL="457200" indent="-457200">
              <a:buClr>
                <a:srgbClr val="3366FF"/>
              </a:buClr>
              <a:buFont typeface="Arial"/>
              <a:buChar char="•"/>
            </a:pPr>
            <a:r>
              <a:rPr lang="en-US" sz="2600" dirty="0"/>
              <a:t>Most chairs selected according to seniority system:</a:t>
            </a:r>
          </a:p>
          <a:p>
            <a:pPr marL="914400" lvl="1" indent="-457200">
              <a:buClr>
                <a:srgbClr val="660066"/>
              </a:buClr>
              <a:buFont typeface="Arial"/>
              <a:buChar char="•"/>
            </a:pPr>
            <a:r>
              <a:rPr lang="en-US" sz="2600" dirty="0"/>
              <a:t>Members who have served on the committee the </a:t>
            </a:r>
            <a:r>
              <a:rPr lang="en-US" sz="2600" dirty="0" smtClean="0"/>
              <a:t>longest </a:t>
            </a:r>
            <a:r>
              <a:rPr lang="en-US" sz="2600" dirty="0"/>
              <a:t>and whose party controlled Congress become </a:t>
            </a:r>
            <a:r>
              <a:rPr lang="en-US" sz="2600" dirty="0" smtClean="0"/>
              <a:t>chair</a:t>
            </a:r>
            <a:endParaRPr lang="en-US" sz="2600" dirty="0"/>
          </a:p>
          <a:p>
            <a:pPr marL="457200" indent="-457200">
              <a:buFont typeface="Arial"/>
              <a:buChar char="•"/>
            </a:pPr>
            <a:endParaRPr lang="en-US" sz="2600" dirty="0"/>
          </a:p>
        </p:txBody>
      </p:sp>
      <p:sp>
        <p:nvSpPr>
          <p:cNvPr id="8" name="Rectangle 7"/>
          <p:cNvSpPr/>
          <p:nvPr/>
        </p:nvSpPr>
        <p:spPr>
          <a:xfrm>
            <a:off x="1364007" y="-73736"/>
            <a:ext cx="7772449" cy="1200329"/>
          </a:xfrm>
          <a:prstGeom prst="rect">
            <a:avLst/>
          </a:prstGeom>
        </p:spPr>
        <p:txBody>
          <a:bodyPr wrap="square">
            <a:spAutoFit/>
          </a:bodyPr>
          <a:lstStyle/>
          <a:p>
            <a:pPr algn="ctr"/>
            <a:r>
              <a:rPr lang="en-US" sz="3600" b="1" dirty="0"/>
              <a:t>How Congress is Organized to Make Policy</a:t>
            </a:r>
          </a:p>
        </p:txBody>
      </p:sp>
    </p:spTree>
    <p:extLst>
      <p:ext uri="{BB962C8B-B14F-4D97-AF65-F5344CB8AC3E}">
        <p14:creationId xmlns:p14="http://schemas.microsoft.com/office/powerpoint/2010/main" val="227964421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Rectangle 2"/>
          <p:cNvSpPr/>
          <p:nvPr/>
        </p:nvSpPr>
        <p:spPr>
          <a:xfrm>
            <a:off x="1371550" y="24858"/>
            <a:ext cx="7772449" cy="646331"/>
          </a:xfrm>
          <a:prstGeom prst="rect">
            <a:avLst/>
          </a:prstGeom>
        </p:spPr>
        <p:txBody>
          <a:bodyPr wrap="square">
            <a:spAutoFit/>
          </a:bodyPr>
          <a:lstStyle/>
          <a:p>
            <a:pPr algn="ctr"/>
            <a:r>
              <a:rPr lang="en-US" sz="3600" b="1" dirty="0"/>
              <a:t>Who represents us?</a:t>
            </a:r>
          </a:p>
        </p:txBody>
      </p:sp>
      <p:sp>
        <p:nvSpPr>
          <p:cNvPr id="5" name="Rectangle 4"/>
          <p:cNvSpPr/>
          <p:nvPr/>
        </p:nvSpPr>
        <p:spPr>
          <a:xfrm>
            <a:off x="1371551" y="671189"/>
            <a:ext cx="4572000" cy="5755422"/>
          </a:xfrm>
          <a:prstGeom prst="rect">
            <a:avLst/>
          </a:prstGeom>
        </p:spPr>
        <p:txBody>
          <a:bodyPr>
            <a:spAutoFit/>
          </a:bodyPr>
          <a:lstStyle/>
          <a:p>
            <a:r>
              <a:rPr lang="en-US" sz="3200" b="1" dirty="0"/>
              <a:t>535 Total members</a:t>
            </a:r>
          </a:p>
          <a:p>
            <a:pPr marL="457200" indent="-457200">
              <a:buClr>
                <a:srgbClr val="3366FF"/>
              </a:buClr>
              <a:buFont typeface="Arial"/>
              <a:buChar char="•"/>
            </a:pPr>
            <a:r>
              <a:rPr lang="en-US" sz="2800" b="1" dirty="0" smtClean="0">
                <a:solidFill>
                  <a:srgbClr val="FF0000"/>
                </a:solidFill>
              </a:rPr>
              <a:t>House </a:t>
            </a:r>
            <a:r>
              <a:rPr lang="en-US" sz="2800" b="1" dirty="0">
                <a:solidFill>
                  <a:srgbClr val="FF0000"/>
                </a:solidFill>
              </a:rPr>
              <a:t>of Representatives</a:t>
            </a:r>
            <a:r>
              <a:rPr lang="en-US" sz="2800" b="1" dirty="0"/>
              <a:t>: </a:t>
            </a:r>
          </a:p>
          <a:p>
            <a:pPr marL="914400" lvl="1" indent="-457200">
              <a:buClr>
                <a:srgbClr val="660066"/>
              </a:buClr>
              <a:buFont typeface="Arial"/>
              <a:buChar char="•"/>
            </a:pPr>
            <a:r>
              <a:rPr lang="en-US" sz="2800" dirty="0" smtClean="0"/>
              <a:t>435 </a:t>
            </a:r>
            <a:r>
              <a:rPr lang="en-US" sz="2800" dirty="0"/>
              <a:t>members </a:t>
            </a:r>
          </a:p>
          <a:p>
            <a:pPr marL="914400" lvl="1" indent="-457200">
              <a:buClr>
                <a:srgbClr val="660066"/>
              </a:buClr>
              <a:buFont typeface="Arial"/>
              <a:buChar char="•"/>
            </a:pPr>
            <a:r>
              <a:rPr lang="en-US" sz="2800" dirty="0" smtClean="0"/>
              <a:t>25 </a:t>
            </a:r>
            <a:r>
              <a:rPr lang="en-US" sz="2800" dirty="0"/>
              <a:t>years old </a:t>
            </a:r>
          </a:p>
          <a:p>
            <a:pPr marL="914400" lvl="1" indent="-457200">
              <a:buClr>
                <a:srgbClr val="660066"/>
              </a:buClr>
              <a:buFont typeface="Arial"/>
              <a:buChar char="•"/>
            </a:pPr>
            <a:r>
              <a:rPr lang="en-US" sz="2800" dirty="0" smtClean="0"/>
              <a:t>citizen </a:t>
            </a:r>
            <a:r>
              <a:rPr lang="en-US" sz="2800" dirty="0"/>
              <a:t>7 years</a:t>
            </a:r>
          </a:p>
          <a:p>
            <a:pPr marL="914400" lvl="1" indent="-457200">
              <a:buClr>
                <a:srgbClr val="660066"/>
              </a:buClr>
              <a:buFont typeface="Arial"/>
              <a:buChar char="•"/>
            </a:pPr>
            <a:r>
              <a:rPr lang="en-US" sz="2800" dirty="0" smtClean="0"/>
              <a:t>(</a:t>
            </a:r>
            <a:r>
              <a:rPr lang="en-US" sz="2800" dirty="0"/>
              <a:t>Serve 2 year </a:t>
            </a:r>
            <a:r>
              <a:rPr lang="en-US" sz="2800" dirty="0" smtClean="0"/>
              <a:t>                  terms</a:t>
            </a:r>
            <a:r>
              <a:rPr lang="en-US" sz="2800" dirty="0"/>
              <a:t>)</a:t>
            </a:r>
          </a:p>
          <a:p>
            <a:pPr marL="457200" indent="-457200">
              <a:buClr>
                <a:srgbClr val="3366FF"/>
              </a:buClr>
              <a:buFont typeface="Arial"/>
              <a:buChar char="•"/>
            </a:pPr>
            <a:r>
              <a:rPr lang="en-US" sz="2800" b="1" dirty="0" smtClean="0">
                <a:solidFill>
                  <a:srgbClr val="FF0000"/>
                </a:solidFill>
              </a:rPr>
              <a:t>Senate</a:t>
            </a:r>
            <a:r>
              <a:rPr lang="en-US" sz="2800" b="1" dirty="0"/>
              <a:t>:</a:t>
            </a:r>
          </a:p>
          <a:p>
            <a:pPr marL="914400" lvl="1" indent="-457200">
              <a:buClr>
                <a:srgbClr val="660066"/>
              </a:buClr>
              <a:buFont typeface="Arial"/>
              <a:buChar char="•"/>
            </a:pPr>
            <a:r>
              <a:rPr lang="en-US" sz="2800" dirty="0" smtClean="0"/>
              <a:t>100 </a:t>
            </a:r>
            <a:r>
              <a:rPr lang="en-US" sz="2800" dirty="0"/>
              <a:t>members</a:t>
            </a:r>
          </a:p>
          <a:p>
            <a:pPr marL="914400" lvl="1" indent="-457200">
              <a:buClr>
                <a:srgbClr val="660066"/>
              </a:buClr>
              <a:buFont typeface="Arial"/>
              <a:buChar char="•"/>
            </a:pPr>
            <a:r>
              <a:rPr lang="en-US" sz="2800" dirty="0" smtClean="0"/>
              <a:t>30 </a:t>
            </a:r>
            <a:r>
              <a:rPr lang="en-US" sz="2800" dirty="0"/>
              <a:t>years old </a:t>
            </a:r>
          </a:p>
          <a:p>
            <a:pPr marL="914400" lvl="1" indent="-457200">
              <a:buClr>
                <a:srgbClr val="660066"/>
              </a:buClr>
              <a:buFont typeface="Arial"/>
              <a:buChar char="•"/>
            </a:pPr>
            <a:r>
              <a:rPr lang="en-US" sz="2800" dirty="0" smtClean="0"/>
              <a:t>citizen </a:t>
            </a:r>
            <a:r>
              <a:rPr lang="en-US" sz="2800" dirty="0"/>
              <a:t>9 years</a:t>
            </a:r>
          </a:p>
          <a:p>
            <a:pPr marL="914400" lvl="1" indent="-457200">
              <a:buClr>
                <a:srgbClr val="660066"/>
              </a:buClr>
              <a:buFont typeface="Arial"/>
              <a:buChar char="•"/>
            </a:pPr>
            <a:r>
              <a:rPr lang="en-US" sz="2800" dirty="0" smtClean="0"/>
              <a:t>(</a:t>
            </a:r>
            <a:r>
              <a:rPr lang="en-US" sz="2800" dirty="0"/>
              <a:t>Serve 6 year </a:t>
            </a:r>
            <a:r>
              <a:rPr lang="en-US" sz="2800" dirty="0" smtClean="0"/>
              <a:t>              terms</a:t>
            </a:r>
            <a:r>
              <a:rPr lang="en-US" sz="2800" dirty="0"/>
              <a:t>)</a:t>
            </a:r>
          </a:p>
        </p:txBody>
      </p:sp>
      <p:pic>
        <p:nvPicPr>
          <p:cNvPr id="10"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1313" y="1660370"/>
            <a:ext cx="4131018" cy="32722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6" name="Rectangle 5"/>
          <p:cNvSpPr/>
          <p:nvPr/>
        </p:nvSpPr>
        <p:spPr>
          <a:xfrm>
            <a:off x="4821313" y="5165885"/>
            <a:ext cx="4131018" cy="738664"/>
          </a:xfrm>
          <a:prstGeom prst="rect">
            <a:avLst/>
          </a:prstGeom>
          <a:solidFill>
            <a:schemeClr val="accent2">
              <a:lumMod val="75000"/>
            </a:schemeClr>
          </a:solidFill>
        </p:spPr>
        <p:txBody>
          <a:bodyPr wrap="square">
            <a:spAutoFit/>
          </a:bodyPr>
          <a:lstStyle/>
          <a:p>
            <a:pPr algn="ctr"/>
            <a:r>
              <a:rPr lang="en-US" sz="2100" dirty="0" smtClean="0">
                <a:ln>
                  <a:solidFill>
                    <a:schemeClr val="tx1"/>
                  </a:solidFill>
                </a:ln>
              </a:rPr>
              <a:t>MN Representatives -- </a:t>
            </a:r>
            <a:r>
              <a:rPr lang="en-US" sz="2100" dirty="0">
                <a:ln>
                  <a:solidFill>
                    <a:schemeClr val="tx1"/>
                  </a:solidFill>
                </a:ln>
              </a:rPr>
              <a:t>McCollum (4th), Walz (1st), and Ellison (5th)</a:t>
            </a:r>
          </a:p>
        </p:txBody>
      </p:sp>
    </p:spTree>
    <p:extLst>
      <p:ext uri="{BB962C8B-B14F-4D97-AF65-F5344CB8AC3E}">
        <p14:creationId xmlns:p14="http://schemas.microsoft.com/office/powerpoint/2010/main" val="1406661410"/>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4"/>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5"/>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6"/>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7"/>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8"/>
          <a:stretch>
            <a:fillRect/>
          </a:stretch>
        </p:blipFill>
        <p:spPr>
          <a:xfrm>
            <a:off x="0" y="5489051"/>
            <a:ext cx="1370779" cy="1368949"/>
          </a:xfrm>
          <a:prstGeom prst="rect">
            <a:avLst/>
          </a:prstGeom>
          <a:ln w="38100" cmpd="sng">
            <a:solidFill>
              <a:srgbClr val="E46C0A"/>
            </a:solidFill>
          </a:ln>
        </p:spPr>
      </p:pic>
      <p:sp>
        <p:nvSpPr>
          <p:cNvPr id="10" name="Rectangle 9"/>
          <p:cNvSpPr/>
          <p:nvPr/>
        </p:nvSpPr>
        <p:spPr>
          <a:xfrm>
            <a:off x="1364007" y="-73736"/>
            <a:ext cx="7772449" cy="1200329"/>
          </a:xfrm>
          <a:prstGeom prst="rect">
            <a:avLst/>
          </a:prstGeom>
        </p:spPr>
        <p:txBody>
          <a:bodyPr wrap="square">
            <a:spAutoFit/>
          </a:bodyPr>
          <a:lstStyle/>
          <a:p>
            <a:pPr algn="ctr"/>
            <a:r>
              <a:rPr lang="en-US" sz="3600" b="1" dirty="0"/>
              <a:t>How Congress is Organized to Make Policy</a:t>
            </a:r>
          </a:p>
        </p:txBody>
      </p:sp>
      <p:sp>
        <p:nvSpPr>
          <p:cNvPr id="3" name="Rectangle 2"/>
          <p:cNvSpPr/>
          <p:nvPr/>
        </p:nvSpPr>
        <p:spPr>
          <a:xfrm>
            <a:off x="1371550" y="999125"/>
            <a:ext cx="7772449" cy="5139869"/>
          </a:xfrm>
          <a:prstGeom prst="rect">
            <a:avLst/>
          </a:prstGeom>
        </p:spPr>
        <p:txBody>
          <a:bodyPr wrap="square">
            <a:spAutoFit/>
          </a:bodyPr>
          <a:lstStyle/>
          <a:p>
            <a:r>
              <a:rPr lang="en-US" sz="2800" b="1" dirty="0"/>
              <a:t>Congressional </a:t>
            </a:r>
            <a:r>
              <a:rPr lang="en-US" sz="2800" b="1" dirty="0" smtClean="0"/>
              <a:t>Staff</a:t>
            </a:r>
          </a:p>
          <a:p>
            <a:pPr>
              <a:lnSpc>
                <a:spcPct val="50000"/>
              </a:lnSpc>
            </a:pPr>
            <a:endParaRPr lang="en-US" sz="2800" b="1" dirty="0"/>
          </a:p>
          <a:p>
            <a:r>
              <a:rPr lang="en-US" sz="2600" b="1" dirty="0">
                <a:solidFill>
                  <a:srgbClr val="FF0000"/>
                </a:solidFill>
              </a:rPr>
              <a:t>Personal staff</a:t>
            </a:r>
            <a:r>
              <a:rPr lang="en-US" sz="2600" b="1" dirty="0"/>
              <a:t>: </a:t>
            </a:r>
            <a:r>
              <a:rPr lang="en-US" sz="2600" dirty="0" smtClean="0"/>
              <a:t>work </a:t>
            </a:r>
            <a:r>
              <a:rPr lang="en-US" sz="2600" dirty="0"/>
              <a:t>for the member, </a:t>
            </a:r>
            <a:r>
              <a:rPr lang="en-US" sz="2600" dirty="0" smtClean="0"/>
              <a:t>mainly </a:t>
            </a:r>
            <a:r>
              <a:rPr lang="en-US" sz="2600" dirty="0"/>
              <a:t>providing constituent service, but </a:t>
            </a:r>
            <a:r>
              <a:rPr lang="en-US" sz="2600" dirty="0" smtClean="0"/>
              <a:t>help </a:t>
            </a:r>
            <a:r>
              <a:rPr lang="en-US" sz="2600" dirty="0"/>
              <a:t>with legislation </a:t>
            </a:r>
            <a:r>
              <a:rPr lang="en-US" sz="2600" dirty="0" smtClean="0"/>
              <a:t>too</a:t>
            </a:r>
          </a:p>
          <a:p>
            <a:pPr>
              <a:lnSpc>
                <a:spcPct val="50000"/>
              </a:lnSpc>
            </a:pPr>
            <a:endParaRPr lang="en-US" sz="2600" dirty="0"/>
          </a:p>
          <a:p>
            <a:r>
              <a:rPr lang="en-US" sz="2600" b="1" dirty="0" smtClean="0">
                <a:solidFill>
                  <a:srgbClr val="FF0000"/>
                </a:solidFill>
              </a:rPr>
              <a:t>Committee staff</a:t>
            </a:r>
            <a:r>
              <a:rPr lang="en-US" sz="2600" b="1" dirty="0" smtClean="0"/>
              <a:t>: </a:t>
            </a:r>
            <a:r>
              <a:rPr lang="en-US" sz="2600" dirty="0" smtClean="0"/>
              <a:t>organize </a:t>
            </a:r>
            <a:r>
              <a:rPr lang="en-US" sz="2600" dirty="0"/>
              <a:t>hearings, </a:t>
            </a:r>
            <a:r>
              <a:rPr lang="en-US" sz="2600" dirty="0" smtClean="0"/>
              <a:t>research </a:t>
            </a:r>
            <a:r>
              <a:rPr lang="en-US" sz="2600" dirty="0"/>
              <a:t>and write legislation, target of </a:t>
            </a:r>
            <a:r>
              <a:rPr lang="en-US" sz="2600" dirty="0" smtClean="0"/>
              <a:t>lobbyists</a:t>
            </a:r>
          </a:p>
          <a:p>
            <a:pPr>
              <a:lnSpc>
                <a:spcPct val="50000"/>
              </a:lnSpc>
            </a:pPr>
            <a:endParaRPr lang="en-US" sz="2600" dirty="0"/>
          </a:p>
          <a:p>
            <a:r>
              <a:rPr lang="en-US" sz="2600" b="1" dirty="0">
                <a:solidFill>
                  <a:srgbClr val="FF0000"/>
                </a:solidFill>
              </a:rPr>
              <a:t>Staff Agencies</a:t>
            </a:r>
            <a:r>
              <a:rPr lang="en-US" sz="2600" b="1" dirty="0"/>
              <a:t>: </a:t>
            </a:r>
            <a:endParaRPr lang="en-US" sz="2600" b="1" dirty="0" smtClean="0"/>
          </a:p>
          <a:p>
            <a:r>
              <a:rPr lang="en-US" sz="2600" dirty="0" smtClean="0"/>
              <a:t>Congressional </a:t>
            </a:r>
            <a:r>
              <a:rPr lang="en-US" sz="2600" dirty="0"/>
              <a:t>Research Service (CRS</a:t>
            </a:r>
            <a:r>
              <a:rPr lang="en-US" sz="2600" dirty="0" smtClean="0"/>
              <a:t>)</a:t>
            </a:r>
          </a:p>
          <a:p>
            <a:endParaRPr lang="en-US" sz="2600" dirty="0" smtClean="0"/>
          </a:p>
          <a:p>
            <a:r>
              <a:rPr lang="en-US" sz="2600" dirty="0" smtClean="0"/>
              <a:t>Government </a:t>
            </a:r>
            <a:r>
              <a:rPr lang="en-US" sz="2600" dirty="0"/>
              <a:t>Accountability Office (GAO</a:t>
            </a:r>
            <a:r>
              <a:rPr lang="en-US" sz="2600" dirty="0" smtClean="0"/>
              <a:t>)</a:t>
            </a:r>
          </a:p>
          <a:p>
            <a:endParaRPr lang="en-US" sz="2600" dirty="0" smtClean="0"/>
          </a:p>
          <a:p>
            <a:r>
              <a:rPr lang="en-US" sz="2600" dirty="0" smtClean="0"/>
              <a:t>Congressional </a:t>
            </a:r>
            <a:r>
              <a:rPr lang="en-US" sz="2600" dirty="0"/>
              <a:t>Budget Office (CBO</a:t>
            </a:r>
            <a:r>
              <a:rPr lang="en-US" sz="2600" dirty="0" smtClean="0"/>
              <a:t>)</a:t>
            </a:r>
            <a:endParaRPr lang="en-US" sz="2600" dirty="0"/>
          </a:p>
        </p:txBody>
      </p:sp>
      <p:pic>
        <p:nvPicPr>
          <p:cNvPr id="5" name="Picture 4"/>
          <p:cNvPicPr>
            <a:picLocks noChangeAspect="1"/>
          </p:cNvPicPr>
          <p:nvPr/>
        </p:nvPicPr>
        <p:blipFill rotWithShape="1">
          <a:blip r:embed="rId9"/>
          <a:srcRect t="23045" b="20335"/>
          <a:stretch/>
        </p:blipFill>
        <p:spPr>
          <a:xfrm>
            <a:off x="6629847" y="3514921"/>
            <a:ext cx="1525355" cy="863659"/>
          </a:xfrm>
          <a:prstGeom prst="rect">
            <a:avLst/>
          </a:prstGeom>
          <a:ln w="12700" cmpd="sng">
            <a:solidFill>
              <a:schemeClr val="tx1"/>
            </a:solidFill>
          </a:ln>
        </p:spPr>
      </p:pic>
      <p:pic>
        <p:nvPicPr>
          <p:cNvPr id="11" name="Picture 10"/>
          <p:cNvPicPr>
            <a:picLocks/>
          </p:cNvPicPr>
          <p:nvPr/>
        </p:nvPicPr>
        <p:blipFill>
          <a:blip r:embed="rId10"/>
          <a:stretch>
            <a:fillRect/>
          </a:stretch>
        </p:blipFill>
        <p:spPr>
          <a:xfrm>
            <a:off x="6977894" y="4613527"/>
            <a:ext cx="2112842" cy="820245"/>
          </a:xfrm>
          <a:prstGeom prst="rect">
            <a:avLst/>
          </a:prstGeom>
          <a:ln w="12700" cmpd="sng">
            <a:solidFill>
              <a:schemeClr val="tx1"/>
            </a:solidFill>
          </a:ln>
        </p:spPr>
      </p:pic>
      <p:pic>
        <p:nvPicPr>
          <p:cNvPr id="12" name="Picture 11"/>
          <p:cNvPicPr>
            <a:picLocks noChangeAspect="1"/>
          </p:cNvPicPr>
          <p:nvPr/>
        </p:nvPicPr>
        <p:blipFill rotWithShape="1">
          <a:blip r:embed="rId11"/>
          <a:srcRect t="7135" r="4854" b="24235"/>
          <a:stretch/>
        </p:blipFill>
        <p:spPr>
          <a:xfrm>
            <a:off x="6294017" y="5594103"/>
            <a:ext cx="2105993" cy="1089782"/>
          </a:xfrm>
          <a:prstGeom prst="rect">
            <a:avLst/>
          </a:prstGeom>
          <a:ln w="12700" cmpd="sng">
            <a:solidFill>
              <a:schemeClr val="tx1"/>
            </a:solidFill>
          </a:ln>
        </p:spPr>
      </p:pic>
    </p:spTree>
    <p:extLst>
      <p:ext uri="{BB962C8B-B14F-4D97-AF65-F5344CB8AC3E}">
        <p14:creationId xmlns:p14="http://schemas.microsoft.com/office/powerpoint/2010/main" val="2867272220"/>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g2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405" y="122395"/>
            <a:ext cx="9144000" cy="6735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3008160"/>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63793" y="-106528"/>
            <a:ext cx="7772100" cy="646331"/>
          </a:xfrm>
          <a:prstGeom prst="rect">
            <a:avLst/>
          </a:prstGeom>
        </p:spPr>
        <p:txBody>
          <a:bodyPr wrap="square">
            <a:spAutoFit/>
          </a:bodyPr>
          <a:lstStyle/>
          <a:p>
            <a:pPr algn="ctr"/>
            <a:r>
              <a:rPr lang="en-US" sz="3600" b="1" dirty="0"/>
              <a:t>The Congressional Process</a:t>
            </a:r>
          </a:p>
        </p:txBody>
      </p:sp>
      <p:sp>
        <p:nvSpPr>
          <p:cNvPr id="8" name="Rectangle 7"/>
          <p:cNvSpPr/>
          <p:nvPr/>
        </p:nvSpPr>
        <p:spPr>
          <a:xfrm>
            <a:off x="1371899" y="677770"/>
            <a:ext cx="7763993" cy="5847754"/>
          </a:xfrm>
          <a:prstGeom prst="rect">
            <a:avLst/>
          </a:prstGeom>
        </p:spPr>
        <p:txBody>
          <a:bodyPr wrap="square">
            <a:spAutoFit/>
          </a:bodyPr>
          <a:lstStyle/>
          <a:p>
            <a:r>
              <a:rPr lang="en-US" sz="2800" b="1" dirty="0"/>
              <a:t>Lobbyists and Interest Groups</a:t>
            </a:r>
          </a:p>
          <a:p>
            <a:pPr marL="342900" indent="-342900">
              <a:buClr>
                <a:srgbClr val="3366FF"/>
              </a:buClr>
              <a:buFont typeface="Arial"/>
              <a:buChar char="•"/>
            </a:pPr>
            <a:r>
              <a:rPr lang="en-US" sz="2400" dirty="0" smtClean="0"/>
              <a:t>35,000 </a:t>
            </a:r>
            <a:r>
              <a:rPr lang="en-US" sz="2400" dirty="0"/>
              <a:t>registered lobbyists trying to influence </a:t>
            </a:r>
            <a:r>
              <a:rPr lang="en-US" sz="2400" dirty="0" smtClean="0"/>
              <a:t>Congress -- bigger </a:t>
            </a:r>
            <a:r>
              <a:rPr lang="en-US" sz="2400" dirty="0"/>
              <a:t>the issue, the more lobbyists </a:t>
            </a:r>
            <a:endParaRPr lang="en-US" sz="2400" dirty="0" smtClean="0"/>
          </a:p>
          <a:p>
            <a:pPr marL="342900" indent="-342900">
              <a:buClr>
                <a:srgbClr val="3366FF"/>
              </a:buClr>
              <a:buFont typeface="Arial"/>
              <a:buChar char="•"/>
            </a:pPr>
            <a:r>
              <a:rPr lang="en-US" sz="2400" dirty="0" smtClean="0"/>
              <a:t>Lobbyists </a:t>
            </a:r>
            <a:r>
              <a:rPr lang="en-US" sz="2400" dirty="0"/>
              <a:t>try to influence legislators’ </a:t>
            </a:r>
            <a:r>
              <a:rPr lang="en-US" sz="2400" dirty="0" smtClean="0"/>
              <a:t>votes</a:t>
            </a:r>
            <a:endParaRPr lang="en-US" sz="2400" dirty="0"/>
          </a:p>
          <a:p>
            <a:pPr marL="342900" indent="-342900">
              <a:buClr>
                <a:srgbClr val="3366FF"/>
              </a:buClr>
              <a:buFont typeface="Arial"/>
              <a:buChar char="•"/>
            </a:pPr>
            <a:r>
              <a:rPr lang="en-US" sz="2400" dirty="0"/>
              <a:t>Lobbyists can be ignored, shunned and even regulated by </a:t>
            </a:r>
            <a:r>
              <a:rPr lang="en-US" sz="2400" dirty="0" smtClean="0"/>
              <a:t>Congress</a:t>
            </a:r>
            <a:endParaRPr lang="en-US" sz="2400" dirty="0"/>
          </a:p>
          <a:p>
            <a:pPr marL="342900" indent="-342900">
              <a:buClr>
                <a:srgbClr val="3366FF"/>
              </a:buClr>
              <a:buFont typeface="Arial"/>
              <a:buChar char="•"/>
            </a:pPr>
            <a:r>
              <a:rPr lang="en-US" sz="2400" dirty="0"/>
              <a:t>Ultimately, it is a combination of lobbyists and others that influence legislators’ </a:t>
            </a:r>
            <a:r>
              <a:rPr lang="en-US" sz="2400" dirty="0" smtClean="0"/>
              <a:t>votes</a:t>
            </a:r>
          </a:p>
          <a:p>
            <a:pPr marL="342900" indent="-342900">
              <a:lnSpc>
                <a:spcPct val="50000"/>
              </a:lnSpc>
              <a:buClr>
                <a:srgbClr val="3366FF"/>
              </a:buClr>
              <a:buFont typeface="Arial"/>
              <a:buChar char="•"/>
            </a:pPr>
            <a:endParaRPr lang="en-US" sz="2400" dirty="0" smtClean="0"/>
          </a:p>
          <a:p>
            <a:pPr>
              <a:buClr>
                <a:srgbClr val="3366FF"/>
              </a:buClr>
            </a:pPr>
            <a:r>
              <a:rPr lang="en-US" sz="2800" b="1" dirty="0"/>
              <a:t>Congress and the Scope of Government</a:t>
            </a:r>
          </a:p>
          <a:p>
            <a:pPr marL="342900" indent="-342900">
              <a:buClr>
                <a:srgbClr val="3366FF"/>
              </a:buClr>
              <a:buFont typeface="Arial"/>
              <a:buChar char="•"/>
            </a:pPr>
            <a:r>
              <a:rPr lang="en-US" sz="2400" dirty="0" smtClean="0"/>
              <a:t>More </a:t>
            </a:r>
            <a:r>
              <a:rPr lang="en-US" sz="2400" dirty="0"/>
              <a:t>policies Congress works on</a:t>
            </a:r>
            <a:r>
              <a:rPr lang="en-US" sz="2400" dirty="0" smtClean="0"/>
              <a:t>, </a:t>
            </a:r>
            <a:r>
              <a:rPr lang="en-US" sz="2400" dirty="0"/>
              <a:t>more ways it can serve their </a:t>
            </a:r>
            <a:r>
              <a:rPr lang="en-US" sz="2400" dirty="0" smtClean="0"/>
              <a:t>constituencies</a:t>
            </a:r>
            <a:endParaRPr lang="en-US" sz="2400" dirty="0"/>
          </a:p>
          <a:p>
            <a:pPr marL="342900" indent="-342900">
              <a:buClr>
                <a:srgbClr val="3366FF"/>
              </a:buClr>
              <a:buFont typeface="Arial"/>
              <a:buChar char="•"/>
            </a:pPr>
            <a:r>
              <a:rPr lang="en-US" sz="2400" dirty="0" smtClean="0"/>
              <a:t>More </a:t>
            </a:r>
            <a:r>
              <a:rPr lang="en-US" sz="2400" dirty="0"/>
              <a:t>programs that get created, </a:t>
            </a:r>
            <a:r>
              <a:rPr lang="en-US" sz="2400" dirty="0" smtClean="0"/>
              <a:t>bigger government gets</a:t>
            </a:r>
            <a:endParaRPr lang="en-US" sz="2400" dirty="0"/>
          </a:p>
          <a:p>
            <a:pPr marL="342900" indent="-342900">
              <a:buClr>
                <a:srgbClr val="3366FF"/>
              </a:buClr>
              <a:buFont typeface="Arial"/>
              <a:buChar char="•"/>
            </a:pPr>
            <a:r>
              <a:rPr lang="en-US" sz="2400" dirty="0"/>
              <a:t>Contradiction in public opinion: everybody wants government programs cut, just not their programs</a:t>
            </a:r>
          </a:p>
          <a:p>
            <a:pPr>
              <a:buClr>
                <a:srgbClr val="3366FF"/>
              </a:buClr>
            </a:pPr>
            <a:endParaRPr lang="en-US" dirty="0"/>
          </a:p>
        </p:txBody>
      </p:sp>
    </p:spTree>
    <p:extLst>
      <p:ext uri="{BB962C8B-B14F-4D97-AF65-F5344CB8AC3E}">
        <p14:creationId xmlns:p14="http://schemas.microsoft.com/office/powerpoint/2010/main" val="4235463290"/>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g2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1987537"/>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TextBox 2"/>
          <p:cNvSpPr txBox="1"/>
          <p:nvPr/>
        </p:nvSpPr>
        <p:spPr>
          <a:xfrm>
            <a:off x="1371550" y="45899"/>
            <a:ext cx="7772449" cy="646331"/>
          </a:xfrm>
          <a:prstGeom prst="rect">
            <a:avLst/>
          </a:prstGeom>
          <a:noFill/>
        </p:spPr>
        <p:txBody>
          <a:bodyPr wrap="square" rtlCol="0">
            <a:spAutoFit/>
          </a:bodyPr>
          <a:lstStyle/>
          <a:p>
            <a:pPr algn="ctr"/>
            <a:r>
              <a:rPr lang="en-US" sz="3600" b="1" dirty="0" smtClean="0"/>
              <a:t>How a </a:t>
            </a:r>
            <a:r>
              <a:rPr lang="en-US" sz="3600" b="1" dirty="0"/>
              <a:t>B</a:t>
            </a:r>
            <a:r>
              <a:rPr lang="en-US" sz="3600" b="1" dirty="0" smtClean="0"/>
              <a:t>ill Becomes Law</a:t>
            </a:r>
            <a:endParaRPr lang="en-US" sz="3600" b="1" dirty="0"/>
          </a:p>
        </p:txBody>
      </p:sp>
      <p:sp>
        <p:nvSpPr>
          <p:cNvPr id="5" name="Rectangle 4"/>
          <p:cNvSpPr/>
          <p:nvPr/>
        </p:nvSpPr>
        <p:spPr>
          <a:xfrm>
            <a:off x="1371551" y="626341"/>
            <a:ext cx="7772448" cy="2246769"/>
          </a:xfrm>
          <a:prstGeom prst="rect">
            <a:avLst/>
          </a:prstGeom>
        </p:spPr>
        <p:txBody>
          <a:bodyPr wrap="square">
            <a:spAutoFit/>
          </a:bodyPr>
          <a:lstStyle/>
          <a:p>
            <a:r>
              <a:rPr lang="en-US" sz="2800" dirty="0"/>
              <a:t>A</a:t>
            </a:r>
            <a:r>
              <a:rPr lang="en-US" sz="2800" dirty="0" smtClean="0"/>
              <a:t>ny </a:t>
            </a:r>
            <a:r>
              <a:rPr lang="en-US" sz="2800" dirty="0"/>
              <a:t>member may introduce a bill</a:t>
            </a:r>
          </a:p>
          <a:p>
            <a:pPr marL="742950" lvl="1" indent="-285750">
              <a:buClr>
                <a:srgbClr val="3366FF"/>
              </a:buClr>
              <a:buFont typeface="Arial"/>
              <a:buChar char="•"/>
            </a:pPr>
            <a:r>
              <a:rPr lang="en-US" sz="2800" dirty="0" smtClean="0"/>
              <a:t>Public </a:t>
            </a:r>
            <a:r>
              <a:rPr lang="en-US" sz="2800" dirty="0"/>
              <a:t>(pertaining to all</a:t>
            </a:r>
            <a:r>
              <a:rPr lang="en-US" sz="2800" dirty="0" smtClean="0"/>
              <a:t>)</a:t>
            </a:r>
          </a:p>
          <a:p>
            <a:pPr marL="742950" lvl="1" indent="-285750">
              <a:buClr>
                <a:srgbClr val="3366FF"/>
              </a:buClr>
              <a:buFont typeface="Arial"/>
              <a:buChar char="•"/>
            </a:pPr>
            <a:r>
              <a:rPr lang="en-US" sz="2800" dirty="0" smtClean="0"/>
              <a:t>Private </a:t>
            </a:r>
            <a:r>
              <a:rPr lang="en-US" sz="2800" dirty="0"/>
              <a:t>(impacting just one person—not common)</a:t>
            </a:r>
          </a:p>
          <a:p>
            <a:r>
              <a:rPr lang="en-US" sz="2800" dirty="0"/>
              <a:t>Congress initiates most legislation, not the president</a:t>
            </a:r>
          </a:p>
        </p:txBody>
      </p:sp>
      <p:pic>
        <p:nvPicPr>
          <p:cNvPr id="10" name="Picture 9"/>
          <p:cNvPicPr>
            <a:picLocks/>
          </p:cNvPicPr>
          <p:nvPr/>
        </p:nvPicPr>
        <p:blipFill>
          <a:blip r:embed="rId8"/>
          <a:stretch>
            <a:fillRect/>
          </a:stretch>
        </p:blipFill>
        <p:spPr>
          <a:xfrm>
            <a:off x="5304644" y="2885810"/>
            <a:ext cx="3839355" cy="3656076"/>
          </a:xfrm>
          <a:prstGeom prst="rect">
            <a:avLst/>
          </a:prstGeom>
        </p:spPr>
      </p:pic>
      <p:pic>
        <p:nvPicPr>
          <p:cNvPr id="11" name="Picture 10"/>
          <p:cNvPicPr>
            <a:picLocks/>
          </p:cNvPicPr>
          <p:nvPr/>
        </p:nvPicPr>
        <p:blipFill>
          <a:blip r:embed="rId9"/>
          <a:stretch>
            <a:fillRect/>
          </a:stretch>
        </p:blipFill>
        <p:spPr>
          <a:xfrm>
            <a:off x="1364011" y="2960486"/>
            <a:ext cx="3832953" cy="3654552"/>
          </a:xfrm>
          <a:prstGeom prst="rect">
            <a:avLst/>
          </a:prstGeom>
        </p:spPr>
      </p:pic>
    </p:spTree>
    <p:extLst>
      <p:ext uri="{BB962C8B-B14F-4D97-AF65-F5344CB8AC3E}">
        <p14:creationId xmlns:p14="http://schemas.microsoft.com/office/powerpoint/2010/main" val="1865299235"/>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20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899" y="628642"/>
            <a:ext cx="7772099" cy="2677656"/>
          </a:xfrm>
          <a:prstGeom prst="rect">
            <a:avLst/>
          </a:prstGeom>
        </p:spPr>
        <p:txBody>
          <a:bodyPr wrap="square">
            <a:spAutoFit/>
          </a:bodyPr>
          <a:lstStyle/>
          <a:p>
            <a:r>
              <a:rPr lang="en-US" sz="2800" b="1" dirty="0" smtClean="0"/>
              <a:t>Study </a:t>
            </a:r>
            <a:r>
              <a:rPr lang="en-US" sz="2800" b="1" dirty="0"/>
              <a:t>by committees</a:t>
            </a:r>
          </a:p>
          <a:p>
            <a:pPr marL="457200" indent="-457200">
              <a:buClr>
                <a:srgbClr val="3366FF"/>
              </a:buClr>
              <a:buFont typeface="Arial"/>
              <a:buChar char="•"/>
            </a:pPr>
            <a:r>
              <a:rPr lang="en-US" sz="2800" dirty="0"/>
              <a:t>referred by Speaker or Senate Maj. Leader </a:t>
            </a:r>
          </a:p>
          <a:p>
            <a:pPr marL="457200" indent="-457200">
              <a:buClr>
                <a:srgbClr val="3366FF"/>
              </a:buClr>
              <a:buFont typeface="Arial"/>
              <a:buChar char="•"/>
            </a:pPr>
            <a:r>
              <a:rPr lang="en-US" sz="2800" b="1" dirty="0"/>
              <a:t>sequential referrals: </a:t>
            </a:r>
            <a:r>
              <a:rPr lang="en-US" sz="2800" dirty="0"/>
              <a:t>bill sent to 2nd committee after 1st is done</a:t>
            </a:r>
          </a:p>
          <a:p>
            <a:pPr marL="457200" indent="-457200">
              <a:buClr>
                <a:srgbClr val="3366FF"/>
              </a:buClr>
              <a:buFont typeface="Arial"/>
              <a:buChar char="•"/>
            </a:pPr>
            <a:r>
              <a:rPr lang="en-US" sz="2800" dirty="0"/>
              <a:t>most bills die in </a:t>
            </a:r>
            <a:r>
              <a:rPr lang="en-US" sz="2800" dirty="0" smtClean="0"/>
              <a:t>                                              committee</a:t>
            </a:r>
            <a:endParaRPr lang="en-US" sz="2800" dirty="0"/>
          </a:p>
        </p:txBody>
      </p:sp>
      <p:sp>
        <p:nvSpPr>
          <p:cNvPr id="8" name="TextBox 7"/>
          <p:cNvSpPr txBox="1"/>
          <p:nvPr/>
        </p:nvSpPr>
        <p:spPr>
          <a:xfrm>
            <a:off x="1371550" y="45899"/>
            <a:ext cx="7772449" cy="646331"/>
          </a:xfrm>
          <a:prstGeom prst="rect">
            <a:avLst/>
          </a:prstGeom>
          <a:noFill/>
        </p:spPr>
        <p:txBody>
          <a:bodyPr wrap="square" rtlCol="0">
            <a:spAutoFit/>
          </a:bodyPr>
          <a:lstStyle/>
          <a:p>
            <a:pPr algn="ctr"/>
            <a:r>
              <a:rPr lang="en-US" sz="3600" b="1" dirty="0" smtClean="0"/>
              <a:t>How a </a:t>
            </a:r>
            <a:r>
              <a:rPr lang="en-US" sz="3600" b="1" dirty="0"/>
              <a:t>B</a:t>
            </a:r>
            <a:r>
              <a:rPr lang="en-US" sz="3600" b="1" dirty="0" smtClean="0"/>
              <a:t>ill Becomes Law</a:t>
            </a:r>
            <a:endParaRPr lang="en-US" sz="3600" b="1" dirty="0"/>
          </a:p>
        </p:txBody>
      </p:sp>
      <p:pic>
        <p:nvPicPr>
          <p:cNvPr id="9" name="Picture 8" descr="Photo of Resources Committee Members during markup of the Resources 2000 bill">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43398" y="1972740"/>
            <a:ext cx="466863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4343400" y="5154713"/>
            <a:ext cx="4668633" cy="138499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pPr algn="ctr"/>
            <a:r>
              <a:rPr lang="en-US" sz="2100" dirty="0"/>
              <a:t>Let the thrills begin…yes, it’s the House Resources Committee working on bill, H.R. 701, the Conservation and Reinvestment Act!</a:t>
            </a:r>
          </a:p>
        </p:txBody>
      </p:sp>
      <p:pic>
        <p:nvPicPr>
          <p:cNvPr id="11" name="Picture 10"/>
          <p:cNvPicPr>
            <a:picLocks noChangeAspect="1"/>
          </p:cNvPicPr>
          <p:nvPr/>
        </p:nvPicPr>
        <p:blipFill>
          <a:blip r:embed="rId10"/>
          <a:stretch>
            <a:fillRect/>
          </a:stretch>
        </p:blipFill>
        <p:spPr>
          <a:xfrm>
            <a:off x="1565359" y="3394723"/>
            <a:ext cx="2678019" cy="3144985"/>
          </a:xfrm>
          <a:prstGeom prst="rect">
            <a:avLst/>
          </a:prstGeom>
        </p:spPr>
      </p:pic>
    </p:spTree>
    <p:extLst>
      <p:ext uri="{BB962C8B-B14F-4D97-AF65-F5344CB8AC3E}">
        <p14:creationId xmlns:p14="http://schemas.microsoft.com/office/powerpoint/2010/main" val="3333459792"/>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Rectangle 2"/>
          <p:cNvSpPr/>
          <p:nvPr/>
        </p:nvSpPr>
        <p:spPr>
          <a:xfrm>
            <a:off x="1371551" y="656815"/>
            <a:ext cx="7772448" cy="2677656"/>
          </a:xfrm>
          <a:prstGeom prst="rect">
            <a:avLst/>
          </a:prstGeom>
        </p:spPr>
        <p:txBody>
          <a:bodyPr wrap="square">
            <a:spAutoFit/>
          </a:bodyPr>
          <a:lstStyle/>
          <a:p>
            <a:pPr marL="457200" indent="-457200">
              <a:buClr>
                <a:srgbClr val="3366FF"/>
              </a:buClr>
              <a:buFont typeface="Arial"/>
              <a:buChar char="•"/>
            </a:pPr>
            <a:r>
              <a:rPr lang="en-US" sz="2800" dirty="0" smtClean="0"/>
              <a:t>Revenue </a:t>
            </a:r>
            <a:r>
              <a:rPr lang="en-US" sz="2800" dirty="0"/>
              <a:t>bills must originate in the House</a:t>
            </a:r>
          </a:p>
          <a:p>
            <a:pPr marL="457200" indent="-457200">
              <a:buClr>
                <a:srgbClr val="3366FF"/>
              </a:buClr>
              <a:buFont typeface="Arial"/>
              <a:buChar char="•"/>
            </a:pPr>
            <a:r>
              <a:rPr lang="en-US" sz="2800" dirty="0"/>
              <a:t>after hearings, mark-up sessions, comm. reports a bill to House/Senate</a:t>
            </a:r>
          </a:p>
          <a:p>
            <a:pPr marL="457200" indent="-457200">
              <a:buClr>
                <a:srgbClr val="3366FF"/>
              </a:buClr>
              <a:buFont typeface="Arial"/>
              <a:buChar char="•"/>
            </a:pPr>
            <a:r>
              <a:rPr lang="en-US" sz="2800" dirty="0"/>
              <a:t>if bill is not reported out, House can issue a “discharge petition” (in Senate, “discharge motion”); rarely used</a:t>
            </a:r>
          </a:p>
        </p:txBody>
      </p:sp>
      <p:sp>
        <p:nvSpPr>
          <p:cNvPr id="10" name="TextBox 9"/>
          <p:cNvSpPr txBox="1"/>
          <p:nvPr/>
        </p:nvSpPr>
        <p:spPr>
          <a:xfrm>
            <a:off x="1371550" y="45899"/>
            <a:ext cx="7772449" cy="646331"/>
          </a:xfrm>
          <a:prstGeom prst="rect">
            <a:avLst/>
          </a:prstGeom>
          <a:noFill/>
        </p:spPr>
        <p:txBody>
          <a:bodyPr wrap="square" rtlCol="0">
            <a:spAutoFit/>
          </a:bodyPr>
          <a:lstStyle/>
          <a:p>
            <a:pPr algn="ctr"/>
            <a:r>
              <a:rPr lang="en-US" sz="3600" b="1" dirty="0" smtClean="0"/>
              <a:t>How a </a:t>
            </a:r>
            <a:r>
              <a:rPr lang="en-US" sz="3600" b="1" dirty="0"/>
              <a:t>B</a:t>
            </a:r>
            <a:r>
              <a:rPr lang="en-US" sz="3600" b="1" dirty="0" smtClean="0"/>
              <a:t>ill Becomes Law</a:t>
            </a:r>
            <a:endParaRPr lang="en-US" sz="3600" b="1" dirty="0"/>
          </a:p>
        </p:txBody>
      </p:sp>
      <p:pic>
        <p:nvPicPr>
          <p:cNvPr id="5" name="Picture 4"/>
          <p:cNvPicPr>
            <a:picLocks/>
          </p:cNvPicPr>
          <p:nvPr/>
        </p:nvPicPr>
        <p:blipFill>
          <a:blip r:embed="rId8"/>
          <a:stretch>
            <a:fillRect/>
          </a:stretch>
        </p:blipFill>
        <p:spPr>
          <a:xfrm>
            <a:off x="1495030" y="3334471"/>
            <a:ext cx="3654532" cy="3429062"/>
          </a:xfrm>
          <a:prstGeom prst="rect">
            <a:avLst/>
          </a:prstGeom>
        </p:spPr>
      </p:pic>
      <p:pic>
        <p:nvPicPr>
          <p:cNvPr id="6" name="Picture 5"/>
          <p:cNvPicPr>
            <a:picLocks/>
          </p:cNvPicPr>
          <p:nvPr/>
        </p:nvPicPr>
        <p:blipFill>
          <a:blip r:embed="rId9"/>
          <a:stretch>
            <a:fillRect/>
          </a:stretch>
        </p:blipFill>
        <p:spPr>
          <a:xfrm>
            <a:off x="5418612" y="3385787"/>
            <a:ext cx="3652229" cy="3421604"/>
          </a:xfrm>
          <a:prstGeom prst="rect">
            <a:avLst/>
          </a:prstGeom>
        </p:spPr>
      </p:pic>
    </p:spTree>
    <p:extLst>
      <p:ext uri="{BB962C8B-B14F-4D97-AF65-F5344CB8AC3E}">
        <p14:creationId xmlns:p14="http://schemas.microsoft.com/office/powerpoint/2010/main" val="708767761"/>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9" name="TextBox 8"/>
          <p:cNvSpPr txBox="1"/>
          <p:nvPr/>
        </p:nvSpPr>
        <p:spPr>
          <a:xfrm>
            <a:off x="1371551" y="45899"/>
            <a:ext cx="4026212" cy="1200329"/>
          </a:xfrm>
          <a:prstGeom prst="rect">
            <a:avLst/>
          </a:prstGeom>
          <a:noFill/>
        </p:spPr>
        <p:txBody>
          <a:bodyPr wrap="square" rtlCol="0">
            <a:spAutoFit/>
          </a:bodyPr>
          <a:lstStyle/>
          <a:p>
            <a:pPr algn="ctr"/>
            <a:r>
              <a:rPr lang="en-US" sz="3600" b="1" dirty="0" smtClean="0"/>
              <a:t>How a </a:t>
            </a:r>
            <a:r>
              <a:rPr lang="en-US" sz="3600" b="1" dirty="0"/>
              <a:t>B</a:t>
            </a:r>
            <a:r>
              <a:rPr lang="en-US" sz="3600" b="1" dirty="0" smtClean="0"/>
              <a:t>ill Becomes Law</a:t>
            </a:r>
            <a:endParaRPr lang="en-US" sz="3600" b="1" dirty="0"/>
          </a:p>
        </p:txBody>
      </p:sp>
      <p:sp>
        <p:nvSpPr>
          <p:cNvPr id="6" name="Rectangle 5"/>
          <p:cNvSpPr/>
          <p:nvPr/>
        </p:nvSpPr>
        <p:spPr>
          <a:xfrm>
            <a:off x="1371900" y="1250453"/>
            <a:ext cx="4096420" cy="3293209"/>
          </a:xfrm>
          <a:prstGeom prst="rect">
            <a:avLst/>
          </a:prstGeom>
        </p:spPr>
        <p:txBody>
          <a:bodyPr wrap="square">
            <a:spAutoFit/>
          </a:bodyPr>
          <a:lstStyle/>
          <a:p>
            <a:r>
              <a:rPr lang="en-US" sz="2600" dirty="0"/>
              <a:t>House Rules Committee sets rules for </a:t>
            </a:r>
            <a:r>
              <a:rPr lang="en-US" sz="2600" dirty="0" smtClean="0"/>
              <a:t>debate (remember)</a:t>
            </a:r>
            <a:endParaRPr lang="en-US" sz="2600" dirty="0"/>
          </a:p>
          <a:p>
            <a:pPr marL="800100" lvl="1" indent="-342900">
              <a:buClr>
                <a:srgbClr val="3366FF"/>
              </a:buClr>
              <a:buFont typeface="Arial"/>
              <a:buChar char="•"/>
            </a:pPr>
            <a:r>
              <a:rPr lang="en-US" sz="2600" dirty="0"/>
              <a:t>closed rule: sets time limits, forbids amendments from floor</a:t>
            </a:r>
          </a:p>
          <a:p>
            <a:pPr marL="800100" lvl="1" indent="-342900">
              <a:buClr>
                <a:srgbClr val="3366FF"/>
              </a:buClr>
              <a:buFont typeface="Arial"/>
              <a:buChar char="•"/>
            </a:pPr>
            <a:r>
              <a:rPr lang="en-US" sz="2600" dirty="0"/>
              <a:t>open rule: allows floor </a:t>
            </a:r>
            <a:r>
              <a:rPr lang="en-US" sz="2600" dirty="0" smtClean="0"/>
              <a:t>amendments</a:t>
            </a:r>
            <a:endParaRPr lang="en-US" sz="2600" dirty="0"/>
          </a:p>
        </p:txBody>
      </p:sp>
      <p:sp>
        <p:nvSpPr>
          <p:cNvPr id="10" name="Text Box 8"/>
          <p:cNvSpPr txBox="1">
            <a:spLocks noChangeArrowheads="1"/>
          </p:cNvSpPr>
          <p:nvPr/>
        </p:nvSpPr>
        <p:spPr bwMode="auto">
          <a:xfrm>
            <a:off x="5397763" y="45899"/>
            <a:ext cx="3657600" cy="680955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sz="1800" b="1" dirty="0">
                <a:solidFill>
                  <a:srgbClr val="FFFF00"/>
                </a:solidFill>
                <a:latin typeface="Calibri" charset="0"/>
              </a:rPr>
              <a:t>H.R. 1076</a:t>
            </a:r>
          </a:p>
          <a:p>
            <a:pPr algn="ctr"/>
            <a:r>
              <a:rPr lang="en-US" sz="1800" b="1" dirty="0">
                <a:solidFill>
                  <a:srgbClr val="FFFF00"/>
                </a:solidFill>
                <a:latin typeface="Calibri" charset="0"/>
              </a:rPr>
              <a:t>To prohibit Federal funding of National Public Radio and the use of Federal funds to acquire radio content.</a:t>
            </a:r>
          </a:p>
          <a:p>
            <a:endParaRPr lang="en-US" sz="1650" b="1" dirty="0">
              <a:solidFill>
                <a:schemeClr val="bg1"/>
              </a:solidFill>
              <a:latin typeface="Calibri" charset="0"/>
            </a:endParaRPr>
          </a:p>
          <a:p>
            <a:r>
              <a:rPr lang="en-US" sz="1650" b="1" dirty="0">
                <a:solidFill>
                  <a:schemeClr val="bg1"/>
                </a:solidFill>
                <a:latin typeface="Calibri" charset="0"/>
              </a:rPr>
              <a:t>COMMITTEE ACTION:</a:t>
            </a:r>
            <a:r>
              <a:rPr lang="en-US" sz="1650" dirty="0">
                <a:solidFill>
                  <a:schemeClr val="bg1"/>
                </a:solidFill>
                <a:latin typeface="Calibri" charset="0"/>
              </a:rPr>
              <a:t> </a:t>
            </a:r>
            <a:br>
              <a:rPr lang="en-US" sz="1650" dirty="0">
                <a:solidFill>
                  <a:schemeClr val="bg1"/>
                </a:solidFill>
                <a:latin typeface="Calibri" charset="0"/>
              </a:rPr>
            </a:br>
            <a:r>
              <a:rPr lang="en-US" sz="1650" dirty="0">
                <a:solidFill>
                  <a:schemeClr val="bg1"/>
                </a:solidFill>
                <a:latin typeface="Calibri" charset="0"/>
              </a:rPr>
              <a:t>REPORTED BY A RECORDED VOTE of 6-5 on Wednesday, March 16, 2011.</a:t>
            </a:r>
            <a:br>
              <a:rPr lang="en-US" sz="1650" dirty="0">
                <a:solidFill>
                  <a:schemeClr val="bg1"/>
                </a:solidFill>
                <a:latin typeface="Calibri" charset="0"/>
              </a:rPr>
            </a:br>
            <a:r>
              <a:rPr lang="en-US" sz="1650" b="1" dirty="0">
                <a:solidFill>
                  <a:schemeClr val="bg1"/>
                </a:solidFill>
                <a:latin typeface="Calibri" charset="0"/>
              </a:rPr>
              <a:t/>
            </a:r>
            <a:br>
              <a:rPr lang="en-US" sz="1650" b="1" dirty="0">
                <a:solidFill>
                  <a:schemeClr val="bg1"/>
                </a:solidFill>
                <a:latin typeface="Calibri" charset="0"/>
              </a:rPr>
            </a:br>
            <a:r>
              <a:rPr lang="en-US" sz="1650" b="1" dirty="0">
                <a:solidFill>
                  <a:schemeClr val="bg1"/>
                </a:solidFill>
                <a:latin typeface="Calibri" charset="0"/>
              </a:rPr>
              <a:t>FLOOR ACTION: </a:t>
            </a:r>
            <a:endParaRPr lang="en-US" sz="1650" dirty="0">
              <a:solidFill>
                <a:schemeClr val="bg1"/>
              </a:solidFill>
              <a:latin typeface="Calibri" charset="0"/>
            </a:endParaRPr>
          </a:p>
          <a:p>
            <a:r>
              <a:rPr lang="en-US" sz="1650" b="1" dirty="0">
                <a:solidFill>
                  <a:schemeClr val="bg1"/>
                </a:solidFill>
                <a:latin typeface="Calibri" charset="0"/>
              </a:rPr>
              <a:t>MANAGERS:</a:t>
            </a:r>
            <a:r>
              <a:rPr lang="en-US" sz="1650" dirty="0">
                <a:solidFill>
                  <a:schemeClr val="bg1"/>
                </a:solidFill>
                <a:latin typeface="Calibri" charset="0"/>
              </a:rPr>
              <a:t> Nugent/Slaughter</a:t>
            </a:r>
          </a:p>
          <a:p>
            <a:r>
              <a:rPr lang="en-US" sz="1650" dirty="0">
                <a:solidFill>
                  <a:schemeClr val="bg1"/>
                </a:solidFill>
                <a:latin typeface="Calibri" charset="0"/>
              </a:rPr>
              <a:t>1. Closed rule.</a:t>
            </a:r>
          </a:p>
          <a:p>
            <a:r>
              <a:rPr lang="en-US" sz="1650" dirty="0">
                <a:solidFill>
                  <a:schemeClr val="bg1"/>
                </a:solidFill>
                <a:latin typeface="Calibri" charset="0"/>
              </a:rPr>
              <a:t>2. Provides one hour of general debate equally divided and controlled by the chair and ranking minority member of the Committee on Energy and Commerce. </a:t>
            </a:r>
            <a:br>
              <a:rPr lang="en-US" sz="1650" dirty="0">
                <a:solidFill>
                  <a:schemeClr val="bg1"/>
                </a:solidFill>
                <a:latin typeface="Calibri" charset="0"/>
              </a:rPr>
            </a:br>
            <a:r>
              <a:rPr lang="en-US" sz="1650" dirty="0">
                <a:solidFill>
                  <a:schemeClr val="bg1"/>
                </a:solidFill>
                <a:latin typeface="Calibri" charset="0"/>
              </a:rPr>
              <a:t/>
            </a:r>
            <a:br>
              <a:rPr lang="en-US" sz="1650" dirty="0">
                <a:solidFill>
                  <a:schemeClr val="bg1"/>
                </a:solidFill>
                <a:latin typeface="Calibri" charset="0"/>
              </a:rPr>
            </a:br>
            <a:r>
              <a:rPr lang="en-US" sz="1650" dirty="0">
                <a:solidFill>
                  <a:schemeClr val="bg1"/>
                </a:solidFill>
                <a:latin typeface="Calibri" charset="0"/>
              </a:rPr>
              <a:t>3. Waives all points of order against consideration of the bill.</a:t>
            </a:r>
          </a:p>
          <a:p>
            <a:r>
              <a:rPr lang="en-US" sz="1650" dirty="0">
                <a:solidFill>
                  <a:schemeClr val="bg1"/>
                </a:solidFill>
                <a:latin typeface="Calibri" charset="0"/>
              </a:rPr>
              <a:t>4. Provides that the bill shall be considered as read.</a:t>
            </a:r>
          </a:p>
          <a:p>
            <a:r>
              <a:rPr lang="en-US" sz="1650" dirty="0">
                <a:solidFill>
                  <a:schemeClr val="bg1"/>
                </a:solidFill>
                <a:latin typeface="Calibri" charset="0"/>
              </a:rPr>
              <a:t>5. Provides that all points of order against provisions in the bill are waived.</a:t>
            </a:r>
          </a:p>
          <a:p>
            <a:r>
              <a:rPr lang="en-US" sz="1650" dirty="0">
                <a:solidFill>
                  <a:schemeClr val="bg1"/>
                </a:solidFill>
                <a:latin typeface="Calibri" charset="0"/>
              </a:rPr>
              <a:t>6.  Provides one motion to recommit.</a:t>
            </a:r>
          </a:p>
        </p:txBody>
      </p:sp>
      <p:pic>
        <p:nvPicPr>
          <p:cNvPr id="11" name="Picture 10" descr="U.S. House of Representatives: Committee on Rules">
            <a:hlinkClick r:id="rId8"/>
          </p:cNvPr>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5059119"/>
            <a:ext cx="5202193" cy="1798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pic>
    </p:spTree>
    <p:extLst>
      <p:ext uri="{BB962C8B-B14F-4D97-AF65-F5344CB8AC3E}">
        <p14:creationId xmlns:p14="http://schemas.microsoft.com/office/powerpoint/2010/main" val="2841906093"/>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Rectangle 2"/>
          <p:cNvSpPr/>
          <p:nvPr/>
        </p:nvSpPr>
        <p:spPr>
          <a:xfrm>
            <a:off x="1371552" y="16140"/>
            <a:ext cx="7772448" cy="646331"/>
          </a:xfrm>
          <a:prstGeom prst="rect">
            <a:avLst/>
          </a:prstGeom>
        </p:spPr>
        <p:txBody>
          <a:bodyPr wrap="square">
            <a:spAutoFit/>
          </a:bodyPr>
          <a:lstStyle/>
          <a:p>
            <a:pPr algn="ctr"/>
            <a:r>
              <a:rPr lang="en-US" sz="3600" b="1" dirty="0"/>
              <a:t>How a Bill Becomes Law</a:t>
            </a:r>
          </a:p>
        </p:txBody>
      </p:sp>
      <p:sp>
        <p:nvSpPr>
          <p:cNvPr id="5" name="Rectangle 4"/>
          <p:cNvSpPr/>
          <p:nvPr/>
        </p:nvSpPr>
        <p:spPr>
          <a:xfrm>
            <a:off x="1371552" y="678610"/>
            <a:ext cx="7410972" cy="3447098"/>
          </a:xfrm>
          <a:prstGeom prst="rect">
            <a:avLst/>
          </a:prstGeom>
        </p:spPr>
        <p:txBody>
          <a:bodyPr wrap="square">
            <a:spAutoFit/>
          </a:bodyPr>
          <a:lstStyle/>
          <a:p>
            <a:r>
              <a:rPr lang="en-US" sz="3200" b="1" dirty="0"/>
              <a:t>Floor Debate-</a:t>
            </a:r>
            <a:r>
              <a:rPr lang="en-US" sz="3200" b="1" dirty="0" smtClean="0"/>
              <a:t>House</a:t>
            </a:r>
          </a:p>
          <a:p>
            <a:pPr marL="457200" indent="-457200">
              <a:buClr>
                <a:srgbClr val="3366FF"/>
              </a:buClr>
              <a:buFont typeface="Arial"/>
              <a:buChar char="•"/>
            </a:pPr>
            <a:r>
              <a:rPr lang="en-US" sz="2800" dirty="0" smtClean="0"/>
              <a:t>Legally</a:t>
            </a:r>
            <a:r>
              <a:rPr lang="en-US" sz="2800" dirty="0"/>
              <a:t>, a quorum (a majority, 218 rep’s) is needed..</a:t>
            </a:r>
          </a:p>
          <a:p>
            <a:pPr marL="457200" indent="-457200">
              <a:buClr>
                <a:srgbClr val="3366FF"/>
              </a:buClr>
              <a:buFont typeface="Arial"/>
              <a:buChar char="•"/>
            </a:pPr>
            <a:r>
              <a:rPr lang="en-US" sz="2800" dirty="0"/>
              <a:t>So, often the Committee of the Whole is used (whoever is there, at least 100)</a:t>
            </a:r>
          </a:p>
          <a:p>
            <a:pPr marL="457200" indent="-457200">
              <a:buClr>
                <a:srgbClr val="3366FF"/>
              </a:buClr>
              <a:buFont typeface="Arial"/>
              <a:buChar char="•"/>
            </a:pPr>
            <a:r>
              <a:rPr lang="en-US" sz="2800" dirty="0"/>
              <a:t>COW can shape bill, but not pass it</a:t>
            </a:r>
          </a:p>
          <a:p>
            <a:pPr marL="457200" indent="-457200">
              <a:buClr>
                <a:srgbClr val="3366FF"/>
              </a:buClr>
              <a:buFont typeface="Arial"/>
              <a:buChar char="•"/>
            </a:pPr>
            <a:r>
              <a:rPr lang="en-US" sz="2800" dirty="0" smtClean="0"/>
              <a:t>How </a:t>
            </a:r>
            <a:r>
              <a:rPr lang="en-US" sz="2800" dirty="0"/>
              <a:t>to delay vote? quorum call </a:t>
            </a:r>
          </a:p>
          <a:p>
            <a:pPr marL="285750" indent="-285750">
              <a:buFont typeface="Arial"/>
              <a:buChar char="•"/>
            </a:pPr>
            <a:endParaRPr lang="en-US" dirty="0"/>
          </a:p>
        </p:txBody>
      </p:sp>
      <p:pic>
        <p:nvPicPr>
          <p:cNvPr id="10" name="Picture 9" descr="QUORUM for Men"/>
          <p:cNvPicPr>
            <a:picLocks noGrp="1"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65694" y="2547632"/>
            <a:ext cx="1981200" cy="20955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pic>
      <p:sp>
        <p:nvSpPr>
          <p:cNvPr id="6" name="Rectangle 5"/>
          <p:cNvSpPr/>
          <p:nvPr/>
        </p:nvSpPr>
        <p:spPr>
          <a:xfrm>
            <a:off x="6965694" y="4842060"/>
            <a:ext cx="1981200" cy="170816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a:spAutoFit/>
          </a:bodyPr>
          <a:lstStyle/>
          <a:p>
            <a:pPr algn="ctr"/>
            <a:r>
              <a:rPr lang="en-US" sz="2100" dirty="0"/>
              <a:t>Quorum: a delightful new cologne…revel in the odor of Congress…</a:t>
            </a:r>
          </a:p>
        </p:txBody>
      </p:sp>
      <p:pic>
        <p:nvPicPr>
          <p:cNvPr id="11" name="Picture 10"/>
          <p:cNvPicPr>
            <a:picLocks noChangeAspect="1"/>
          </p:cNvPicPr>
          <p:nvPr/>
        </p:nvPicPr>
        <p:blipFill>
          <a:blip r:embed="rId9"/>
          <a:stretch>
            <a:fillRect/>
          </a:stretch>
        </p:blipFill>
        <p:spPr>
          <a:xfrm>
            <a:off x="1973879" y="3905121"/>
            <a:ext cx="2402083" cy="2899065"/>
          </a:xfrm>
          <a:prstGeom prst="rect">
            <a:avLst/>
          </a:prstGeom>
        </p:spPr>
      </p:pic>
    </p:spTree>
    <p:extLst>
      <p:ext uri="{BB962C8B-B14F-4D97-AF65-F5344CB8AC3E}">
        <p14:creationId xmlns:p14="http://schemas.microsoft.com/office/powerpoint/2010/main" val="3835035695"/>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8107"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900" y="636451"/>
            <a:ext cx="7772100" cy="2923877"/>
          </a:xfrm>
          <a:prstGeom prst="rect">
            <a:avLst/>
          </a:prstGeom>
        </p:spPr>
        <p:txBody>
          <a:bodyPr wrap="square">
            <a:spAutoFit/>
          </a:bodyPr>
          <a:lstStyle/>
          <a:p>
            <a:r>
              <a:rPr lang="en-US" sz="2800" b="1" dirty="0"/>
              <a:t>Floor Debate-</a:t>
            </a:r>
            <a:r>
              <a:rPr lang="en-US" sz="2800" b="1" dirty="0" smtClean="0"/>
              <a:t>Senate</a:t>
            </a:r>
          </a:p>
          <a:p>
            <a:pPr marL="457200" indent="-457200">
              <a:buClr>
                <a:srgbClr val="3366FF"/>
              </a:buClr>
              <a:buFont typeface="Arial"/>
              <a:buChar char="•"/>
            </a:pPr>
            <a:r>
              <a:rPr lang="en-US" sz="2600" dirty="0"/>
              <a:t>casual; Senators can talk as </a:t>
            </a:r>
            <a:r>
              <a:rPr lang="en-US" sz="2600" dirty="0" smtClean="0"/>
              <a:t>                                              long </a:t>
            </a:r>
            <a:r>
              <a:rPr lang="en-US" sz="2600" dirty="0"/>
              <a:t>as they want, </a:t>
            </a:r>
            <a:r>
              <a:rPr lang="en-US" sz="2600" dirty="0" smtClean="0"/>
              <a:t>on </a:t>
            </a:r>
            <a:r>
              <a:rPr lang="en-US" sz="2600" dirty="0"/>
              <a:t>anything</a:t>
            </a:r>
          </a:p>
          <a:p>
            <a:pPr marL="457200" indent="-457200">
              <a:buClr>
                <a:srgbClr val="3366FF"/>
              </a:buClr>
              <a:buFont typeface="Arial"/>
              <a:buChar char="•"/>
            </a:pPr>
            <a:r>
              <a:rPr lang="en-US" sz="2600" dirty="0"/>
              <a:t>no rule limiting amendments, </a:t>
            </a:r>
            <a:r>
              <a:rPr lang="en-US" sz="2600" dirty="0" smtClean="0"/>
              <a:t>                                                     so </a:t>
            </a:r>
            <a:r>
              <a:rPr lang="en-US" sz="2600" dirty="0"/>
              <a:t>lots of  riders (amendments </a:t>
            </a:r>
            <a:r>
              <a:rPr lang="en-US" sz="2600" dirty="0" smtClean="0"/>
              <a:t>                                               not </a:t>
            </a:r>
            <a:r>
              <a:rPr lang="en-US" sz="2600" dirty="0"/>
              <a:t>germane to purpose of bill)</a:t>
            </a:r>
          </a:p>
          <a:p>
            <a:endParaRPr lang="en-US" sz="2600" dirty="0"/>
          </a:p>
        </p:txBody>
      </p:sp>
      <p:sp>
        <p:nvSpPr>
          <p:cNvPr id="8" name="Rectangle 7"/>
          <p:cNvSpPr/>
          <p:nvPr/>
        </p:nvSpPr>
        <p:spPr>
          <a:xfrm>
            <a:off x="1371552" y="16140"/>
            <a:ext cx="7772448" cy="646331"/>
          </a:xfrm>
          <a:prstGeom prst="rect">
            <a:avLst/>
          </a:prstGeom>
        </p:spPr>
        <p:txBody>
          <a:bodyPr wrap="square">
            <a:spAutoFit/>
          </a:bodyPr>
          <a:lstStyle/>
          <a:p>
            <a:pPr algn="ctr"/>
            <a:r>
              <a:rPr lang="en-US" sz="3600" b="1" dirty="0"/>
              <a:t>How a Bill Becomes Law</a:t>
            </a:r>
          </a:p>
        </p:txBody>
      </p:sp>
      <p:pic>
        <p:nvPicPr>
          <p:cNvPr id="9" name="Picture 8"/>
          <p:cNvPicPr>
            <a:picLocks/>
          </p:cNvPicPr>
          <p:nvPr/>
        </p:nvPicPr>
        <p:blipFill rotWithShape="1">
          <a:blip r:embed="rId8"/>
          <a:srcRect t="6283" b="3742"/>
          <a:stretch/>
        </p:blipFill>
        <p:spPr>
          <a:xfrm>
            <a:off x="6120226" y="662471"/>
            <a:ext cx="2996342" cy="4371064"/>
          </a:xfrm>
          <a:prstGeom prst="rect">
            <a:avLst/>
          </a:prstGeom>
        </p:spPr>
      </p:pic>
      <p:pic>
        <p:nvPicPr>
          <p:cNvPr id="10" name="Picture 9"/>
          <p:cNvPicPr>
            <a:picLocks noChangeAspect="1"/>
          </p:cNvPicPr>
          <p:nvPr/>
        </p:nvPicPr>
        <p:blipFill>
          <a:blip r:embed="rId9"/>
          <a:stretch>
            <a:fillRect/>
          </a:stretch>
        </p:blipFill>
        <p:spPr>
          <a:xfrm>
            <a:off x="1567212" y="3123142"/>
            <a:ext cx="4384708" cy="3518105"/>
          </a:xfrm>
          <a:prstGeom prst="rect">
            <a:avLst/>
          </a:prstGeom>
        </p:spPr>
      </p:pic>
    </p:spTree>
    <p:extLst>
      <p:ext uri="{BB962C8B-B14F-4D97-AF65-F5344CB8AC3E}">
        <p14:creationId xmlns:p14="http://schemas.microsoft.com/office/powerpoint/2010/main" val="194800640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pic>
        <p:nvPicPr>
          <p:cNvPr id="9" name="Picture 8"/>
          <p:cNvPicPr>
            <a:picLocks noChangeAspect="1"/>
          </p:cNvPicPr>
          <p:nvPr/>
        </p:nvPicPr>
        <p:blipFill>
          <a:blip r:embed="rId8"/>
          <a:stretch>
            <a:fillRect/>
          </a:stretch>
        </p:blipFill>
        <p:spPr>
          <a:xfrm>
            <a:off x="1451513" y="673812"/>
            <a:ext cx="7692486" cy="6184187"/>
          </a:xfrm>
          <a:prstGeom prst="rect">
            <a:avLst/>
          </a:prstGeom>
          <a:ln w="12700" cmpd="sng">
            <a:solidFill>
              <a:schemeClr val="tx1"/>
            </a:solidFill>
          </a:ln>
        </p:spPr>
      </p:pic>
      <p:sp>
        <p:nvSpPr>
          <p:cNvPr id="6" name="TextBox 5"/>
          <p:cNvSpPr txBox="1"/>
          <p:nvPr/>
        </p:nvSpPr>
        <p:spPr>
          <a:xfrm>
            <a:off x="1371900" y="21344"/>
            <a:ext cx="7772099" cy="646331"/>
          </a:xfrm>
          <a:prstGeom prst="rect">
            <a:avLst/>
          </a:prstGeom>
          <a:noFill/>
        </p:spPr>
        <p:txBody>
          <a:bodyPr wrap="square" rtlCol="0">
            <a:spAutoFit/>
          </a:bodyPr>
          <a:lstStyle/>
          <a:p>
            <a:pPr algn="ctr"/>
            <a:r>
              <a:rPr lang="en-US" sz="3600" b="1" dirty="0" smtClean="0"/>
              <a:t>You Probably Live Here!</a:t>
            </a:r>
            <a:endParaRPr lang="en-US" sz="3600" b="1" dirty="0"/>
          </a:p>
        </p:txBody>
      </p:sp>
    </p:spTree>
    <p:extLst>
      <p:ext uri="{BB962C8B-B14F-4D97-AF65-F5344CB8AC3E}">
        <p14:creationId xmlns:p14="http://schemas.microsoft.com/office/powerpoint/2010/main" val="2611851775"/>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3" name="Rectangle 2"/>
          <p:cNvSpPr/>
          <p:nvPr/>
        </p:nvSpPr>
        <p:spPr>
          <a:xfrm>
            <a:off x="1397536" y="628120"/>
            <a:ext cx="7746464" cy="4078040"/>
          </a:xfrm>
          <a:prstGeom prst="rect">
            <a:avLst/>
          </a:prstGeom>
        </p:spPr>
        <p:txBody>
          <a:bodyPr wrap="square">
            <a:spAutoFit/>
          </a:bodyPr>
          <a:lstStyle/>
          <a:p>
            <a:r>
              <a:rPr lang="en-US" sz="2800" b="1" dirty="0"/>
              <a:t>Floor Debate-</a:t>
            </a:r>
            <a:r>
              <a:rPr lang="en-US" sz="2800" b="1" dirty="0" smtClean="0"/>
              <a:t>Senate</a:t>
            </a:r>
          </a:p>
          <a:p>
            <a:pPr marL="457200" indent="-457200">
              <a:buClr>
                <a:srgbClr val="3366FF"/>
              </a:buClr>
              <a:buFont typeface="Arial"/>
              <a:buChar char="•"/>
            </a:pPr>
            <a:r>
              <a:rPr lang="en-US" sz="2100" dirty="0"/>
              <a:t>Filibusters: a formal way of halting action on a bill </a:t>
            </a:r>
            <a:r>
              <a:rPr lang="en-US" sz="2100" dirty="0" smtClean="0"/>
              <a:t>                                   by </a:t>
            </a:r>
            <a:r>
              <a:rPr lang="en-US" sz="2100" dirty="0"/>
              <a:t>means of long speeches or unlimited debate </a:t>
            </a:r>
            <a:r>
              <a:rPr lang="en-US" sz="2100" dirty="0" smtClean="0"/>
              <a:t>                                      on </a:t>
            </a:r>
            <a:r>
              <a:rPr lang="en-US" sz="2100" dirty="0"/>
              <a:t>the Senate</a:t>
            </a:r>
          </a:p>
          <a:p>
            <a:pPr marL="457200" indent="-457200">
              <a:buClr>
                <a:srgbClr val="3366FF"/>
              </a:buClr>
              <a:buFont typeface="Arial"/>
              <a:buChar char="•"/>
            </a:pPr>
            <a:r>
              <a:rPr lang="en-US" sz="2100" dirty="0" smtClean="0"/>
              <a:t>cloture </a:t>
            </a:r>
            <a:r>
              <a:rPr lang="en-US" sz="2100" dirty="0"/>
              <a:t>rule: requires 16 senators for </a:t>
            </a:r>
            <a:r>
              <a:rPr lang="en-US" sz="2100" dirty="0" smtClean="0"/>
              <a:t>                                      petition</a:t>
            </a:r>
            <a:r>
              <a:rPr lang="en-US" sz="2100" dirty="0"/>
              <a:t>, passage by 3/5’s membership (60)</a:t>
            </a:r>
          </a:p>
          <a:p>
            <a:pPr marL="457200" indent="-457200">
              <a:buClr>
                <a:srgbClr val="3366FF"/>
              </a:buClr>
              <a:buFont typeface="Arial"/>
              <a:buChar char="•"/>
            </a:pPr>
            <a:r>
              <a:rPr lang="en-US" sz="2100" dirty="0"/>
              <a:t>double-tracking: disputed bill is shelved  </a:t>
            </a:r>
            <a:r>
              <a:rPr lang="en-US" sz="2100" dirty="0" smtClean="0"/>
              <a:t>                   temporarily </a:t>
            </a:r>
            <a:r>
              <a:rPr lang="en-US" sz="2100" dirty="0"/>
              <a:t>so Senate can get on with </a:t>
            </a:r>
            <a:r>
              <a:rPr lang="en-US" sz="2100" dirty="0" smtClean="0"/>
              <a:t>other </a:t>
            </a:r>
            <a:r>
              <a:rPr lang="en-US" sz="2100" dirty="0"/>
              <a:t>business</a:t>
            </a:r>
          </a:p>
          <a:p>
            <a:pPr marL="457200" indent="-457200">
              <a:buClr>
                <a:srgbClr val="3366FF"/>
              </a:buClr>
              <a:buFont typeface="Arial"/>
              <a:buChar char="•"/>
            </a:pPr>
            <a:r>
              <a:rPr lang="en-US" sz="2100" dirty="0"/>
              <a:t>low cost to filibuster now (all you need is a </a:t>
            </a:r>
            <a:r>
              <a:rPr lang="en-US" sz="2100" dirty="0" smtClean="0"/>
              <a:t>                            threat</a:t>
            </a:r>
            <a:r>
              <a:rPr lang="en-US" sz="2100" dirty="0"/>
              <a:t>); means you need at least 60 </a:t>
            </a:r>
            <a:r>
              <a:rPr lang="en-US" sz="2100" dirty="0" smtClean="0"/>
              <a:t>votes                             </a:t>
            </a:r>
            <a:r>
              <a:rPr lang="en-US" sz="2100" dirty="0"/>
              <a:t>to control Senate</a:t>
            </a:r>
          </a:p>
          <a:p>
            <a:endParaRPr lang="en-US" sz="2100" dirty="0"/>
          </a:p>
        </p:txBody>
      </p:sp>
      <p:sp>
        <p:nvSpPr>
          <p:cNvPr id="10" name="Rectangle 9"/>
          <p:cNvSpPr/>
          <p:nvPr/>
        </p:nvSpPr>
        <p:spPr>
          <a:xfrm>
            <a:off x="1371552" y="16140"/>
            <a:ext cx="5739346" cy="646331"/>
          </a:xfrm>
          <a:prstGeom prst="rect">
            <a:avLst/>
          </a:prstGeom>
        </p:spPr>
        <p:txBody>
          <a:bodyPr wrap="square">
            <a:spAutoFit/>
          </a:bodyPr>
          <a:lstStyle/>
          <a:p>
            <a:pPr algn="ctr"/>
            <a:r>
              <a:rPr lang="en-US" sz="3600" b="1" dirty="0"/>
              <a:t>How a Bill Becomes Law</a:t>
            </a:r>
          </a:p>
        </p:txBody>
      </p:sp>
      <p:pic>
        <p:nvPicPr>
          <p:cNvPr id="11" name="Picture 10" descr="http://www.laprogressive.com/wp-content/uploads/2008/12/filibuster.jpg"/>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46453" y="4114800"/>
            <a:ext cx="3118509" cy="267919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11" descr="The World Record Filibusterer -- Democrat Strom Thurmond Prepari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28970" y="138289"/>
            <a:ext cx="1686927" cy="249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7328970" y="2797788"/>
            <a:ext cx="1686927" cy="2354491"/>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ctr"/>
            <a:r>
              <a:rPr lang="en-US" sz="2100" dirty="0"/>
              <a:t>World Record filibuster: Strom Thurmond, 24 hrs., 18 minutes, 1957!!</a:t>
            </a:r>
          </a:p>
        </p:txBody>
      </p:sp>
      <p:sp>
        <p:nvSpPr>
          <p:cNvPr id="6" name="Rectangle 5"/>
          <p:cNvSpPr/>
          <p:nvPr/>
        </p:nvSpPr>
        <p:spPr>
          <a:xfrm>
            <a:off x="1536272" y="4505948"/>
            <a:ext cx="2441875" cy="235449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r>
              <a:rPr lang="en-US" sz="2100" dirty="0"/>
              <a:t>Another fun fact: the word “filibuster” comes from the word freibooter…or pirate</a:t>
            </a:r>
            <a:r>
              <a:rPr lang="en-US" sz="2100" dirty="0" smtClean="0"/>
              <a:t>!</a:t>
            </a:r>
          </a:p>
          <a:p>
            <a:pPr algn="ctr"/>
            <a:endParaRPr lang="en-US" sz="2100" dirty="0"/>
          </a:p>
          <a:p>
            <a:pPr algn="ctr"/>
            <a:endParaRPr lang="en-US" sz="2100" dirty="0"/>
          </a:p>
        </p:txBody>
      </p:sp>
      <p:pic>
        <p:nvPicPr>
          <p:cNvPr id="13" name="Picture 12" descr="http://www.piratemerch.com/images/Deadman_Pirate_flag.jpg"/>
          <p:cNvPicPr>
            <a:picLocks noChangeAspect="1" noChangeArrowheads="1"/>
          </p:cNvPicPr>
          <p:nvPr/>
        </p:nvPicPr>
        <p:blipFill rotWithShape="1">
          <a:blip r:embed="rId10">
            <a:extLst>
              <a:ext uri="{28A0092B-C50C-407E-A947-70E740481C1C}">
                <a14:useLocalDpi xmlns:a14="http://schemas.microsoft.com/office/drawing/2010/main" val="0"/>
              </a:ext>
            </a:extLst>
          </a:blip>
          <a:srcRect t="20655" b="19883"/>
          <a:stretch/>
        </p:blipFill>
        <p:spPr bwMode="auto">
          <a:xfrm>
            <a:off x="2637409" y="5913136"/>
            <a:ext cx="774617" cy="818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846013"/>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9" name="Rectangle 8"/>
          <p:cNvSpPr/>
          <p:nvPr/>
        </p:nvSpPr>
        <p:spPr>
          <a:xfrm>
            <a:off x="1371552" y="16140"/>
            <a:ext cx="7772448" cy="646331"/>
          </a:xfrm>
          <a:prstGeom prst="rect">
            <a:avLst/>
          </a:prstGeom>
        </p:spPr>
        <p:txBody>
          <a:bodyPr wrap="square">
            <a:spAutoFit/>
          </a:bodyPr>
          <a:lstStyle/>
          <a:p>
            <a:pPr algn="ctr"/>
            <a:r>
              <a:rPr lang="en-US" sz="3600" b="1" dirty="0"/>
              <a:t>How a Bill Becomes Law</a:t>
            </a:r>
          </a:p>
        </p:txBody>
      </p:sp>
      <p:sp>
        <p:nvSpPr>
          <p:cNvPr id="13" name="Rectangle 12"/>
          <p:cNvSpPr/>
          <p:nvPr/>
        </p:nvSpPr>
        <p:spPr>
          <a:xfrm>
            <a:off x="1371900" y="681047"/>
            <a:ext cx="7772100" cy="5755422"/>
          </a:xfrm>
          <a:prstGeom prst="rect">
            <a:avLst/>
          </a:prstGeom>
        </p:spPr>
        <p:txBody>
          <a:bodyPr wrap="square">
            <a:spAutoFit/>
          </a:bodyPr>
          <a:lstStyle/>
          <a:p>
            <a:r>
              <a:rPr lang="en-US" sz="3200" b="1" dirty="0" smtClean="0"/>
              <a:t>Voting</a:t>
            </a:r>
          </a:p>
          <a:p>
            <a:pPr marL="457200" indent="-457200">
              <a:buClr>
                <a:srgbClr val="3366FF"/>
              </a:buClr>
              <a:buFont typeface="Arial"/>
              <a:buChar char="•"/>
            </a:pPr>
            <a:r>
              <a:rPr lang="en-US" sz="2800" dirty="0" smtClean="0"/>
              <a:t>no </a:t>
            </a:r>
            <a:r>
              <a:rPr lang="en-US" sz="2800" dirty="0"/>
              <a:t>record of who </a:t>
            </a:r>
            <a:r>
              <a:rPr lang="en-US" sz="2800" dirty="0" smtClean="0"/>
              <a:t>                                                      voted </a:t>
            </a:r>
            <a:r>
              <a:rPr lang="en-US" sz="2800" dirty="0"/>
              <a:t>how</a:t>
            </a:r>
          </a:p>
          <a:p>
            <a:pPr marL="457200" indent="-457200">
              <a:buClr>
                <a:srgbClr val="3366FF"/>
              </a:buClr>
              <a:buFont typeface="Arial"/>
              <a:buChar char="•"/>
            </a:pPr>
            <a:r>
              <a:rPr lang="en-US" sz="2800" dirty="0" smtClean="0"/>
              <a:t>voice </a:t>
            </a:r>
            <a:r>
              <a:rPr lang="en-US" sz="2800" dirty="0"/>
              <a:t>vote</a:t>
            </a:r>
          </a:p>
          <a:p>
            <a:pPr marL="914400" lvl="1" indent="-457200">
              <a:buClr>
                <a:srgbClr val="660066"/>
              </a:buClr>
              <a:buFont typeface="Arial"/>
              <a:buChar char="•"/>
            </a:pPr>
            <a:r>
              <a:rPr lang="en-US" sz="2800" dirty="0" smtClean="0"/>
              <a:t>“Yea</a:t>
            </a:r>
            <a:r>
              <a:rPr lang="en-US" sz="2800" dirty="0"/>
              <a:t>” </a:t>
            </a:r>
            <a:r>
              <a:rPr lang="en-US" sz="2800" dirty="0" smtClean="0"/>
              <a:t>or “Nay”</a:t>
            </a:r>
          </a:p>
          <a:p>
            <a:pPr lvl="1">
              <a:buClr>
                <a:srgbClr val="3366FF"/>
              </a:buClr>
            </a:pPr>
            <a:r>
              <a:rPr lang="en-US" sz="2800" dirty="0" smtClean="0"/>
              <a:t>     (House or Senate)</a:t>
            </a:r>
            <a:endParaRPr lang="en-US" sz="2800" dirty="0"/>
          </a:p>
          <a:p>
            <a:pPr marL="457200" indent="-457200">
              <a:buClr>
                <a:srgbClr val="3366FF"/>
              </a:buClr>
              <a:buFont typeface="Arial"/>
              <a:buChar char="•"/>
            </a:pPr>
            <a:r>
              <a:rPr lang="en-US" sz="2800" dirty="0" smtClean="0"/>
              <a:t>division </a:t>
            </a:r>
            <a:r>
              <a:rPr lang="en-US" sz="2800" dirty="0"/>
              <a:t>vote</a:t>
            </a:r>
          </a:p>
          <a:p>
            <a:pPr marL="914400" lvl="1" indent="-457200">
              <a:buClr>
                <a:srgbClr val="660066"/>
              </a:buClr>
              <a:buFont typeface="Arial"/>
              <a:buChar char="•"/>
            </a:pPr>
            <a:r>
              <a:rPr lang="en-US" sz="2800" dirty="0" smtClean="0"/>
              <a:t>stand </a:t>
            </a:r>
            <a:r>
              <a:rPr lang="en-US" sz="2800" dirty="0"/>
              <a:t>up to be </a:t>
            </a:r>
            <a:r>
              <a:rPr lang="en-US" sz="2800" dirty="0" smtClean="0"/>
              <a:t>                                                   counted </a:t>
            </a:r>
            <a:r>
              <a:rPr lang="en-US" sz="2800" dirty="0"/>
              <a:t>(House/Senate)</a:t>
            </a:r>
          </a:p>
          <a:p>
            <a:pPr marL="457200" indent="-457200">
              <a:buClr>
                <a:srgbClr val="3366FF"/>
              </a:buClr>
              <a:buFont typeface="Arial"/>
              <a:buChar char="•"/>
            </a:pPr>
            <a:r>
              <a:rPr lang="en-US" sz="2800" dirty="0" smtClean="0"/>
              <a:t>teller </a:t>
            </a:r>
            <a:r>
              <a:rPr lang="en-US" sz="2800" dirty="0"/>
              <a:t>vote</a:t>
            </a:r>
          </a:p>
          <a:p>
            <a:pPr marL="914400" lvl="1" indent="-457200">
              <a:buClr>
                <a:srgbClr val="660066"/>
              </a:buClr>
              <a:buFont typeface="Arial"/>
              <a:buChar char="•"/>
            </a:pPr>
            <a:r>
              <a:rPr lang="en-US" sz="2800" dirty="0" smtClean="0"/>
              <a:t>pass </a:t>
            </a:r>
            <a:r>
              <a:rPr lang="en-US" sz="2800" dirty="0"/>
              <a:t>b/w two tellers (House)</a:t>
            </a:r>
          </a:p>
          <a:p>
            <a:pPr marL="457200" indent="-457200">
              <a:buClr>
                <a:srgbClr val="3366FF"/>
              </a:buClr>
              <a:buFont typeface="Arial"/>
              <a:buChar char="•"/>
            </a:pPr>
            <a:r>
              <a:rPr lang="en-US" sz="2800" dirty="0" smtClean="0"/>
              <a:t>roll</a:t>
            </a:r>
            <a:r>
              <a:rPr lang="en-US" sz="2800" dirty="0"/>
              <a:t>-call vote</a:t>
            </a:r>
          </a:p>
          <a:p>
            <a:pPr marL="914400" lvl="1" indent="-457200">
              <a:buClr>
                <a:srgbClr val="660066"/>
              </a:buClr>
              <a:buFont typeface="Arial"/>
              <a:buChar char="•"/>
            </a:pPr>
            <a:r>
              <a:rPr lang="en-US" sz="2800" dirty="0" smtClean="0"/>
              <a:t>now </a:t>
            </a:r>
            <a:r>
              <a:rPr lang="en-US" sz="2800" dirty="0"/>
              <a:t>electronic (House)</a:t>
            </a:r>
          </a:p>
        </p:txBody>
      </p:sp>
      <p:pic>
        <p:nvPicPr>
          <p:cNvPr id="14" name="Picture 13"/>
          <p:cNvPicPr>
            <a:picLocks noChangeAspect="1"/>
          </p:cNvPicPr>
          <p:nvPr/>
        </p:nvPicPr>
        <p:blipFill>
          <a:blip r:embed="rId8"/>
          <a:stretch>
            <a:fillRect/>
          </a:stretch>
        </p:blipFill>
        <p:spPr>
          <a:xfrm>
            <a:off x="4926781" y="662470"/>
            <a:ext cx="4090113" cy="3440625"/>
          </a:xfrm>
          <a:prstGeom prst="rect">
            <a:avLst/>
          </a:prstGeom>
        </p:spPr>
      </p:pic>
    </p:spTree>
    <p:extLst>
      <p:ext uri="{BB962C8B-B14F-4D97-AF65-F5344CB8AC3E}">
        <p14:creationId xmlns:p14="http://schemas.microsoft.com/office/powerpoint/2010/main" val="3701583001"/>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10" name="Rectangle 9"/>
          <p:cNvSpPr/>
          <p:nvPr/>
        </p:nvSpPr>
        <p:spPr>
          <a:xfrm>
            <a:off x="1371552" y="16140"/>
            <a:ext cx="7772448" cy="646331"/>
          </a:xfrm>
          <a:prstGeom prst="rect">
            <a:avLst/>
          </a:prstGeom>
        </p:spPr>
        <p:txBody>
          <a:bodyPr wrap="square">
            <a:spAutoFit/>
          </a:bodyPr>
          <a:lstStyle/>
          <a:p>
            <a:pPr algn="ctr"/>
            <a:r>
              <a:rPr lang="en-US" sz="3600" b="1" dirty="0"/>
              <a:t>How a Bill Becomes Law</a:t>
            </a:r>
          </a:p>
        </p:txBody>
      </p:sp>
      <p:sp>
        <p:nvSpPr>
          <p:cNvPr id="3" name="Rectangle 2"/>
          <p:cNvSpPr/>
          <p:nvPr/>
        </p:nvSpPr>
        <p:spPr>
          <a:xfrm>
            <a:off x="1371552" y="672983"/>
            <a:ext cx="7772448" cy="4893648"/>
          </a:xfrm>
          <a:prstGeom prst="rect">
            <a:avLst/>
          </a:prstGeom>
        </p:spPr>
        <p:txBody>
          <a:bodyPr wrap="square">
            <a:spAutoFit/>
          </a:bodyPr>
          <a:lstStyle/>
          <a:p>
            <a:r>
              <a:rPr lang="en-US" sz="3200" b="1" dirty="0"/>
              <a:t>styles of voting</a:t>
            </a:r>
          </a:p>
          <a:p>
            <a:pPr marL="457200" indent="-457200">
              <a:buClr>
                <a:srgbClr val="3366FF"/>
              </a:buClr>
              <a:buFont typeface="Arial"/>
              <a:buChar char="•"/>
            </a:pPr>
            <a:r>
              <a:rPr lang="en-US" sz="2800" b="1" dirty="0">
                <a:solidFill>
                  <a:srgbClr val="FF0000"/>
                </a:solidFill>
              </a:rPr>
              <a:t>representational</a:t>
            </a:r>
            <a:r>
              <a:rPr lang="en-US" sz="2800" b="1" dirty="0"/>
              <a:t>: </a:t>
            </a:r>
            <a:r>
              <a:rPr lang="en-US" sz="2800" dirty="0"/>
              <a:t>immediate effects on constituents</a:t>
            </a:r>
          </a:p>
          <a:p>
            <a:pPr marL="457200" indent="-457200">
              <a:buClr>
                <a:srgbClr val="3366FF"/>
              </a:buClr>
              <a:buFont typeface="Arial"/>
              <a:buChar char="•"/>
            </a:pPr>
            <a:r>
              <a:rPr lang="en-US" sz="2800" b="1" dirty="0">
                <a:solidFill>
                  <a:srgbClr val="FF0000"/>
                </a:solidFill>
              </a:rPr>
              <a:t>organizational</a:t>
            </a:r>
            <a:r>
              <a:rPr lang="en-US" sz="2800" b="1" dirty="0"/>
              <a:t>: </a:t>
            </a:r>
            <a:r>
              <a:rPr lang="en-US" sz="2800" b="1" dirty="0" smtClean="0"/>
              <a:t>                                                   </a:t>
            </a:r>
            <a:r>
              <a:rPr lang="en-US" sz="2800" dirty="0" smtClean="0"/>
              <a:t>maintain </a:t>
            </a:r>
            <a:r>
              <a:rPr lang="en-US" sz="2800" dirty="0"/>
              <a:t>support </a:t>
            </a:r>
            <a:r>
              <a:rPr lang="en-US" sz="2800" dirty="0" smtClean="0"/>
              <a:t>                                                                     of </a:t>
            </a:r>
            <a:r>
              <a:rPr lang="en-US" sz="2800" dirty="0"/>
              <a:t>party members</a:t>
            </a:r>
          </a:p>
          <a:p>
            <a:pPr marL="457200" indent="-457200">
              <a:buClr>
                <a:srgbClr val="3366FF"/>
              </a:buClr>
              <a:buFont typeface="Arial"/>
              <a:buChar char="•"/>
            </a:pPr>
            <a:r>
              <a:rPr lang="en-US" sz="2800" b="1" dirty="0">
                <a:solidFill>
                  <a:srgbClr val="FF0000"/>
                </a:solidFill>
              </a:rPr>
              <a:t>attitudinal</a:t>
            </a:r>
            <a:r>
              <a:rPr lang="en-US" sz="2800" b="1" dirty="0"/>
              <a:t>: </a:t>
            </a:r>
            <a:r>
              <a:rPr lang="en-US" sz="2800" dirty="0"/>
              <a:t>no </a:t>
            </a:r>
            <a:r>
              <a:rPr lang="en-US" sz="2800" dirty="0" smtClean="0"/>
              <a:t>                                                                     clear </a:t>
            </a:r>
            <a:r>
              <a:rPr lang="en-US" sz="2800" dirty="0"/>
              <a:t>direction</a:t>
            </a:r>
          </a:p>
          <a:p>
            <a:pPr marL="457200" indent="-457200">
              <a:buClr>
                <a:srgbClr val="3366FF"/>
              </a:buClr>
              <a:buFont typeface="Arial"/>
              <a:buChar char="•"/>
            </a:pPr>
            <a:r>
              <a:rPr lang="en-US" sz="2800" dirty="0"/>
              <a:t>personal honor or </a:t>
            </a:r>
            <a:r>
              <a:rPr lang="en-US" sz="2800" dirty="0" smtClean="0"/>
              <a:t>                                                         </a:t>
            </a:r>
            <a:r>
              <a:rPr lang="en-US" sz="2800" dirty="0"/>
              <a:t>ideology-conflicting </a:t>
            </a:r>
            <a:r>
              <a:rPr lang="en-US" sz="2800" dirty="0" smtClean="0"/>
              <a:t>                                              messages</a:t>
            </a:r>
            <a:endParaRPr lang="en-US" sz="2800" dirty="0"/>
          </a:p>
        </p:txBody>
      </p:sp>
      <p:pic>
        <p:nvPicPr>
          <p:cNvPr id="5" name="Picture 4"/>
          <p:cNvPicPr>
            <a:picLocks noChangeAspect="1"/>
          </p:cNvPicPr>
          <p:nvPr/>
        </p:nvPicPr>
        <p:blipFill>
          <a:blip r:embed="rId8"/>
          <a:stretch>
            <a:fillRect/>
          </a:stretch>
        </p:blipFill>
        <p:spPr>
          <a:xfrm>
            <a:off x="4804377" y="1682946"/>
            <a:ext cx="4120713" cy="4283858"/>
          </a:xfrm>
          <a:prstGeom prst="rect">
            <a:avLst/>
          </a:prstGeom>
        </p:spPr>
      </p:pic>
    </p:spTree>
    <p:extLst>
      <p:ext uri="{BB962C8B-B14F-4D97-AF65-F5344CB8AC3E}">
        <p14:creationId xmlns:p14="http://schemas.microsoft.com/office/powerpoint/2010/main" val="1549528310"/>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15" name="Picture 14"/>
          <p:cNvPicPr>
            <a:picLocks/>
          </p:cNvPicPr>
          <p:nvPr/>
        </p:nvPicPr>
        <p:blipFill rotWithShape="1">
          <a:blip r:embed="rId3"/>
          <a:srcRect r="26453"/>
          <a:stretch/>
        </p:blipFill>
        <p:spPr>
          <a:xfrm>
            <a:off x="0" y="5493593"/>
            <a:ext cx="1367390" cy="1364407"/>
          </a:xfrm>
          <a:prstGeom prst="rect">
            <a:avLst/>
          </a:prstGeom>
        </p:spPr>
      </p:pic>
      <p:pic>
        <p:nvPicPr>
          <p:cNvPr id="18" name="Picture 17"/>
          <p:cNvPicPr>
            <a:picLocks/>
          </p:cNvPicPr>
          <p:nvPr/>
        </p:nvPicPr>
        <p:blipFill>
          <a:blip r:embed="rId4"/>
          <a:stretch>
            <a:fillRect/>
          </a:stretch>
        </p:blipFill>
        <p:spPr>
          <a:xfrm>
            <a:off x="0" y="0"/>
            <a:ext cx="1363387" cy="1364407"/>
          </a:xfrm>
          <a:prstGeom prst="rect">
            <a:avLst/>
          </a:prstGeom>
        </p:spPr>
      </p:pic>
      <p:sp>
        <p:nvSpPr>
          <p:cNvPr id="19" name="TextBox 18"/>
          <p:cNvSpPr txBox="1"/>
          <p:nvPr/>
        </p:nvSpPr>
        <p:spPr>
          <a:xfrm>
            <a:off x="1367390" y="0"/>
            <a:ext cx="7767466" cy="1371612"/>
          </a:xfrm>
          <a:prstGeom prst="rect">
            <a:avLst/>
          </a:prstGeom>
          <a:solidFill>
            <a:srgbClr val="FF0000"/>
          </a:solidFill>
        </p:spPr>
        <p:txBody>
          <a:bodyPr wrap="square" rtlCol="0">
            <a:spAutoFit/>
          </a:bodyPr>
          <a:lstStyle/>
          <a:p>
            <a:pPr algn="ctr"/>
            <a:r>
              <a:rPr lang="en-US" sz="3800" b="1" dirty="0" smtClean="0">
                <a:solidFill>
                  <a:schemeClr val="bg1"/>
                </a:solidFill>
              </a:rPr>
              <a:t>The Main Unit of Congress: Committees</a:t>
            </a:r>
            <a:endParaRPr lang="en-US" sz="3800" b="1" dirty="0">
              <a:solidFill>
                <a:schemeClr val="bg1"/>
              </a:solidFill>
            </a:endParaRPr>
          </a:p>
        </p:txBody>
      </p:sp>
      <p:sp>
        <p:nvSpPr>
          <p:cNvPr id="20" name="TextBox 19"/>
          <p:cNvSpPr txBox="1"/>
          <p:nvPr/>
        </p:nvSpPr>
        <p:spPr>
          <a:xfrm rot="16200000">
            <a:off x="-1369237" y="2743600"/>
            <a:ext cx="4110085" cy="1371612"/>
          </a:xfrm>
          <a:prstGeom prst="rect">
            <a:avLst/>
          </a:prstGeom>
          <a:solidFill>
            <a:srgbClr val="0000FF"/>
          </a:solidFill>
        </p:spPr>
        <p:txBody>
          <a:bodyPr wrap="square" rtlCol="0">
            <a:spAutoFit/>
          </a:bodyPr>
          <a:lstStyle/>
          <a:p>
            <a:pPr algn="ctr"/>
            <a:r>
              <a:rPr lang="en-US" sz="3800" b="1" dirty="0" smtClean="0">
                <a:solidFill>
                  <a:srgbClr val="FFFFFF"/>
                </a:solidFill>
              </a:rPr>
              <a:t>Can You Name the Committee?</a:t>
            </a:r>
            <a:endParaRPr lang="en-US" sz="3800" b="1" dirty="0">
              <a:solidFill>
                <a:srgbClr val="FFFFFF"/>
              </a:solidFill>
            </a:endParaRPr>
          </a:p>
        </p:txBody>
      </p:sp>
      <p:pic>
        <p:nvPicPr>
          <p:cNvPr id="22" name="Picture 21"/>
          <p:cNvPicPr>
            <a:picLocks noChangeAspect="1"/>
          </p:cNvPicPr>
          <p:nvPr/>
        </p:nvPicPr>
        <p:blipFill rotWithShape="1">
          <a:blip r:embed="rId5"/>
          <a:srcRect l="4363" r="4530"/>
          <a:stretch/>
        </p:blipFill>
        <p:spPr>
          <a:xfrm>
            <a:off x="6104925" y="4567111"/>
            <a:ext cx="2769403" cy="2112595"/>
          </a:xfrm>
          <a:prstGeom prst="rect">
            <a:avLst/>
          </a:prstGeom>
          <a:ln w="12700" cmpd="sng">
            <a:solidFill>
              <a:schemeClr val="tx1"/>
            </a:solidFill>
          </a:ln>
        </p:spPr>
      </p:pic>
      <p:pic>
        <p:nvPicPr>
          <p:cNvPr id="23" name="Picture 22"/>
          <p:cNvPicPr>
            <a:picLocks noChangeAspect="1"/>
          </p:cNvPicPr>
          <p:nvPr/>
        </p:nvPicPr>
        <p:blipFill>
          <a:blip r:embed="rId6"/>
          <a:stretch>
            <a:fillRect/>
          </a:stretch>
        </p:blipFill>
        <p:spPr>
          <a:xfrm>
            <a:off x="6104925" y="5325133"/>
            <a:ext cx="1198834" cy="1354573"/>
          </a:xfrm>
          <a:prstGeom prst="rect">
            <a:avLst/>
          </a:prstGeom>
        </p:spPr>
      </p:pic>
      <p:sp>
        <p:nvSpPr>
          <p:cNvPr id="25" name="TextBox 24"/>
          <p:cNvSpPr txBox="1"/>
          <p:nvPr/>
        </p:nvSpPr>
        <p:spPr>
          <a:xfrm>
            <a:off x="7196655" y="5448768"/>
            <a:ext cx="1570569" cy="1061829"/>
          </a:xfrm>
          <a:prstGeom prst="rect">
            <a:avLst/>
          </a:prstGeom>
          <a:noFill/>
        </p:spPr>
        <p:txBody>
          <a:bodyPr wrap="square" rtlCol="0">
            <a:spAutoFit/>
          </a:bodyPr>
          <a:lstStyle/>
          <a:p>
            <a:pPr algn="ctr"/>
            <a:r>
              <a:rPr lang="en-US" sz="2100" b="1" dirty="0" smtClean="0"/>
              <a:t>AP wants you to Know!</a:t>
            </a:r>
            <a:endParaRPr lang="en-US" sz="2100" b="1" dirty="0"/>
          </a:p>
        </p:txBody>
      </p:sp>
      <p:sp>
        <p:nvSpPr>
          <p:cNvPr id="2" name="Rectangle 1"/>
          <p:cNvSpPr/>
          <p:nvPr/>
        </p:nvSpPr>
        <p:spPr>
          <a:xfrm>
            <a:off x="1371612" y="1374363"/>
            <a:ext cx="7763244" cy="2246769"/>
          </a:xfrm>
          <a:prstGeom prst="rect">
            <a:avLst/>
          </a:prstGeom>
        </p:spPr>
        <p:txBody>
          <a:bodyPr wrap="square">
            <a:spAutoFit/>
          </a:bodyPr>
          <a:lstStyle/>
          <a:p>
            <a:pPr algn="ctr"/>
            <a:r>
              <a:rPr lang="en-US" sz="2800" b="1" dirty="0"/>
              <a:t>This Senate Committee is considered stronger than its House counterpart, because it gets to consider ratification of U.S. treaties with other nations and confirmation of ambassadors. </a:t>
            </a:r>
          </a:p>
          <a:p>
            <a:pPr algn="ctr"/>
            <a:endParaRPr lang="en-US" sz="2800" b="1" dirty="0"/>
          </a:p>
        </p:txBody>
      </p:sp>
      <p:sp>
        <p:nvSpPr>
          <p:cNvPr id="10" name="TextBox 9"/>
          <p:cNvSpPr txBox="1"/>
          <p:nvPr/>
        </p:nvSpPr>
        <p:spPr>
          <a:xfrm>
            <a:off x="1371612" y="2908270"/>
            <a:ext cx="7772388" cy="2585323"/>
          </a:xfrm>
          <a:prstGeom prst="rect">
            <a:avLst/>
          </a:prstGeom>
          <a:noFill/>
        </p:spPr>
        <p:txBody>
          <a:bodyPr wrap="square" rtlCol="0">
            <a:spAutoFit/>
          </a:bodyPr>
          <a:lstStyle/>
          <a:p>
            <a:r>
              <a:rPr lang="en-US" sz="5400" b="1" dirty="0">
                <a:ln w="18000">
                  <a:solidFill>
                    <a:schemeClr val="tx1"/>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rPr>
              <a:t>Foreign Relations</a:t>
            </a:r>
            <a:r>
              <a:rPr lang="en-US" sz="5400" b="1" dirty="0" smtClean="0">
                <a:ln w="18000">
                  <a:solidFill>
                    <a:schemeClr val="tx1"/>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rPr>
              <a:t>!</a:t>
            </a:r>
            <a:endParaRPr lang="en-US" sz="5400" b="1" dirty="0">
              <a:ln w="18000">
                <a:solidFill>
                  <a:schemeClr val="tx1"/>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endParaRPr>
          </a:p>
          <a:p>
            <a:r>
              <a:rPr lang="en-US" sz="5400" b="1" dirty="0">
                <a:ln w="18000">
                  <a:solidFill>
                    <a:schemeClr val="tx1"/>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rPr>
              <a:t>(as opposed to House Foreign Affairs) </a:t>
            </a:r>
          </a:p>
        </p:txBody>
      </p:sp>
    </p:spTree>
    <p:extLst>
      <p:ext uri="{BB962C8B-B14F-4D97-AF65-F5344CB8AC3E}">
        <p14:creationId xmlns:p14="http://schemas.microsoft.com/office/powerpoint/2010/main" val="32638833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71900" y="19558"/>
            <a:ext cx="7772100" cy="646331"/>
          </a:xfrm>
          <a:prstGeom prst="rect">
            <a:avLst/>
          </a:prstGeom>
        </p:spPr>
        <p:txBody>
          <a:bodyPr wrap="square">
            <a:spAutoFit/>
          </a:bodyPr>
          <a:lstStyle/>
          <a:p>
            <a:pPr algn="ctr"/>
            <a:r>
              <a:rPr lang="en-US" sz="3600" b="1" dirty="0"/>
              <a:t>Congress and the President</a:t>
            </a:r>
          </a:p>
        </p:txBody>
      </p:sp>
      <p:sp>
        <p:nvSpPr>
          <p:cNvPr id="8" name="Rectangle 7"/>
          <p:cNvSpPr/>
          <p:nvPr/>
        </p:nvSpPr>
        <p:spPr>
          <a:xfrm>
            <a:off x="1371900" y="656000"/>
            <a:ext cx="7772100" cy="4832093"/>
          </a:xfrm>
          <a:prstGeom prst="rect">
            <a:avLst/>
          </a:prstGeom>
        </p:spPr>
        <p:txBody>
          <a:bodyPr wrap="square">
            <a:spAutoFit/>
          </a:bodyPr>
          <a:lstStyle/>
          <a:p>
            <a:pPr marL="457200" indent="-457200">
              <a:buClr>
                <a:srgbClr val="3366FF"/>
              </a:buClr>
              <a:buFont typeface="Arial"/>
              <a:buChar char="•"/>
            </a:pPr>
            <a:r>
              <a:rPr lang="en-US" sz="2800" dirty="0"/>
              <a:t>Constitution envisioned that Congress and the president would have: </a:t>
            </a:r>
          </a:p>
          <a:p>
            <a:pPr marL="457200" indent="-457200">
              <a:buClr>
                <a:srgbClr val="3366FF"/>
              </a:buClr>
              <a:buFont typeface="Arial"/>
              <a:buChar char="•"/>
            </a:pPr>
            <a:r>
              <a:rPr lang="en-US" sz="2800" dirty="0"/>
              <a:t>Discrete powers</a:t>
            </a:r>
          </a:p>
          <a:p>
            <a:pPr marL="457200" indent="-457200">
              <a:buClr>
                <a:srgbClr val="3366FF"/>
              </a:buClr>
              <a:buFont typeface="Arial"/>
              <a:buChar char="•"/>
            </a:pPr>
            <a:r>
              <a:rPr lang="en-US" sz="2800" dirty="0"/>
              <a:t>One branch would be able to </a:t>
            </a:r>
            <a:r>
              <a:rPr lang="en-US" sz="2800" dirty="0" smtClean="0"/>
              <a:t>                                  hold </a:t>
            </a:r>
            <a:r>
              <a:rPr lang="en-US" sz="2800" dirty="0"/>
              <a:t>the other in check</a:t>
            </a:r>
          </a:p>
          <a:p>
            <a:pPr marL="457200" indent="-457200">
              <a:buClr>
                <a:srgbClr val="3366FF"/>
              </a:buClr>
              <a:buFont typeface="Arial"/>
              <a:buChar char="•"/>
            </a:pPr>
            <a:r>
              <a:rPr lang="en-US" sz="2800" dirty="0"/>
              <a:t>Since the 1930s, the </a:t>
            </a:r>
            <a:r>
              <a:rPr lang="en-US" sz="2800" dirty="0" smtClean="0"/>
              <a:t>                                                 president </a:t>
            </a:r>
            <a:r>
              <a:rPr lang="en-US" sz="2800" dirty="0"/>
              <a:t>has had the upper </a:t>
            </a:r>
            <a:r>
              <a:rPr lang="en-US" sz="2800" dirty="0" smtClean="0"/>
              <a:t>                                     hand</a:t>
            </a:r>
            <a:endParaRPr lang="en-US" sz="2800" dirty="0"/>
          </a:p>
          <a:p>
            <a:pPr marL="914400" lvl="1" indent="-457200">
              <a:buClr>
                <a:srgbClr val="660066"/>
              </a:buClr>
              <a:buFont typeface="Arial"/>
              <a:buChar char="•"/>
            </a:pPr>
            <a:r>
              <a:rPr lang="en-US" sz="2800" dirty="0" smtClean="0"/>
              <a:t>Congress </a:t>
            </a:r>
            <a:r>
              <a:rPr lang="en-US" sz="2800" dirty="0"/>
              <a:t>still has ultimate legislative authority to question executive actions </a:t>
            </a:r>
          </a:p>
          <a:p>
            <a:pPr marL="914400" lvl="1" indent="-457200">
              <a:buClr>
                <a:srgbClr val="660066"/>
              </a:buClr>
              <a:buFont typeface="Arial"/>
              <a:buChar char="•"/>
            </a:pPr>
            <a:r>
              <a:rPr lang="en-US" sz="2800" dirty="0" smtClean="0"/>
              <a:t>Impeach / Removal</a:t>
            </a:r>
            <a:endParaRPr lang="en-US" sz="2800" dirty="0"/>
          </a:p>
        </p:txBody>
      </p:sp>
      <p:pic>
        <p:nvPicPr>
          <p:cNvPr id="10" name="Picture 9"/>
          <p:cNvPicPr>
            <a:picLocks noChangeAspect="1"/>
          </p:cNvPicPr>
          <p:nvPr/>
        </p:nvPicPr>
        <p:blipFill rotWithShape="1">
          <a:blip r:embed="rId8"/>
          <a:srcRect t="12054"/>
          <a:stretch/>
        </p:blipFill>
        <p:spPr>
          <a:xfrm>
            <a:off x="6149808" y="1198588"/>
            <a:ext cx="2870200" cy="2904507"/>
          </a:xfrm>
          <a:prstGeom prst="rect">
            <a:avLst/>
          </a:prstGeom>
          <a:ln w="12700" cmpd="sng">
            <a:solidFill>
              <a:schemeClr val="accent2"/>
            </a:solidFill>
          </a:ln>
        </p:spPr>
      </p:pic>
    </p:spTree>
    <p:extLst>
      <p:ext uri="{BB962C8B-B14F-4D97-AF65-F5344CB8AC3E}">
        <p14:creationId xmlns:p14="http://schemas.microsoft.com/office/powerpoint/2010/main" val="1236749473"/>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8" name="Picture 7"/>
          <p:cNvPicPr>
            <a:picLocks/>
          </p:cNvPicPr>
          <p:nvPr/>
        </p:nvPicPr>
        <p:blipFill>
          <a:blip r:embed="rId3"/>
          <a:stretch>
            <a:fillRect/>
          </a:stretch>
        </p:blipFill>
        <p:spPr>
          <a:xfrm>
            <a:off x="0" y="0"/>
            <a:ext cx="1366802" cy="1365005"/>
          </a:xfrm>
          <a:prstGeom prst="rect">
            <a:avLst/>
          </a:prstGeom>
          <a:ln w="38100" cmpd="sng">
            <a:solidFill>
              <a:schemeClr val="accent6">
                <a:lumMod val="75000"/>
              </a:schemeClr>
            </a:solidFill>
          </a:ln>
        </p:spPr>
      </p:pic>
      <p:pic>
        <p:nvPicPr>
          <p:cNvPr id="9" name="Picture 8"/>
          <p:cNvPicPr>
            <a:picLocks/>
          </p:cNvPicPr>
          <p:nvPr/>
        </p:nvPicPr>
        <p:blipFill>
          <a:blip r:embed="rId4"/>
          <a:stretch>
            <a:fillRect/>
          </a:stretch>
        </p:blipFill>
        <p:spPr>
          <a:xfrm>
            <a:off x="0" y="1367305"/>
            <a:ext cx="1364007" cy="1391806"/>
          </a:xfrm>
          <a:prstGeom prst="rect">
            <a:avLst/>
          </a:prstGeom>
          <a:ln w="38100" cmpd="sng">
            <a:solidFill>
              <a:srgbClr val="E46C0A"/>
            </a:solidFill>
          </a:ln>
        </p:spPr>
      </p:pic>
      <p:pic>
        <p:nvPicPr>
          <p:cNvPr id="2" name="Picture 1"/>
          <p:cNvPicPr>
            <a:picLocks/>
          </p:cNvPicPr>
          <p:nvPr/>
        </p:nvPicPr>
        <p:blipFill>
          <a:blip r:embed="rId5"/>
          <a:stretch>
            <a:fillRect/>
          </a:stretch>
        </p:blipFill>
        <p:spPr>
          <a:xfrm>
            <a:off x="0" y="4130345"/>
            <a:ext cx="1371551" cy="1366199"/>
          </a:xfrm>
          <a:prstGeom prst="rect">
            <a:avLst/>
          </a:prstGeom>
          <a:ln w="38100" cmpd="sng">
            <a:solidFill>
              <a:srgbClr val="E46C0A"/>
            </a:solidFill>
          </a:ln>
        </p:spPr>
      </p:pic>
      <p:pic>
        <p:nvPicPr>
          <p:cNvPr id="4" name="Picture 3"/>
          <p:cNvPicPr>
            <a:picLocks/>
          </p:cNvPicPr>
          <p:nvPr/>
        </p:nvPicPr>
        <p:blipFill>
          <a:blip r:embed="rId6"/>
          <a:stretch>
            <a:fillRect/>
          </a:stretch>
        </p:blipFill>
        <p:spPr>
          <a:xfrm>
            <a:off x="0" y="2759111"/>
            <a:ext cx="1364241" cy="137123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9051"/>
            <a:ext cx="1370779" cy="1368949"/>
          </a:xfrm>
          <a:prstGeom prst="rect">
            <a:avLst/>
          </a:prstGeom>
          <a:ln w="38100" cmpd="sng">
            <a:solidFill>
              <a:srgbClr val="E46C0A"/>
            </a:solidFill>
          </a:ln>
        </p:spPr>
      </p:pic>
      <p:sp>
        <p:nvSpPr>
          <p:cNvPr id="10" name="Rectangle 9"/>
          <p:cNvSpPr/>
          <p:nvPr/>
        </p:nvSpPr>
        <p:spPr>
          <a:xfrm>
            <a:off x="1371900" y="19558"/>
            <a:ext cx="7772100" cy="646331"/>
          </a:xfrm>
          <a:prstGeom prst="rect">
            <a:avLst/>
          </a:prstGeom>
        </p:spPr>
        <p:txBody>
          <a:bodyPr wrap="square">
            <a:spAutoFit/>
          </a:bodyPr>
          <a:lstStyle/>
          <a:p>
            <a:pPr algn="ctr"/>
            <a:r>
              <a:rPr lang="en-US" sz="3600" b="1" dirty="0"/>
              <a:t>Congress and the President</a:t>
            </a:r>
          </a:p>
        </p:txBody>
      </p:sp>
      <p:sp>
        <p:nvSpPr>
          <p:cNvPr id="3" name="Rectangle 2"/>
          <p:cNvSpPr/>
          <p:nvPr/>
        </p:nvSpPr>
        <p:spPr>
          <a:xfrm>
            <a:off x="1371900" y="670269"/>
            <a:ext cx="7772100" cy="2708434"/>
          </a:xfrm>
          <a:prstGeom prst="rect">
            <a:avLst/>
          </a:prstGeom>
        </p:spPr>
        <p:txBody>
          <a:bodyPr wrap="square">
            <a:spAutoFit/>
          </a:bodyPr>
          <a:lstStyle/>
          <a:p>
            <a:r>
              <a:rPr lang="en-US" sz="2600" dirty="0" smtClean="0"/>
              <a:t>What can Congress do -- </a:t>
            </a:r>
          </a:p>
          <a:p>
            <a:pPr marL="457200" indent="-457200">
              <a:buClr>
                <a:srgbClr val="3366FF"/>
              </a:buClr>
              <a:buFont typeface="Arial"/>
              <a:buChar char="•"/>
            </a:pPr>
            <a:r>
              <a:rPr lang="en-US" sz="2400" b="1" dirty="0" smtClean="0"/>
              <a:t>Congressional </a:t>
            </a:r>
            <a:r>
              <a:rPr lang="en-US" sz="2400" b="1" dirty="0"/>
              <a:t>Oversight</a:t>
            </a:r>
          </a:p>
          <a:p>
            <a:pPr marL="914400" lvl="1" indent="-457200">
              <a:buClr>
                <a:srgbClr val="660066"/>
              </a:buClr>
              <a:buFont typeface="Arial"/>
              <a:buChar char="•"/>
            </a:pPr>
            <a:r>
              <a:rPr lang="en-US" sz="2400" dirty="0"/>
              <a:t>Congressional review of the activities of an agency, department, or office</a:t>
            </a:r>
          </a:p>
          <a:p>
            <a:pPr marL="457200" indent="-457200">
              <a:buClr>
                <a:srgbClr val="3366FF"/>
              </a:buClr>
              <a:buFont typeface="Arial"/>
              <a:buChar char="•"/>
            </a:pPr>
            <a:r>
              <a:rPr lang="en-US" sz="2400" b="1" dirty="0"/>
              <a:t>Foreign Policy and National Security</a:t>
            </a:r>
          </a:p>
          <a:p>
            <a:pPr marL="914400" lvl="1" indent="-457200">
              <a:buClr>
                <a:srgbClr val="660066"/>
              </a:buClr>
              <a:buFont typeface="Arial"/>
              <a:buChar char="•"/>
            </a:pPr>
            <a:r>
              <a:rPr lang="en-US" sz="2400" b="1" dirty="0">
                <a:solidFill>
                  <a:srgbClr val="FF0000"/>
                </a:solidFill>
              </a:rPr>
              <a:t>War Powers Act</a:t>
            </a:r>
          </a:p>
          <a:p>
            <a:pPr marL="457200" indent="-457200">
              <a:buClr>
                <a:srgbClr val="3366FF"/>
              </a:buClr>
              <a:buFont typeface="Arial"/>
              <a:buChar char="•"/>
            </a:pPr>
            <a:r>
              <a:rPr lang="en-US" sz="2400" b="1" dirty="0" smtClean="0"/>
              <a:t>Confirmation </a:t>
            </a:r>
            <a:r>
              <a:rPr lang="en-US" sz="2400" b="1" dirty="0"/>
              <a:t>of Presidential Appointments</a:t>
            </a:r>
          </a:p>
        </p:txBody>
      </p:sp>
      <p:pic>
        <p:nvPicPr>
          <p:cNvPr id="6" name="Picture 5"/>
          <p:cNvPicPr>
            <a:picLocks noChangeAspect="1"/>
          </p:cNvPicPr>
          <p:nvPr/>
        </p:nvPicPr>
        <p:blipFill>
          <a:blip r:embed="rId8"/>
          <a:stretch>
            <a:fillRect/>
          </a:stretch>
        </p:blipFill>
        <p:spPr>
          <a:xfrm>
            <a:off x="1755822" y="3485304"/>
            <a:ext cx="7162993" cy="3202158"/>
          </a:xfrm>
          <a:prstGeom prst="rect">
            <a:avLst/>
          </a:prstGeom>
        </p:spPr>
      </p:pic>
    </p:spTree>
    <p:extLst>
      <p:ext uri="{BB962C8B-B14F-4D97-AF65-F5344CB8AC3E}">
        <p14:creationId xmlns:p14="http://schemas.microsoft.com/office/powerpoint/2010/main" val="101560914"/>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15" name="Picture 14"/>
          <p:cNvPicPr>
            <a:picLocks/>
          </p:cNvPicPr>
          <p:nvPr/>
        </p:nvPicPr>
        <p:blipFill rotWithShape="1">
          <a:blip r:embed="rId3"/>
          <a:srcRect r="26453"/>
          <a:stretch/>
        </p:blipFill>
        <p:spPr>
          <a:xfrm>
            <a:off x="0" y="5493593"/>
            <a:ext cx="1367390" cy="1364407"/>
          </a:xfrm>
          <a:prstGeom prst="rect">
            <a:avLst/>
          </a:prstGeom>
        </p:spPr>
      </p:pic>
      <p:pic>
        <p:nvPicPr>
          <p:cNvPr id="18" name="Picture 17"/>
          <p:cNvPicPr>
            <a:picLocks/>
          </p:cNvPicPr>
          <p:nvPr/>
        </p:nvPicPr>
        <p:blipFill>
          <a:blip r:embed="rId4"/>
          <a:stretch>
            <a:fillRect/>
          </a:stretch>
        </p:blipFill>
        <p:spPr>
          <a:xfrm>
            <a:off x="0" y="0"/>
            <a:ext cx="1363387" cy="1364407"/>
          </a:xfrm>
          <a:prstGeom prst="rect">
            <a:avLst/>
          </a:prstGeom>
        </p:spPr>
      </p:pic>
      <p:sp>
        <p:nvSpPr>
          <p:cNvPr id="19" name="TextBox 18"/>
          <p:cNvSpPr txBox="1"/>
          <p:nvPr/>
        </p:nvSpPr>
        <p:spPr>
          <a:xfrm>
            <a:off x="1367390" y="0"/>
            <a:ext cx="7767466" cy="1371612"/>
          </a:xfrm>
          <a:prstGeom prst="rect">
            <a:avLst/>
          </a:prstGeom>
          <a:solidFill>
            <a:srgbClr val="FF0000"/>
          </a:solidFill>
        </p:spPr>
        <p:txBody>
          <a:bodyPr wrap="square" rtlCol="0">
            <a:spAutoFit/>
          </a:bodyPr>
          <a:lstStyle/>
          <a:p>
            <a:pPr algn="ctr"/>
            <a:r>
              <a:rPr lang="en-US" sz="3800" b="1" dirty="0" smtClean="0">
                <a:solidFill>
                  <a:schemeClr val="bg1"/>
                </a:solidFill>
              </a:rPr>
              <a:t>The Main Unit of Congress: Committees</a:t>
            </a:r>
            <a:endParaRPr lang="en-US" sz="3800" b="1" dirty="0">
              <a:solidFill>
                <a:schemeClr val="bg1"/>
              </a:solidFill>
            </a:endParaRPr>
          </a:p>
        </p:txBody>
      </p:sp>
      <p:sp>
        <p:nvSpPr>
          <p:cNvPr id="20" name="TextBox 19"/>
          <p:cNvSpPr txBox="1"/>
          <p:nvPr/>
        </p:nvSpPr>
        <p:spPr>
          <a:xfrm rot="16200000">
            <a:off x="-1369237" y="2743600"/>
            <a:ext cx="4110085" cy="1371612"/>
          </a:xfrm>
          <a:prstGeom prst="rect">
            <a:avLst/>
          </a:prstGeom>
          <a:solidFill>
            <a:srgbClr val="0000FF"/>
          </a:solidFill>
        </p:spPr>
        <p:txBody>
          <a:bodyPr wrap="square" rtlCol="0">
            <a:spAutoFit/>
          </a:bodyPr>
          <a:lstStyle/>
          <a:p>
            <a:pPr algn="ctr"/>
            <a:r>
              <a:rPr lang="en-US" sz="3800" b="1" dirty="0" smtClean="0">
                <a:solidFill>
                  <a:srgbClr val="FFFFFF"/>
                </a:solidFill>
              </a:rPr>
              <a:t>Can You Name the Committee?</a:t>
            </a:r>
            <a:endParaRPr lang="en-US" sz="3800" b="1" dirty="0">
              <a:solidFill>
                <a:srgbClr val="FFFFFF"/>
              </a:solidFill>
            </a:endParaRPr>
          </a:p>
        </p:txBody>
      </p:sp>
      <p:pic>
        <p:nvPicPr>
          <p:cNvPr id="22" name="Picture 21"/>
          <p:cNvPicPr>
            <a:picLocks noChangeAspect="1"/>
          </p:cNvPicPr>
          <p:nvPr/>
        </p:nvPicPr>
        <p:blipFill rotWithShape="1">
          <a:blip r:embed="rId5"/>
          <a:srcRect l="4363" r="4530"/>
          <a:stretch/>
        </p:blipFill>
        <p:spPr>
          <a:xfrm>
            <a:off x="6104925" y="4567111"/>
            <a:ext cx="2769403" cy="2112595"/>
          </a:xfrm>
          <a:prstGeom prst="rect">
            <a:avLst/>
          </a:prstGeom>
          <a:ln w="12700" cmpd="sng">
            <a:solidFill>
              <a:schemeClr val="tx1"/>
            </a:solidFill>
          </a:ln>
        </p:spPr>
      </p:pic>
      <p:pic>
        <p:nvPicPr>
          <p:cNvPr id="23" name="Picture 22"/>
          <p:cNvPicPr>
            <a:picLocks noChangeAspect="1"/>
          </p:cNvPicPr>
          <p:nvPr/>
        </p:nvPicPr>
        <p:blipFill>
          <a:blip r:embed="rId6"/>
          <a:stretch>
            <a:fillRect/>
          </a:stretch>
        </p:blipFill>
        <p:spPr>
          <a:xfrm>
            <a:off x="6104925" y="5325133"/>
            <a:ext cx="1198834" cy="1354573"/>
          </a:xfrm>
          <a:prstGeom prst="rect">
            <a:avLst/>
          </a:prstGeom>
        </p:spPr>
      </p:pic>
      <p:sp>
        <p:nvSpPr>
          <p:cNvPr id="25" name="TextBox 24"/>
          <p:cNvSpPr txBox="1"/>
          <p:nvPr/>
        </p:nvSpPr>
        <p:spPr>
          <a:xfrm>
            <a:off x="7196655" y="5448768"/>
            <a:ext cx="1570569" cy="1061829"/>
          </a:xfrm>
          <a:prstGeom prst="rect">
            <a:avLst/>
          </a:prstGeom>
          <a:noFill/>
        </p:spPr>
        <p:txBody>
          <a:bodyPr wrap="square" rtlCol="0">
            <a:spAutoFit/>
          </a:bodyPr>
          <a:lstStyle/>
          <a:p>
            <a:pPr algn="ctr"/>
            <a:r>
              <a:rPr lang="en-US" sz="2100" b="1" dirty="0" smtClean="0"/>
              <a:t>AP wants you to Know!</a:t>
            </a:r>
            <a:endParaRPr lang="en-US" sz="2100" b="1" dirty="0"/>
          </a:p>
        </p:txBody>
      </p:sp>
      <p:sp>
        <p:nvSpPr>
          <p:cNvPr id="2" name="Rectangle 1"/>
          <p:cNvSpPr/>
          <p:nvPr/>
        </p:nvSpPr>
        <p:spPr>
          <a:xfrm>
            <a:off x="1371612" y="1374363"/>
            <a:ext cx="7763244" cy="1384995"/>
          </a:xfrm>
          <a:prstGeom prst="rect">
            <a:avLst/>
          </a:prstGeom>
        </p:spPr>
        <p:txBody>
          <a:bodyPr wrap="square">
            <a:spAutoFit/>
          </a:bodyPr>
          <a:lstStyle/>
          <a:p>
            <a:pPr algn="ctr"/>
            <a:r>
              <a:rPr lang="en-US" sz="2800" b="1" dirty="0"/>
              <a:t>This Senate committee is in charge of confirming federal judges, including Supreme Court nominees.</a:t>
            </a:r>
          </a:p>
          <a:p>
            <a:pPr algn="ctr"/>
            <a:endParaRPr lang="en-US" sz="2800" b="1" dirty="0"/>
          </a:p>
        </p:txBody>
      </p:sp>
      <p:sp>
        <p:nvSpPr>
          <p:cNvPr id="10" name="TextBox 9"/>
          <p:cNvSpPr txBox="1"/>
          <p:nvPr/>
        </p:nvSpPr>
        <p:spPr>
          <a:xfrm>
            <a:off x="3809021" y="2236137"/>
            <a:ext cx="2928619" cy="923330"/>
          </a:xfrm>
          <a:prstGeom prst="rect">
            <a:avLst/>
          </a:prstGeom>
          <a:noFill/>
        </p:spPr>
        <p:txBody>
          <a:bodyPr wrap="none" rtlCol="0">
            <a:spAutoFit/>
          </a:bodyPr>
          <a:lstStyle/>
          <a:p>
            <a:r>
              <a:rPr lang="en-US" sz="5400" b="1" dirty="0">
                <a:ln w="18000">
                  <a:solidFill>
                    <a:schemeClr val="tx1"/>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rPr>
              <a:t>Judiciary</a:t>
            </a:r>
            <a:r>
              <a:rPr lang="en-US" sz="5400" b="1" dirty="0" smtClean="0">
                <a:ln w="18000">
                  <a:solidFill>
                    <a:schemeClr val="tx1"/>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rPr>
              <a:t>!</a:t>
            </a:r>
            <a:endParaRPr lang="en-US" sz="5400" b="1" dirty="0">
              <a:ln w="18000">
                <a:solidFill>
                  <a:schemeClr val="tx1"/>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endParaRPr>
          </a:p>
        </p:txBody>
      </p:sp>
      <p:pic>
        <p:nvPicPr>
          <p:cNvPr id="12" name="Picture 11" descr="File:Sonia Sotomayor on first day of confirmation hearings.jp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41244" y="3982450"/>
            <a:ext cx="3961639" cy="2639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1541243" y="3298075"/>
            <a:ext cx="3961639" cy="1061829"/>
          </a:xfrm>
          <a:prstGeom prst="rect">
            <a:avLst/>
          </a:prstGeom>
          <a:solidFill>
            <a:srgbClr val="002060"/>
          </a:solidFill>
        </p:spPr>
        <p:txBody>
          <a:bodyPr wrap="square">
            <a:spAutoFit/>
          </a:bodyPr>
          <a:lstStyle/>
          <a:p>
            <a:pPr algn="ctr">
              <a:defRPr/>
            </a:pPr>
            <a:r>
              <a:rPr lang="en-US" sz="2100" b="1" kern="1200" dirty="0" smtClean="0">
                <a:solidFill>
                  <a:schemeClr val="bg1"/>
                </a:solidFill>
                <a:effectLst>
                  <a:outerShdw blurRad="38100" dist="38100" dir="2700000" algn="tl">
                    <a:srgbClr val="000000"/>
                  </a:outerShdw>
                </a:effectLst>
                <a:cs typeface="+mn-cs"/>
              </a:rPr>
              <a:t>Sonia Sotomayor testifying before this committee, during Supreme Court hearings!</a:t>
            </a:r>
          </a:p>
        </p:txBody>
      </p:sp>
    </p:spTree>
    <p:extLst>
      <p:ext uri="{BB962C8B-B14F-4D97-AF65-F5344CB8AC3E}">
        <p14:creationId xmlns:p14="http://schemas.microsoft.com/office/powerpoint/2010/main" val="12067714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2" name="Picture 1"/>
          <p:cNvPicPr>
            <a:picLocks/>
          </p:cNvPicPr>
          <p:nvPr/>
        </p:nvPicPr>
        <p:blipFill>
          <a:blip r:embed="rId3"/>
          <a:stretch>
            <a:fillRect/>
          </a:stretch>
        </p:blipFill>
        <p:spPr>
          <a:xfrm>
            <a:off x="0" y="0"/>
            <a:ext cx="1363793" cy="1367306"/>
          </a:xfrm>
          <a:prstGeom prst="rect">
            <a:avLst/>
          </a:prstGeom>
          <a:ln w="38100" cmpd="sng">
            <a:solidFill>
              <a:srgbClr val="E46C0A"/>
            </a:solidFill>
          </a:ln>
        </p:spPr>
      </p:pic>
      <p:pic>
        <p:nvPicPr>
          <p:cNvPr id="3" name="Picture 2"/>
          <p:cNvPicPr>
            <a:picLocks/>
          </p:cNvPicPr>
          <p:nvPr/>
        </p:nvPicPr>
        <p:blipFill rotWithShape="1">
          <a:blip r:embed="rId4"/>
          <a:srcRect l="4297" t="3580" r="6622" b="5491"/>
          <a:stretch/>
        </p:blipFill>
        <p:spPr>
          <a:xfrm>
            <a:off x="0" y="1367306"/>
            <a:ext cx="1371900" cy="1370584"/>
          </a:xfrm>
          <a:prstGeom prst="rect">
            <a:avLst/>
          </a:prstGeom>
          <a:ln w="38100" cmpd="sng">
            <a:solidFill>
              <a:srgbClr val="E46C0A"/>
            </a:solidFill>
          </a:ln>
        </p:spPr>
      </p:pic>
      <p:pic>
        <p:nvPicPr>
          <p:cNvPr id="4" name="Picture 3"/>
          <p:cNvPicPr>
            <a:picLocks/>
          </p:cNvPicPr>
          <p:nvPr/>
        </p:nvPicPr>
        <p:blipFill>
          <a:blip r:embed="rId5"/>
          <a:stretch>
            <a:fillRect/>
          </a:stretch>
        </p:blipFill>
        <p:spPr>
          <a:xfrm>
            <a:off x="0" y="2737890"/>
            <a:ext cx="1371900" cy="1365205"/>
          </a:xfrm>
          <a:prstGeom prst="rect">
            <a:avLst/>
          </a:prstGeom>
          <a:ln w="38100" cmpd="sng">
            <a:solidFill>
              <a:srgbClr val="E46C0A"/>
            </a:solidFill>
          </a:ln>
        </p:spPr>
      </p:pic>
      <p:pic>
        <p:nvPicPr>
          <p:cNvPr id="5" name="Picture 4"/>
          <p:cNvPicPr>
            <a:picLocks/>
          </p:cNvPicPr>
          <p:nvPr/>
        </p:nvPicPr>
        <p:blipFill>
          <a:blip r:embed="rId6"/>
          <a:stretch>
            <a:fillRect/>
          </a:stretch>
        </p:blipFill>
        <p:spPr>
          <a:xfrm>
            <a:off x="0" y="4103095"/>
            <a:ext cx="1369795" cy="1365004"/>
          </a:xfrm>
          <a:prstGeom prst="rect">
            <a:avLst/>
          </a:prstGeom>
          <a:ln w="38100" cmpd="sng">
            <a:solidFill>
              <a:srgbClr val="E46C0A"/>
            </a:solidFill>
          </a:ln>
        </p:spPr>
      </p:pic>
      <p:pic>
        <p:nvPicPr>
          <p:cNvPr id="7" name="Picture 6"/>
          <p:cNvPicPr>
            <a:picLocks/>
          </p:cNvPicPr>
          <p:nvPr/>
        </p:nvPicPr>
        <p:blipFill>
          <a:blip r:embed="rId7"/>
          <a:stretch>
            <a:fillRect/>
          </a:stretch>
        </p:blipFill>
        <p:spPr>
          <a:xfrm>
            <a:off x="0" y="5488178"/>
            <a:ext cx="1365836" cy="1369822"/>
          </a:xfrm>
          <a:prstGeom prst="rect">
            <a:avLst/>
          </a:prstGeom>
          <a:ln w="38100" cmpd="sng">
            <a:solidFill>
              <a:srgbClr val="E46C0A"/>
            </a:solidFill>
          </a:ln>
        </p:spPr>
      </p:pic>
      <p:sp>
        <p:nvSpPr>
          <p:cNvPr id="6" name="Rectangle 5"/>
          <p:cNvSpPr/>
          <p:nvPr/>
        </p:nvSpPr>
        <p:spPr>
          <a:xfrm>
            <a:off x="1363793" y="5288"/>
            <a:ext cx="7780207" cy="646331"/>
          </a:xfrm>
          <a:prstGeom prst="rect">
            <a:avLst/>
          </a:prstGeom>
        </p:spPr>
        <p:txBody>
          <a:bodyPr wrap="square">
            <a:spAutoFit/>
          </a:bodyPr>
          <a:lstStyle/>
          <a:p>
            <a:pPr algn="ctr"/>
            <a:r>
              <a:rPr lang="en-US" sz="3600" b="1" dirty="0"/>
              <a:t>Congress and the Judiciary</a:t>
            </a:r>
          </a:p>
        </p:txBody>
      </p:sp>
      <p:sp>
        <p:nvSpPr>
          <p:cNvPr id="9" name="Rectangle 8"/>
          <p:cNvSpPr/>
          <p:nvPr/>
        </p:nvSpPr>
        <p:spPr>
          <a:xfrm>
            <a:off x="1371900" y="541847"/>
            <a:ext cx="7671434" cy="6093977"/>
          </a:xfrm>
          <a:prstGeom prst="rect">
            <a:avLst/>
          </a:prstGeom>
        </p:spPr>
        <p:txBody>
          <a:bodyPr wrap="square">
            <a:spAutoFit/>
          </a:bodyPr>
          <a:lstStyle/>
          <a:p>
            <a:pPr marL="285750" indent="-285750">
              <a:buClr>
                <a:srgbClr val="3366FF"/>
              </a:buClr>
              <a:buFont typeface="Arial"/>
              <a:buChar char="•"/>
            </a:pPr>
            <a:r>
              <a:rPr lang="en-US" sz="2600" dirty="0"/>
              <a:t>Congress can establish </a:t>
            </a:r>
          </a:p>
          <a:p>
            <a:pPr marL="742950" lvl="1" indent="-285750">
              <a:buClr>
                <a:srgbClr val="660066"/>
              </a:buClr>
              <a:buFont typeface="Arial"/>
              <a:buChar char="•"/>
            </a:pPr>
            <a:r>
              <a:rPr lang="en-US" sz="2600" dirty="0"/>
              <a:t>the size Supreme Court</a:t>
            </a:r>
          </a:p>
          <a:p>
            <a:pPr marL="742950" lvl="1" indent="-285750">
              <a:buClr>
                <a:srgbClr val="660066"/>
              </a:buClr>
              <a:buFont typeface="Arial"/>
              <a:buChar char="•"/>
            </a:pPr>
            <a:r>
              <a:rPr lang="en-US" sz="2600" dirty="0"/>
              <a:t>size of its appellate jurisdiction</a:t>
            </a:r>
          </a:p>
          <a:p>
            <a:pPr marL="742950" lvl="1" indent="-285750">
              <a:buClr>
                <a:srgbClr val="660066"/>
              </a:buClr>
              <a:buFont typeface="Arial"/>
              <a:buChar char="•"/>
            </a:pPr>
            <a:r>
              <a:rPr lang="en-US" sz="2600" dirty="0"/>
              <a:t>Structure of the federal court </a:t>
            </a:r>
            <a:r>
              <a:rPr lang="en-US" sz="2600" dirty="0" smtClean="0"/>
              <a:t>                              system</a:t>
            </a:r>
            <a:endParaRPr lang="en-US" sz="2600" dirty="0"/>
          </a:p>
          <a:p>
            <a:pPr marL="285750" indent="-285750">
              <a:buClr>
                <a:srgbClr val="3366FF"/>
              </a:buClr>
              <a:buFont typeface="Arial"/>
              <a:buChar char="•"/>
            </a:pPr>
            <a:r>
              <a:rPr lang="en-US" sz="2600" dirty="0"/>
              <a:t>Senate also has the authority to accept or reject presidential nominees for the federal courts</a:t>
            </a:r>
          </a:p>
          <a:p>
            <a:pPr marL="742950" lvl="1" indent="-285750">
              <a:buClr>
                <a:srgbClr val="660066"/>
              </a:buClr>
              <a:buFont typeface="Arial"/>
              <a:buChar char="•"/>
            </a:pPr>
            <a:r>
              <a:rPr lang="en-US" sz="2600" b="1" dirty="0">
                <a:solidFill>
                  <a:srgbClr val="FF0000"/>
                </a:solidFill>
              </a:rPr>
              <a:t>Senatorial courtesy</a:t>
            </a:r>
            <a:r>
              <a:rPr lang="en-US" sz="2600" b="1" dirty="0"/>
              <a:t>: </a:t>
            </a:r>
            <a:r>
              <a:rPr lang="en-US" sz="2600" b="1" dirty="0" smtClean="0"/>
              <a:t>                                              </a:t>
            </a:r>
            <a:r>
              <a:rPr lang="en-US" sz="2600" dirty="0" smtClean="0"/>
              <a:t>process </a:t>
            </a:r>
            <a:r>
              <a:rPr lang="en-US" sz="2600" dirty="0"/>
              <a:t>by which </a:t>
            </a:r>
            <a:r>
              <a:rPr lang="en-US" sz="2600" dirty="0" smtClean="0"/>
              <a:t>                                               presidents</a:t>
            </a:r>
            <a:r>
              <a:rPr lang="en-US" sz="2600" dirty="0"/>
              <a:t>, when </a:t>
            </a:r>
            <a:r>
              <a:rPr lang="en-US" sz="2600" dirty="0" smtClean="0"/>
              <a:t>                                                    selecting </a:t>
            </a:r>
            <a:r>
              <a:rPr lang="en-US" sz="2600" dirty="0"/>
              <a:t>district court </a:t>
            </a:r>
            <a:r>
              <a:rPr lang="en-US" sz="2600" dirty="0" smtClean="0"/>
              <a:t>                                              judges</a:t>
            </a:r>
            <a:r>
              <a:rPr lang="en-US" sz="2600" dirty="0"/>
              <a:t>, defer to the </a:t>
            </a:r>
            <a:r>
              <a:rPr lang="en-US" sz="2600" dirty="0" smtClean="0"/>
              <a:t>                                                 senator </a:t>
            </a:r>
            <a:r>
              <a:rPr lang="en-US" sz="2600" dirty="0"/>
              <a:t>in whose </a:t>
            </a:r>
            <a:r>
              <a:rPr lang="en-US" sz="2600" dirty="0" smtClean="0"/>
              <a:t>                                                              state </a:t>
            </a:r>
            <a:r>
              <a:rPr lang="en-US" sz="2600" dirty="0"/>
              <a:t>the vacancy </a:t>
            </a:r>
            <a:r>
              <a:rPr lang="en-US" sz="2600" dirty="0" smtClean="0"/>
              <a:t>                                                      occurs</a:t>
            </a:r>
            <a:endParaRPr lang="en-US" sz="2600" dirty="0"/>
          </a:p>
        </p:txBody>
      </p:sp>
      <p:pic>
        <p:nvPicPr>
          <p:cNvPr id="11" name="Picture 10"/>
          <p:cNvPicPr>
            <a:picLocks noChangeAspect="1"/>
          </p:cNvPicPr>
          <p:nvPr/>
        </p:nvPicPr>
        <p:blipFill>
          <a:blip r:embed="rId8"/>
          <a:stretch>
            <a:fillRect/>
          </a:stretch>
        </p:blipFill>
        <p:spPr>
          <a:xfrm>
            <a:off x="6364766" y="655999"/>
            <a:ext cx="2642472" cy="2032000"/>
          </a:xfrm>
          <a:prstGeom prst="rect">
            <a:avLst/>
          </a:prstGeom>
        </p:spPr>
      </p:pic>
      <p:pic>
        <p:nvPicPr>
          <p:cNvPr id="12" name="Picture 11" descr="05.05.24.ExtraordCircum-X-1.gi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37374" y="3415466"/>
            <a:ext cx="3750714" cy="3220358"/>
          </a:xfrm>
          <a:prstGeom prst="rect">
            <a:avLst/>
          </a:prstGeom>
          <a:ln w="12700" cmpd="sng">
            <a:solidFill>
              <a:schemeClr val="tx1"/>
            </a:solidFill>
          </a:ln>
        </p:spPr>
      </p:pic>
    </p:spTree>
    <p:extLst>
      <p:ext uri="{BB962C8B-B14F-4D97-AF65-F5344CB8AC3E}">
        <p14:creationId xmlns:p14="http://schemas.microsoft.com/office/powerpoint/2010/main" val="361049584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92796968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5693</TotalTime>
  <Words>4040</Words>
  <Application>Microsoft Macintosh PowerPoint</Application>
  <PresentationFormat>On-screen Show (4:3)</PresentationFormat>
  <Paragraphs>504</Paragraphs>
  <Slides>87</Slides>
  <Notes>1</Notes>
  <HiddenSlides>0</HiddenSlides>
  <MMClips>0</MMClips>
  <ScaleCrop>false</ScaleCrop>
  <HeadingPairs>
    <vt:vector size="4" baseType="variant">
      <vt:variant>
        <vt:lpstr>Theme</vt:lpstr>
      </vt:variant>
      <vt:variant>
        <vt:i4>1</vt:i4>
      </vt:variant>
      <vt:variant>
        <vt:lpstr>Slide Titles</vt:lpstr>
      </vt:variant>
      <vt:variant>
        <vt:i4>87</vt:i4>
      </vt:variant>
    </vt:vector>
  </HeadingPairs>
  <TitlesOfParts>
    <vt:vector size="8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Roseville Area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Mrb66</dc:creator>
  <cp:lastModifiedBy>Mrb66</cp:lastModifiedBy>
  <cp:revision>179</cp:revision>
  <dcterms:created xsi:type="dcterms:W3CDTF">2011-08-19T02:32:46Z</dcterms:created>
  <dcterms:modified xsi:type="dcterms:W3CDTF">2012-01-28T18:46:17Z</dcterms:modified>
</cp:coreProperties>
</file>