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2" r:id="rId8"/>
    <p:sldId id="274" r:id="rId9"/>
    <p:sldId id="288" r:id="rId10"/>
    <p:sldId id="298" r:id="rId11"/>
    <p:sldId id="280" r:id="rId12"/>
    <p:sldId id="289" r:id="rId13"/>
    <p:sldId id="287" r:id="rId14"/>
    <p:sldId id="267" r:id="rId15"/>
    <p:sldId id="299" r:id="rId16"/>
    <p:sldId id="272" r:id="rId17"/>
    <p:sldId id="279" r:id="rId18"/>
    <p:sldId id="294" r:id="rId19"/>
    <p:sldId id="291" r:id="rId20"/>
    <p:sldId id="268" r:id="rId21"/>
    <p:sldId id="263" r:id="rId22"/>
    <p:sldId id="271" r:id="rId23"/>
    <p:sldId id="286" r:id="rId24"/>
    <p:sldId id="277" r:id="rId25"/>
    <p:sldId id="275" r:id="rId26"/>
    <p:sldId id="295" r:id="rId27"/>
    <p:sldId id="290" r:id="rId28"/>
    <p:sldId id="269" r:id="rId29"/>
    <p:sldId id="264" r:id="rId30"/>
    <p:sldId id="273" r:id="rId31"/>
    <p:sldId id="276" r:id="rId32"/>
    <p:sldId id="270" r:id="rId33"/>
    <p:sldId id="296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14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5" autoAdjust="0"/>
    <p:restoredTop sz="94577" autoAdjust="0"/>
  </p:normalViewPr>
  <p:slideViewPr>
    <p:cSldViewPr snapToGrid="0" snapToObjects="1">
      <p:cViewPr varScale="1">
        <p:scale>
          <a:sx n="104" d="100"/>
          <a:sy n="104" d="100"/>
        </p:scale>
        <p:origin x="-138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printerSettings" Target="printerSettings/printerSettings1.bin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4C800-9798-CA44-9B63-1F7F6942DFFF}" type="datetimeFigureOut">
              <a:rPr lang="en-US" smtClean="0"/>
              <a:t>1/15/12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EDF17-7D02-C447-96C3-73F8D37BA6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482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4C800-9798-CA44-9B63-1F7F6942DFFF}" type="datetimeFigureOut">
              <a:rPr lang="en-US" smtClean="0"/>
              <a:t>1/15/12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EDF17-7D02-C447-96C3-73F8D37BA6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993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4C800-9798-CA44-9B63-1F7F6942DFFF}" type="datetimeFigureOut">
              <a:rPr lang="en-US" smtClean="0"/>
              <a:t>1/15/12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EDF17-7D02-C447-96C3-73F8D37BA6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25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4C800-9798-CA44-9B63-1F7F6942DFFF}" type="datetimeFigureOut">
              <a:rPr lang="en-US" smtClean="0"/>
              <a:t>1/15/12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EDF17-7D02-C447-96C3-73F8D37BA6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146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4C800-9798-CA44-9B63-1F7F6942DFFF}" type="datetimeFigureOut">
              <a:rPr lang="en-US" smtClean="0"/>
              <a:t>1/15/12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EDF17-7D02-C447-96C3-73F8D37BA6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677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4C800-9798-CA44-9B63-1F7F6942DFFF}" type="datetimeFigureOut">
              <a:rPr lang="en-US" smtClean="0"/>
              <a:t>1/15/12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EDF17-7D02-C447-96C3-73F8D37BA6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3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4C800-9798-CA44-9B63-1F7F6942DFFF}" type="datetimeFigureOut">
              <a:rPr lang="en-US" smtClean="0"/>
              <a:t>1/15/12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EDF17-7D02-C447-96C3-73F8D37BA6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42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4C800-9798-CA44-9B63-1F7F6942DFFF}" type="datetimeFigureOut">
              <a:rPr lang="en-US" smtClean="0"/>
              <a:t>1/15/12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EDF17-7D02-C447-96C3-73F8D37BA6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718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4C800-9798-CA44-9B63-1F7F6942DFFF}" type="datetimeFigureOut">
              <a:rPr lang="en-US" smtClean="0"/>
              <a:t>1/15/12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EDF17-7D02-C447-96C3-73F8D37BA6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122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4C800-9798-CA44-9B63-1F7F6942DFFF}" type="datetimeFigureOut">
              <a:rPr lang="en-US" smtClean="0"/>
              <a:t>1/15/12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EDF17-7D02-C447-96C3-73F8D37BA6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850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4C800-9798-CA44-9B63-1F7F6942DFFF}" type="datetimeFigureOut">
              <a:rPr lang="en-US" smtClean="0"/>
              <a:t>1/15/12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EDF17-7D02-C447-96C3-73F8D37BA6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687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4C800-9798-CA44-9B63-1F7F6942DFFF}" type="datetimeFigureOut">
              <a:rPr lang="en-US" smtClean="0"/>
              <a:t>1/15/12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EDF17-7D02-C447-96C3-73F8D37BA6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661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png"/><Relationship Id="rId3" Type="http://schemas.openxmlformats.org/officeDocument/2006/relationships/image" Target="../media/image5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56.png"/><Relationship Id="rId9" Type="http://schemas.openxmlformats.org/officeDocument/2006/relationships/image" Target="../media/image57.png"/><Relationship Id="rId10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1.png"/><Relationship Id="rId12" Type="http://schemas.openxmlformats.org/officeDocument/2006/relationships/image" Target="../media/image62.png"/><Relationship Id="rId13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34.png"/><Relationship Id="rId8" Type="http://schemas.openxmlformats.org/officeDocument/2006/relationships/image" Target="../media/image35.png"/><Relationship Id="rId9" Type="http://schemas.openxmlformats.org/officeDocument/2006/relationships/image" Target="../media/image59.png"/><Relationship Id="rId10" Type="http://schemas.openxmlformats.org/officeDocument/2006/relationships/image" Target="../media/image6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1.png"/><Relationship Id="rId5" Type="http://schemas.openxmlformats.org/officeDocument/2006/relationships/image" Target="../media/image40.png"/><Relationship Id="rId6" Type="http://schemas.openxmlformats.org/officeDocument/2006/relationships/image" Target="../media/image38.png"/><Relationship Id="rId7" Type="http://schemas.openxmlformats.org/officeDocument/2006/relationships/image" Target="../media/image64.png"/><Relationship Id="rId8" Type="http://schemas.openxmlformats.org/officeDocument/2006/relationships/image" Target="../media/image65.png"/><Relationship Id="rId9" Type="http://schemas.openxmlformats.org/officeDocument/2006/relationships/image" Target="../media/image66.png"/><Relationship Id="rId10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7.wmf"/><Relationship Id="rId3" Type="http://schemas.openxmlformats.org/officeDocument/2006/relationships/image" Target="../media/image68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34.png"/><Relationship Id="rId8" Type="http://schemas.openxmlformats.org/officeDocument/2006/relationships/image" Target="../media/image35.png"/><Relationship Id="rId9" Type="http://schemas.openxmlformats.org/officeDocument/2006/relationships/image" Target="../media/image71.png"/><Relationship Id="rId10" Type="http://schemas.openxmlformats.org/officeDocument/2006/relationships/image" Target="../media/image72.png"/><Relationship Id="rId11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1.png"/><Relationship Id="rId5" Type="http://schemas.openxmlformats.org/officeDocument/2006/relationships/image" Target="../media/image40.png"/><Relationship Id="rId6" Type="http://schemas.openxmlformats.org/officeDocument/2006/relationships/image" Target="../media/image38.png"/><Relationship Id="rId7" Type="http://schemas.openxmlformats.org/officeDocument/2006/relationships/image" Target="../media/image74.png"/><Relationship Id="rId8" Type="http://schemas.openxmlformats.org/officeDocument/2006/relationships/image" Target="../media/image75.png"/><Relationship Id="rId9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0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77.png"/><Relationship Id="rId9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79.png"/><Relationship Id="rId9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81.png"/><Relationship Id="rId9" Type="http://schemas.openxmlformats.org/officeDocument/2006/relationships/image" Target="../media/image82.png"/><Relationship Id="rId10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6.png"/><Relationship Id="rId12" Type="http://schemas.openxmlformats.org/officeDocument/2006/relationships/image" Target="../media/image87.png"/><Relationship Id="rId13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34.png"/><Relationship Id="rId8" Type="http://schemas.openxmlformats.org/officeDocument/2006/relationships/image" Target="../media/image35.png"/><Relationship Id="rId9" Type="http://schemas.openxmlformats.org/officeDocument/2006/relationships/image" Target="../media/image84.jpeg"/><Relationship Id="rId10" Type="http://schemas.openxmlformats.org/officeDocument/2006/relationships/image" Target="../media/image8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1.png"/><Relationship Id="rId5" Type="http://schemas.openxmlformats.org/officeDocument/2006/relationships/image" Target="../media/image40.png"/><Relationship Id="rId6" Type="http://schemas.openxmlformats.org/officeDocument/2006/relationships/image" Target="../media/image38.png"/><Relationship Id="rId7" Type="http://schemas.openxmlformats.org/officeDocument/2006/relationships/image" Target="../media/image89.png"/><Relationship Id="rId8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90.png"/><Relationship Id="rId9" Type="http://schemas.openxmlformats.org/officeDocument/2006/relationships/image" Target="../media/image91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92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93.png"/><Relationship Id="rId9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34.png"/><Relationship Id="rId8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32.png"/><Relationship Id="rId8" Type="http://schemas.openxmlformats.org/officeDocument/2006/relationships/image" Target="../media/image33.png"/><Relationship Id="rId9" Type="http://schemas.openxmlformats.org/officeDocument/2006/relationships/image" Target="../media/image34.png"/><Relationship Id="rId10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7" Type="http://schemas.openxmlformats.org/officeDocument/2006/relationships/image" Target="../media/image40.png"/><Relationship Id="rId8" Type="http://schemas.openxmlformats.org/officeDocument/2006/relationships/image" Target="../media/image41.png"/><Relationship Id="rId9" Type="http://schemas.openxmlformats.org/officeDocument/2006/relationships/image" Target="../media/image42.png"/><Relationship Id="rId10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6" Type="http://schemas.openxmlformats.org/officeDocument/2006/relationships/image" Target="../media/image8.png"/><Relationship Id="rId7" Type="http://schemas.openxmlformats.org/officeDocument/2006/relationships/image" Target="../media/image3.png"/><Relationship Id="rId8" Type="http://schemas.openxmlformats.org/officeDocument/2006/relationships/image" Target="../media/image2.png"/><Relationship Id="rId9" Type="http://schemas.openxmlformats.org/officeDocument/2006/relationships/image" Target="../media/image4.png"/><Relationship Id="rId10" Type="http://schemas.openxmlformats.org/officeDocument/2006/relationships/image" Target="../media/image5.png"/><Relationship Id="rId11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6" Type="http://schemas.openxmlformats.org/officeDocument/2006/relationships/image" Target="../media/image50.png"/><Relationship Id="rId7" Type="http://schemas.openxmlformats.org/officeDocument/2006/relationships/image" Target="../media/image51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52.png"/><Relationship Id="rId9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72409"/>
            <a:ext cx="1369581" cy="137008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363390" cy="137240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42495"/>
            <a:ext cx="1367478" cy="136851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11005"/>
            <a:ext cx="1365565" cy="137075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2" name="Picture 1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91688"/>
            <a:ext cx="1372213" cy="136631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1369524" y="1046592"/>
            <a:ext cx="77744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/>
              <a:t>Advanced Placement</a:t>
            </a:r>
            <a:r>
              <a:rPr lang="en-US" sz="4000" b="1" i="1" dirty="0">
                <a:solidFill>
                  <a:srgbClr val="FF14EB"/>
                </a:solidFill>
              </a:rPr>
              <a:t>®</a:t>
            </a:r>
          </a:p>
          <a:p>
            <a:pPr algn="ctr"/>
            <a:r>
              <a:rPr lang="en-US" sz="4000" b="1" dirty="0"/>
              <a:t> American Government and Politics</a:t>
            </a:r>
          </a:p>
        </p:txBody>
      </p:sp>
      <p:sp>
        <p:nvSpPr>
          <p:cNvPr id="9" name="Rectangle 8"/>
          <p:cNvSpPr/>
          <p:nvPr/>
        </p:nvSpPr>
        <p:spPr>
          <a:xfrm>
            <a:off x="1369524" y="3036585"/>
            <a:ext cx="77744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Unit </a:t>
            </a:r>
            <a:r>
              <a:rPr lang="en-US" sz="3600" b="1" dirty="0" smtClean="0"/>
              <a:t>IV </a:t>
            </a:r>
            <a:r>
              <a:rPr lang="en-US" sz="3600" b="1" dirty="0"/>
              <a:t>– </a:t>
            </a:r>
            <a:r>
              <a:rPr lang="en-US" sz="3600" b="1" dirty="0" smtClean="0"/>
              <a:t>Elections (9), Voting (10), and the Media (7)</a:t>
            </a:r>
            <a:endParaRPr lang="en-US" sz="3600" b="1" dirty="0"/>
          </a:p>
          <a:p>
            <a:pPr algn="ctr">
              <a:lnSpc>
                <a:spcPct val="50000"/>
              </a:lnSpc>
            </a:pPr>
            <a:endParaRPr lang="en-US" sz="3600" b="1" dirty="0"/>
          </a:p>
          <a:p>
            <a:pPr algn="ctr"/>
            <a:r>
              <a:rPr lang="en-US" sz="3600" b="1" dirty="0">
                <a:solidFill>
                  <a:srgbClr val="008000"/>
                </a:solidFill>
              </a:rPr>
              <a:t>Part 3</a:t>
            </a:r>
            <a:r>
              <a:rPr lang="en-US" sz="3600" b="1" dirty="0" smtClean="0">
                <a:solidFill>
                  <a:srgbClr val="008000"/>
                </a:solidFill>
              </a:rPr>
              <a:t> </a:t>
            </a:r>
            <a:r>
              <a:rPr lang="en-US" sz="3600" b="1" dirty="0">
                <a:solidFill>
                  <a:srgbClr val="008000"/>
                </a:solidFill>
              </a:rPr>
              <a:t>– </a:t>
            </a:r>
            <a:r>
              <a:rPr lang="en-US" sz="3600" b="1" dirty="0" smtClean="0">
                <a:solidFill>
                  <a:srgbClr val="008000"/>
                </a:solidFill>
              </a:rPr>
              <a:t>Media</a:t>
            </a:r>
            <a:endParaRPr lang="en-US" sz="36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988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Grp="1"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4"/>
          <a:stretch/>
        </p:blipFill>
        <p:spPr bwMode="auto">
          <a:xfrm>
            <a:off x="0" y="0"/>
            <a:ext cx="9144000" cy="2038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444" b="-1"/>
          <a:stretch/>
        </p:blipFill>
        <p:spPr bwMode="auto">
          <a:xfrm>
            <a:off x="0" y="2370137"/>
            <a:ext cx="9143999" cy="448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2185471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Top 25 searches the day before the 2008 presidential election.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60630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134" cy="137195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4"/>
          <a:srcRect b="17228"/>
          <a:stretch/>
        </p:blipFill>
        <p:spPr>
          <a:xfrm>
            <a:off x="0" y="1371957"/>
            <a:ext cx="1364930" cy="136879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40747"/>
            <a:ext cx="1363594" cy="136540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6154"/>
            <a:ext cx="1366253" cy="136625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72407"/>
            <a:ext cx="1368763" cy="136356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0134" y="5131"/>
            <a:ext cx="7773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Development of Media Politics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370134" y="651461"/>
            <a:ext cx="777386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The Rise of Cable </a:t>
            </a:r>
            <a:r>
              <a:rPr lang="en-US" sz="2800" b="1" dirty="0" smtClean="0"/>
              <a:t>News</a:t>
            </a:r>
          </a:p>
          <a:p>
            <a:r>
              <a:rPr lang="en-US" sz="2800" b="1" dirty="0" smtClean="0"/>
              <a:t>  Channels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400" b="1" dirty="0">
                <a:solidFill>
                  <a:srgbClr val="FF0000"/>
                </a:solidFill>
              </a:rPr>
              <a:t>Narrowcasting</a:t>
            </a:r>
            <a:r>
              <a:rPr lang="en-US" sz="2400" b="1" dirty="0"/>
              <a:t>: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media </a:t>
            </a:r>
            <a:r>
              <a:rPr lang="en-US" sz="2400" dirty="0" smtClean="0"/>
              <a:t>                                           programming </a:t>
            </a:r>
            <a:r>
              <a:rPr lang="en-US" sz="2400" dirty="0"/>
              <a:t>on cable TV or </a:t>
            </a:r>
            <a:r>
              <a:rPr lang="en-US" sz="2400" dirty="0" smtClean="0"/>
              <a:t>                                       Internet </a:t>
            </a:r>
            <a:r>
              <a:rPr lang="en-US" sz="2400" dirty="0"/>
              <a:t>that is focused on one </a:t>
            </a:r>
            <a:r>
              <a:rPr lang="en-US" sz="2400" dirty="0" smtClean="0"/>
              <a:t>                                         topic </a:t>
            </a:r>
            <a:r>
              <a:rPr lang="en-US" sz="2400" dirty="0"/>
              <a:t>and aimed at a particular </a:t>
            </a:r>
            <a:r>
              <a:rPr lang="en-US" sz="2400" dirty="0" smtClean="0"/>
              <a:t>                                       audience</a:t>
            </a:r>
            <a:r>
              <a:rPr lang="en-US" sz="2400" dirty="0"/>
              <a:t>, e.g., C-SPAN</a:t>
            </a:r>
          </a:p>
          <a:p>
            <a:endParaRPr lang="en-US" sz="2400" dirty="0"/>
          </a:p>
        </p:txBody>
      </p:sp>
      <p:pic>
        <p:nvPicPr>
          <p:cNvPr id="15" name="Picture 14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1491965" y="4391052"/>
            <a:ext cx="2735059" cy="134413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58674" y="3427660"/>
            <a:ext cx="4883822" cy="3247189"/>
          </a:xfrm>
          <a:prstGeom prst="rect">
            <a:avLst/>
          </a:prstGeom>
        </p:spPr>
      </p:pic>
      <p:pic>
        <p:nvPicPr>
          <p:cNvPr id="12" name="Picture 11" descr="http://www.thirdworldtraveler.com/PageMill_Images/media_monkeys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51" y="845470"/>
            <a:ext cx="3206845" cy="2286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796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9067" cy="13709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0928"/>
            <a:ext cx="1369527" cy="1369730"/>
          </a:xfrm>
          <a:prstGeom prst="rect">
            <a:avLst/>
          </a:prstGeom>
          <a:ln w="12700" cmpd="sng">
            <a:solidFill>
              <a:srgbClr val="4F81BD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40658"/>
            <a:ext cx="1365208" cy="137142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6"/>
          <a:srcRect l="10838" t="6774" r="20411"/>
          <a:stretch/>
        </p:blipFill>
        <p:spPr>
          <a:xfrm>
            <a:off x="0" y="4112082"/>
            <a:ext cx="1365783" cy="136342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6" name="Picture 1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-343309" y="5835350"/>
            <a:ext cx="1365959" cy="67934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342204" y="5830677"/>
            <a:ext cx="1369865" cy="684780"/>
          </a:xfrm>
          <a:prstGeom prst="rect">
            <a:avLst/>
          </a:prstGeom>
          <a:ln w="9525" cmpd="sng">
            <a:solidFill>
              <a:schemeClr val="tx1"/>
            </a:solidFill>
          </a:ln>
        </p:spPr>
      </p:pic>
      <p:sp>
        <p:nvSpPr>
          <p:cNvPr id="15" name="Rectangle 14"/>
          <p:cNvSpPr/>
          <p:nvPr/>
        </p:nvSpPr>
        <p:spPr>
          <a:xfrm>
            <a:off x="1363594" y="1142102"/>
            <a:ext cx="7773866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August 6</a:t>
            </a:r>
            <a:r>
              <a:rPr lang="en-US" sz="2800" b="1" baseline="30000" dirty="0" smtClean="0"/>
              <a:t>th</a:t>
            </a:r>
            <a:r>
              <a:rPr lang="en-US" sz="2800" b="1" dirty="0" smtClean="0"/>
              <a:t>, 1991 – THE</a:t>
            </a:r>
            <a:endParaRPr lang="en-US" sz="2800" b="1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400" dirty="0" smtClean="0"/>
              <a:t>scientists </a:t>
            </a:r>
            <a:r>
              <a:rPr lang="en-US" sz="2400" dirty="0"/>
              <a:t>devise standardized system of encryption and transmission, developing the World Wide Web (WWW)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400" dirty="0" smtClean="0"/>
              <a:t>January </a:t>
            </a:r>
            <a:r>
              <a:rPr lang="en-US" sz="2400" dirty="0"/>
              <a:t>1993 -- 50 websites in existence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400" dirty="0" smtClean="0"/>
              <a:t>mid</a:t>
            </a:r>
            <a:r>
              <a:rPr lang="en-US" sz="2400" dirty="0"/>
              <a:t>-1990s 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400" dirty="0" smtClean="0"/>
              <a:t>explosive </a:t>
            </a:r>
            <a:r>
              <a:rPr lang="en-US" sz="2400" dirty="0"/>
              <a:t>growth w/ development of </a:t>
            </a:r>
            <a:r>
              <a:rPr lang="en-US" sz="2400" dirty="0" smtClean="0"/>
              <a:t>“</a:t>
            </a:r>
            <a:r>
              <a:rPr lang="en-US" sz="2400" dirty="0"/>
              <a:t>browser” </a:t>
            </a:r>
            <a:r>
              <a:rPr lang="en-US" sz="2400" dirty="0" smtClean="0"/>
              <a:t>software</a:t>
            </a:r>
            <a:endParaRPr lang="en-US" sz="2400" dirty="0"/>
          </a:p>
        </p:txBody>
      </p:sp>
      <p:sp>
        <p:nvSpPr>
          <p:cNvPr id="17" name="Rectangle 16"/>
          <p:cNvSpPr/>
          <p:nvPr/>
        </p:nvSpPr>
        <p:spPr>
          <a:xfrm>
            <a:off x="1370134" y="5131"/>
            <a:ext cx="7773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Development of Media Politics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86089" y="437252"/>
            <a:ext cx="2006600" cy="1409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25628" y="651462"/>
            <a:ext cx="1159122" cy="9579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05780" y="3525256"/>
            <a:ext cx="4678970" cy="311931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89211" y="5029265"/>
            <a:ext cx="2142765" cy="161530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13"/>
          <a:stretch>
            <a:fillRect/>
          </a:stretch>
        </p:blipFill>
        <p:spPr>
          <a:xfrm>
            <a:off x="1482352" y="3881313"/>
            <a:ext cx="2149624" cy="114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6612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31204"/>
            <a:ext cx="1367837" cy="1365848"/>
          </a:xfrm>
          <a:prstGeom prst="rect">
            <a:avLst/>
          </a:prstGeom>
        </p:spPr>
      </p:pic>
      <p:pic>
        <p:nvPicPr>
          <p:cNvPr id="9" name="Picture 8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488596"/>
            <a:ext cx="1370604" cy="1369404"/>
          </a:xfrm>
          <a:prstGeom prst="rect">
            <a:avLst/>
          </a:prstGeom>
        </p:spPr>
      </p:pic>
      <p:pic>
        <p:nvPicPr>
          <p:cNvPr id="3" name="Picture 2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097052"/>
            <a:ext cx="1368933" cy="1364283"/>
          </a:xfrm>
          <a:prstGeom prst="rect">
            <a:avLst/>
          </a:prstGeom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4414" y="1365014"/>
            <a:ext cx="1366190" cy="136619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366314" y="726996"/>
            <a:ext cx="7773396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3366FF"/>
              </a:buClr>
            </a:pPr>
            <a:r>
              <a:rPr lang="en-US" sz="2500" b="1" dirty="0" smtClean="0"/>
              <a:t>The Internet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500" b="1" dirty="0" smtClean="0"/>
              <a:t>growing </a:t>
            </a:r>
            <a:r>
              <a:rPr lang="en-US" sz="2500" b="1" dirty="0"/>
              <a:t>importance 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400" dirty="0"/>
              <a:t>many news stories appear on the World Wide Web before they appear in the mainstream media (MSM)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400" dirty="0"/>
              <a:t>virtually every government agency / political organization in the nation has its own web site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400" dirty="0"/>
              <a:t>BLOGS -- a form of newsletter, journal, or "log" of thoughts for public reading, often devoted to social or political issues / often updated frequently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70134" y="5131"/>
            <a:ext cx="7773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Development of Media Politics</a:t>
            </a:r>
          </a:p>
        </p:txBody>
      </p:sp>
      <p:pic>
        <p:nvPicPr>
          <p:cNvPr id="4" name="Picture 3"/>
          <p:cNvPicPr>
            <a:picLocks/>
          </p:cNvPicPr>
          <p:nvPr/>
        </p:nvPicPr>
        <p:blipFill rotWithShape="1">
          <a:blip r:embed="rId7"/>
          <a:srcRect t="36964" b="35930"/>
          <a:stretch/>
        </p:blipFill>
        <p:spPr>
          <a:xfrm>
            <a:off x="1725679" y="4340193"/>
            <a:ext cx="6985000" cy="593786"/>
          </a:xfrm>
          <a:prstGeom prst="rect">
            <a:avLst/>
          </a:prstGeom>
        </p:spPr>
      </p:pic>
      <p:pic>
        <p:nvPicPr>
          <p:cNvPr id="5" name="Picture 4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1725679" y="4924834"/>
            <a:ext cx="5867400" cy="591361"/>
          </a:xfrm>
          <a:prstGeom prst="rect">
            <a:avLst/>
          </a:prstGeom>
        </p:spPr>
      </p:pic>
      <p:pic>
        <p:nvPicPr>
          <p:cNvPr id="6" name="Picture 5"/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1725679" y="5516196"/>
            <a:ext cx="6286500" cy="910334"/>
          </a:xfrm>
          <a:prstGeom prst="rect">
            <a:avLst/>
          </a:prstGeom>
        </p:spPr>
      </p:pic>
      <p:pic>
        <p:nvPicPr>
          <p:cNvPr id="13" name="Picture 12"/>
          <p:cNvPicPr>
            <a:picLocks/>
          </p:cNvPicPr>
          <p:nvPr/>
        </p:nvPicPr>
        <p:blipFill rotWithShape="1">
          <a:blip r:embed="rId10"/>
          <a:srcRect b="21170"/>
          <a:stretch/>
        </p:blipFill>
        <p:spPr>
          <a:xfrm>
            <a:off x="0" y="0"/>
            <a:ext cx="1371878" cy="136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6223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72409"/>
            <a:ext cx="1369581" cy="137008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363390" cy="137240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42495"/>
            <a:ext cx="1367478" cy="136851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11005"/>
            <a:ext cx="1365565" cy="137075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2" name="Picture 1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91688"/>
            <a:ext cx="1372213" cy="136631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1370603" y="19006"/>
            <a:ext cx="77733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Mass </a:t>
            </a:r>
            <a:r>
              <a:rPr lang="en-US" sz="3600" b="1" dirty="0" smtClean="0"/>
              <a:t>Media </a:t>
            </a:r>
            <a:r>
              <a:rPr lang="en-US" sz="3600" b="1" dirty="0"/>
              <a:t>/ Private Ownership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69526" y="646331"/>
            <a:ext cx="7774473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private ownership gives news industry more </a:t>
            </a:r>
            <a:r>
              <a:rPr lang="en-US" sz="2800" dirty="0" smtClean="0"/>
              <a:t>political </a:t>
            </a:r>
            <a:r>
              <a:rPr lang="en-US" sz="2800" dirty="0"/>
              <a:t>freedom than in most other countries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makes </a:t>
            </a:r>
            <a:r>
              <a:rPr lang="en-US" sz="2800" dirty="0"/>
              <a:t>media more dependent on advertising profits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news </a:t>
            </a:r>
            <a:r>
              <a:rPr lang="en-US" sz="2800" dirty="0"/>
              <a:t>stories are judged for their </a:t>
            </a:r>
            <a:r>
              <a:rPr lang="en-US" sz="2700" b="1" dirty="0" smtClean="0">
                <a:solidFill>
                  <a:srgbClr val="FF0000"/>
                </a:solidFill>
              </a:rPr>
              <a:t>newsworthiness</a:t>
            </a:r>
            <a:endParaRPr lang="en-US" sz="2700" b="1" dirty="0">
              <a:solidFill>
                <a:srgbClr val="FF0000"/>
              </a:solidFill>
            </a:endParaRP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b="1" dirty="0" smtClean="0">
                <a:solidFill>
                  <a:srgbClr val="FF0000"/>
                </a:solidFill>
              </a:rPr>
              <a:t>audience </a:t>
            </a:r>
            <a:r>
              <a:rPr lang="en-US" sz="2800" b="1" dirty="0">
                <a:solidFill>
                  <a:srgbClr val="FF0000"/>
                </a:solidFill>
              </a:rPr>
              <a:t>appeal </a:t>
            </a:r>
            <a:r>
              <a:rPr lang="en-US" sz="2800" dirty="0"/>
              <a:t>defined by several characteristics: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Emotional, sensationalism, close</a:t>
            </a:r>
            <a:r>
              <a:rPr lang="en-US" sz="2800" dirty="0"/>
              <a:t>-to-home </a:t>
            </a:r>
            <a:r>
              <a:rPr lang="en-US" sz="2800" dirty="0" smtClean="0"/>
              <a:t>characters, </a:t>
            </a:r>
            <a:r>
              <a:rPr lang="en-US" sz="2800" dirty="0"/>
              <a:t>t</a:t>
            </a:r>
            <a:r>
              <a:rPr lang="en-US" sz="2800" dirty="0" smtClean="0"/>
              <a:t>imeliness</a:t>
            </a:r>
            <a:endParaRPr lang="en-US" sz="28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audience </a:t>
            </a:r>
            <a:r>
              <a:rPr lang="en-US" sz="2800" dirty="0"/>
              <a:t>appeal 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news </a:t>
            </a:r>
            <a:r>
              <a:rPr lang="en-US" sz="2800" dirty="0"/>
              <a:t>industry must calculate its audience carefully (in order to assess advertising rates)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b="1" dirty="0" smtClean="0">
                <a:solidFill>
                  <a:srgbClr val="FF0000"/>
                </a:solidFill>
              </a:rPr>
              <a:t>market</a:t>
            </a:r>
            <a:r>
              <a:rPr lang="en-US" sz="2800" b="1" dirty="0">
                <a:solidFill>
                  <a:srgbClr val="FF0000"/>
                </a:solidFill>
              </a:rPr>
              <a:t>-driven journalism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b="1" dirty="0" smtClean="0">
                <a:solidFill>
                  <a:srgbClr val="FF0000"/>
                </a:solidFill>
              </a:rPr>
              <a:t>infotainment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981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0" y="0"/>
            <a:ext cx="9143999" cy="6858000"/>
            <a:chOff x="288" y="960"/>
            <a:chExt cx="3648" cy="3044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960"/>
              <a:ext cx="3648" cy="2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248"/>
              <a:ext cx="3648" cy="27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07483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5038" cy="137017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4"/>
          <a:srcRect l="15033" b="5710"/>
          <a:stretch/>
        </p:blipFill>
        <p:spPr>
          <a:xfrm>
            <a:off x="0" y="1370172"/>
            <a:ext cx="1370832" cy="136591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1600" cy="136448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6"/>
          <a:srcRect l="8048" r="7356" b="22272"/>
          <a:stretch/>
        </p:blipFill>
        <p:spPr>
          <a:xfrm>
            <a:off x="0" y="4100576"/>
            <a:ext cx="1364918" cy="13699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8454"/>
            <a:ext cx="1368292" cy="136954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1372213" y="-121428"/>
            <a:ext cx="77717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Government regulation of the broadcast media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70603" y="994767"/>
            <a:ext cx="7773395" cy="6232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1934 </a:t>
            </a:r>
            <a:r>
              <a:rPr lang="en-US" sz="2800" b="1" dirty="0">
                <a:solidFill>
                  <a:srgbClr val="FF0000"/>
                </a:solidFill>
              </a:rPr>
              <a:t>Communications Act 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 smtClean="0"/>
              <a:t>created </a:t>
            </a:r>
            <a:r>
              <a:rPr lang="en-US" sz="2600" dirty="0"/>
              <a:t>-- Federal Communications Commission (FCC) </a:t>
            </a:r>
            <a:r>
              <a:rPr lang="en-US" sz="2600" dirty="0" smtClean="0"/>
              <a:t>– faces political pressure</a:t>
            </a:r>
            <a:endParaRPr lang="en-US" sz="26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 smtClean="0"/>
              <a:t>formed </a:t>
            </a:r>
            <a:r>
              <a:rPr lang="en-US" sz="2600" dirty="0"/>
              <a:t>basis for media </a:t>
            </a:r>
            <a:r>
              <a:rPr lang="en-US" sz="2600" dirty="0" smtClean="0"/>
              <a:t>                                          regulation </a:t>
            </a:r>
            <a:r>
              <a:rPr lang="en-US" sz="2600" dirty="0"/>
              <a:t>for more than sixty </a:t>
            </a:r>
            <a:r>
              <a:rPr lang="en-US" sz="2600" dirty="0" smtClean="0"/>
              <a:t>                                years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/>
              <a:t>FCC regulated ownership </a:t>
            </a:r>
            <a:r>
              <a:rPr lang="en-US" sz="2600" dirty="0" smtClean="0"/>
              <a:t>of                                 electronic media (monopoly)</a:t>
            </a:r>
          </a:p>
          <a:p>
            <a:pPr marL="457200" indent="-457200">
              <a:lnSpc>
                <a:spcPct val="50000"/>
              </a:lnSpc>
              <a:buClr>
                <a:srgbClr val="3366FF"/>
              </a:buClr>
              <a:buFont typeface="Arial"/>
              <a:buChar char="•"/>
            </a:pPr>
            <a:endParaRPr lang="en-US" sz="2600" dirty="0" smtClean="0"/>
          </a:p>
          <a:p>
            <a:pPr>
              <a:buClr>
                <a:srgbClr val="3366FF"/>
              </a:buClr>
            </a:pPr>
            <a:r>
              <a:rPr lang="en-US" sz="2800" b="1" dirty="0">
                <a:solidFill>
                  <a:srgbClr val="FF0000"/>
                </a:solidFill>
              </a:rPr>
              <a:t>Telecommunications Act of </a:t>
            </a:r>
            <a:r>
              <a:rPr lang="en-US" sz="2800" b="1" dirty="0" smtClean="0">
                <a:solidFill>
                  <a:srgbClr val="FF0000"/>
                </a:solidFill>
              </a:rPr>
              <a:t>1996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 smtClean="0"/>
              <a:t>no </a:t>
            </a:r>
            <a:r>
              <a:rPr lang="en-US" sz="2600" dirty="0"/>
              <a:t>limits on the number of TV stations one company may own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600" dirty="0" smtClean="0"/>
              <a:t>35% rule on ownership control in a “market” </a:t>
            </a:r>
            <a:endParaRPr lang="en-US" sz="26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600" dirty="0" smtClean="0"/>
              <a:t>law </a:t>
            </a:r>
            <a:r>
              <a:rPr lang="en-US" sz="2600" dirty="0"/>
              <a:t>has resulted in a greater concentration of media</a:t>
            </a:r>
          </a:p>
          <a:p>
            <a:r>
              <a:rPr lang="en-US" dirty="0"/>
              <a:t>	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4729" y="2031925"/>
            <a:ext cx="2212808" cy="221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08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134" cy="137195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4"/>
          <a:srcRect b="17228"/>
          <a:stretch/>
        </p:blipFill>
        <p:spPr>
          <a:xfrm>
            <a:off x="0" y="1371957"/>
            <a:ext cx="1364930" cy="136879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40747"/>
            <a:ext cx="1363594" cy="136540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6154"/>
            <a:ext cx="1366253" cy="136625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72407"/>
            <a:ext cx="1368763" cy="136356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2213" y="-121428"/>
            <a:ext cx="77717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Government regulation of the broadcast media 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2212" y="1028505"/>
            <a:ext cx="7771787" cy="5262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Fairness Doctrine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FCC required                                                                            those </a:t>
            </a:r>
            <a:r>
              <a:rPr lang="en-US" sz="2800" dirty="0"/>
              <a:t>who </a:t>
            </a:r>
            <a:r>
              <a:rPr lang="en-US" sz="2800" dirty="0" smtClean="0"/>
              <a:t>                                                                              held broadcast                                                                               </a:t>
            </a:r>
            <a:r>
              <a:rPr lang="en-US" sz="2800" dirty="0"/>
              <a:t>licenses to </a:t>
            </a:r>
            <a:r>
              <a:rPr lang="en-US" sz="2800" dirty="0" smtClean="0"/>
              <a:t>                                                                           present </a:t>
            </a:r>
            <a:r>
              <a:rPr lang="en-US" sz="2800" dirty="0"/>
              <a:t> </a:t>
            </a:r>
            <a:r>
              <a:rPr lang="en-US" sz="2800" dirty="0" smtClean="0"/>
              <a:t>                                                                        controversial                                                                      issues </a:t>
            </a:r>
            <a:r>
              <a:rPr lang="en-US" sz="2800" dirty="0"/>
              <a:t>of public </a:t>
            </a:r>
            <a:r>
              <a:rPr lang="en-US" sz="2800" dirty="0" smtClean="0"/>
              <a:t>                                                              concern </a:t>
            </a:r>
            <a:r>
              <a:rPr lang="en-US" sz="2800" dirty="0"/>
              <a:t>in a fair, </a:t>
            </a:r>
            <a:r>
              <a:rPr lang="en-US" sz="2800" dirty="0" smtClean="0"/>
              <a:t>                                                           equitable manner                                                                 </a:t>
            </a:r>
            <a:endParaRPr lang="en-US" sz="28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1987 </a:t>
            </a:r>
            <a:r>
              <a:rPr lang="en-US" sz="2800" dirty="0"/>
              <a:t>FCC abolished </a:t>
            </a:r>
            <a:endParaRPr lang="en-US" sz="2800" dirty="0" smtClean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marketplace of ideas</a:t>
            </a:r>
            <a:endParaRPr lang="en-US" sz="2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32534" y="1078901"/>
            <a:ext cx="4324853" cy="431156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068945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9067" cy="13709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0928"/>
            <a:ext cx="1369527" cy="1369730"/>
          </a:xfrm>
          <a:prstGeom prst="rect">
            <a:avLst/>
          </a:prstGeom>
          <a:ln w="12700" cmpd="sng">
            <a:solidFill>
              <a:srgbClr val="4F81BD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40658"/>
            <a:ext cx="1365208" cy="137142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6"/>
          <a:srcRect l="10838" t="6774" r="20411"/>
          <a:stretch/>
        </p:blipFill>
        <p:spPr>
          <a:xfrm>
            <a:off x="0" y="4112082"/>
            <a:ext cx="1365783" cy="136342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6" name="Picture 1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-343309" y="5835350"/>
            <a:ext cx="1365959" cy="67934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342204" y="5830677"/>
            <a:ext cx="1369865" cy="684780"/>
          </a:xfrm>
          <a:prstGeom prst="rect">
            <a:avLst/>
          </a:prstGeom>
          <a:ln w="9525" cmpd="sng"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1369527" y="4590"/>
            <a:ext cx="48402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Reporting the News</a:t>
            </a:r>
          </a:p>
        </p:txBody>
      </p:sp>
      <p:sp>
        <p:nvSpPr>
          <p:cNvPr id="7" name="Rectangle 6"/>
          <p:cNvSpPr/>
          <p:nvPr/>
        </p:nvSpPr>
        <p:spPr>
          <a:xfrm>
            <a:off x="1369526" y="650921"/>
            <a:ext cx="777447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Finding the News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400" b="1" dirty="0">
                <a:solidFill>
                  <a:srgbClr val="FF0000"/>
                </a:solidFill>
              </a:rPr>
              <a:t>Beats</a:t>
            </a:r>
            <a:r>
              <a:rPr lang="en-US" sz="2400" b="1" dirty="0"/>
              <a:t>: </a:t>
            </a:r>
            <a:r>
              <a:rPr lang="en-US" sz="2400" dirty="0"/>
              <a:t>specific locations from </a:t>
            </a:r>
            <a:r>
              <a:rPr lang="en-US" sz="2400" dirty="0" smtClean="0"/>
              <a:t>                                        which </a:t>
            </a:r>
            <a:r>
              <a:rPr lang="en-US" sz="2400" dirty="0"/>
              <a:t>news frequently emanates, </a:t>
            </a:r>
            <a:r>
              <a:rPr lang="en-US" sz="2400" dirty="0" smtClean="0"/>
              <a:t>                                  such </a:t>
            </a:r>
            <a:r>
              <a:rPr lang="en-US" sz="2400" dirty="0"/>
              <a:t>as Congress or the White </a:t>
            </a:r>
            <a:r>
              <a:rPr lang="en-US" sz="2400" dirty="0" smtClean="0"/>
              <a:t>                                      House</a:t>
            </a:r>
            <a:endParaRPr lang="en-US" sz="24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400" b="1" dirty="0">
                <a:solidFill>
                  <a:srgbClr val="FF0000"/>
                </a:solidFill>
              </a:rPr>
              <a:t>Trial Balloons</a:t>
            </a:r>
            <a:r>
              <a:rPr lang="en-US" sz="2400" b="1" dirty="0"/>
              <a:t>: </a:t>
            </a:r>
            <a:r>
              <a:rPr lang="en-US" sz="2400" dirty="0"/>
              <a:t>an intentional news </a:t>
            </a:r>
            <a:r>
              <a:rPr lang="en-US" sz="2400" dirty="0" smtClean="0"/>
              <a:t>                                  leak </a:t>
            </a:r>
            <a:r>
              <a:rPr lang="en-US" sz="2400" dirty="0"/>
              <a:t>for the purpose of assessing </a:t>
            </a:r>
            <a:r>
              <a:rPr lang="en-US" sz="2400" dirty="0" smtClean="0"/>
              <a:t>                                                the </a:t>
            </a:r>
            <a:r>
              <a:rPr lang="en-US" sz="2400" dirty="0"/>
              <a:t>political reaction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400" dirty="0"/>
              <a:t>Reporters and their sources depend on each other—one for stories, the other to get them </a:t>
            </a:r>
            <a:r>
              <a:rPr lang="en-US" sz="2400" dirty="0" smtClean="0"/>
              <a:t>out</a:t>
            </a:r>
            <a:endParaRPr lang="en-US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03088" y="4493314"/>
            <a:ext cx="3471088" cy="225664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0"/>
          <a:srcRect t="17539"/>
          <a:stretch/>
        </p:blipFill>
        <p:spPr>
          <a:xfrm>
            <a:off x="1608685" y="4493314"/>
            <a:ext cx="3637114" cy="225664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1"/>
          <a:srcRect t="14984"/>
          <a:stretch/>
        </p:blipFill>
        <p:spPr>
          <a:xfrm>
            <a:off x="6392018" y="489674"/>
            <a:ext cx="2582158" cy="315862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30263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31204"/>
            <a:ext cx="1367837" cy="1365848"/>
          </a:xfrm>
          <a:prstGeom prst="rect">
            <a:avLst/>
          </a:prstGeom>
        </p:spPr>
      </p:pic>
      <p:pic>
        <p:nvPicPr>
          <p:cNvPr id="9" name="Picture 8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488596"/>
            <a:ext cx="1370604" cy="1369404"/>
          </a:xfrm>
          <a:prstGeom prst="rect">
            <a:avLst/>
          </a:prstGeom>
        </p:spPr>
      </p:pic>
      <p:pic>
        <p:nvPicPr>
          <p:cNvPr id="3" name="Picture 2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097052"/>
            <a:ext cx="1368933" cy="1364283"/>
          </a:xfrm>
          <a:prstGeom prst="rect">
            <a:avLst/>
          </a:prstGeom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365014"/>
            <a:ext cx="1366190" cy="136619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7034" y="3648122"/>
            <a:ext cx="5359175" cy="305747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369527" y="4590"/>
            <a:ext cx="77744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Reporting the News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70605" y="650921"/>
            <a:ext cx="777339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400" dirty="0"/>
              <a:t>major news media maintain journalists in major cities and government centers to report political events firsthand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400" dirty="0" smtClean="0"/>
              <a:t>Washington</a:t>
            </a:r>
            <a:r>
              <a:rPr lang="en-US" sz="2400" dirty="0"/>
              <a:t>, D.C., </a:t>
            </a:r>
            <a:r>
              <a:rPr lang="en-US" sz="2400" dirty="0" smtClean="0"/>
              <a:t>largest </a:t>
            </a:r>
            <a:r>
              <a:rPr lang="en-US" sz="2400" dirty="0"/>
              <a:t>press corps of any city in the </a:t>
            </a:r>
            <a:r>
              <a:rPr lang="en-US" sz="2400" dirty="0" smtClean="0"/>
              <a:t>world</a:t>
            </a:r>
            <a:endParaRPr lang="en-US" sz="2400" dirty="0"/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400" dirty="0" smtClean="0"/>
              <a:t>White </a:t>
            </a:r>
            <a:r>
              <a:rPr lang="en-US" sz="2400" dirty="0"/>
              <a:t>House correspondents rely heavily on information received in pressroom (West Wing) of White House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400" dirty="0" smtClean="0"/>
              <a:t>receive </a:t>
            </a:r>
            <a:r>
              <a:rPr lang="en-US" sz="2400" dirty="0"/>
              <a:t>stories routinely through news releases, news briefings, and news conferences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52734" y="3648122"/>
            <a:ext cx="1921933" cy="1587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52734" y="5295224"/>
            <a:ext cx="1921933" cy="1384995"/>
          </a:xfrm>
          <a:prstGeom prst="rect">
            <a:avLst/>
          </a:prstGeom>
          <a:solidFill>
            <a:srgbClr val="C0504D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100" dirty="0" smtClean="0">
                <a:ln>
                  <a:solidFill>
                    <a:srgbClr val="000000"/>
                  </a:solidFill>
                </a:ln>
              </a:rPr>
              <a:t>President Obama’s Press Secretary Jay Carney</a:t>
            </a:r>
            <a:endParaRPr lang="en-US" sz="2100" dirty="0">
              <a:ln>
                <a:solidFill>
                  <a:srgbClr val="000000"/>
                </a:solidFill>
              </a:ln>
            </a:endParaRPr>
          </a:p>
        </p:txBody>
      </p:sp>
      <p:pic>
        <p:nvPicPr>
          <p:cNvPr id="13" name="Picture 12"/>
          <p:cNvPicPr>
            <a:picLocks/>
          </p:cNvPicPr>
          <p:nvPr/>
        </p:nvPicPr>
        <p:blipFill rotWithShape="1">
          <a:blip r:embed="rId9"/>
          <a:srcRect b="21170"/>
          <a:stretch/>
        </p:blipFill>
        <p:spPr>
          <a:xfrm>
            <a:off x="0" y="0"/>
            <a:ext cx="1371878" cy="136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3809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7539" cy="137179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1795"/>
            <a:ext cx="1369981" cy="136487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665"/>
            <a:ext cx="1370290" cy="136488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1553"/>
            <a:ext cx="1369567" cy="136956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/>
          <a:srcRect r="43595"/>
          <a:stretch/>
        </p:blipFill>
        <p:spPr>
          <a:xfrm>
            <a:off x="0" y="5471120"/>
            <a:ext cx="1367483" cy="136372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367483" y="-68820"/>
            <a:ext cx="77737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Introduction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1370290" y="285701"/>
            <a:ext cx="7773710" cy="7048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Mass Media</a:t>
            </a:r>
            <a:r>
              <a:rPr lang="en-US" sz="3200" b="1" dirty="0"/>
              <a:t>: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Television, radio</a:t>
            </a:r>
            <a:r>
              <a:rPr lang="en-US" sz="2800" dirty="0" smtClean="0"/>
              <a:t>,                                                                    newspapers</a:t>
            </a:r>
            <a:r>
              <a:rPr lang="en-US" sz="2800" dirty="0"/>
              <a:t>, </a:t>
            </a:r>
            <a:r>
              <a:rPr lang="en-US" sz="2800" dirty="0" smtClean="0"/>
              <a:t>                                                           magazines</a:t>
            </a:r>
            <a:r>
              <a:rPr lang="en-US" sz="2800" dirty="0"/>
              <a:t>, the </a:t>
            </a:r>
            <a:r>
              <a:rPr lang="en-US" sz="2800" dirty="0" smtClean="0"/>
              <a:t>                                                  Internet </a:t>
            </a:r>
            <a:r>
              <a:rPr lang="en-US" sz="2800" dirty="0"/>
              <a:t>and </a:t>
            </a:r>
            <a:r>
              <a:rPr lang="en-US" sz="2800" dirty="0" smtClean="0"/>
              <a:t>other                                             </a:t>
            </a:r>
            <a:r>
              <a:rPr lang="en-US" sz="2800" dirty="0"/>
              <a:t>means of popular </a:t>
            </a:r>
            <a:r>
              <a:rPr lang="en-US" sz="2800" dirty="0" smtClean="0"/>
              <a:t>                                   communication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key </a:t>
            </a:r>
            <a:r>
              <a:rPr lang="en-US" sz="2800" b="1" dirty="0">
                <a:solidFill>
                  <a:srgbClr val="FF0000"/>
                </a:solidFill>
              </a:rPr>
              <a:t>linkage institution </a:t>
            </a:r>
            <a:r>
              <a:rPr lang="en-US" sz="2800" dirty="0"/>
              <a:t>between the people and policy </a:t>
            </a:r>
            <a:r>
              <a:rPr lang="en-US" sz="2800" dirty="0" smtClean="0"/>
              <a:t>makers </a:t>
            </a:r>
            <a:r>
              <a:rPr lang="en-US" sz="2800" dirty="0"/>
              <a:t>(along with interest groups and political parties)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How?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/>
              <a:t>Convey the views of the people to government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/>
              <a:t>Convey information about the government to the people </a:t>
            </a:r>
          </a:p>
          <a:p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50981" y="577511"/>
            <a:ext cx="2249989" cy="28212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29434" y="886833"/>
            <a:ext cx="1750546" cy="228779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61471" y="2489479"/>
            <a:ext cx="1370290" cy="685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9604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72409"/>
            <a:ext cx="1369581" cy="137008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363390" cy="137240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42495"/>
            <a:ext cx="1367478" cy="136851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11005"/>
            <a:ext cx="1365565" cy="137075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2" name="Picture 1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91688"/>
            <a:ext cx="1372213" cy="136631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1372212" y="20870"/>
            <a:ext cx="77717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Mass Media </a:t>
            </a:r>
            <a:r>
              <a:rPr lang="en-US" sz="3600" b="1" dirty="0" smtClean="0"/>
              <a:t>-- </a:t>
            </a:r>
            <a:r>
              <a:rPr lang="en-US" sz="3600" b="1" dirty="0">
                <a:solidFill>
                  <a:srgbClr val="FF0000"/>
                </a:solidFill>
              </a:rPr>
              <a:t>Role as Gatekeeper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2213" y="625796"/>
            <a:ext cx="7771786" cy="6093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600" dirty="0"/>
              <a:t>Controls what is news and for how long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600" dirty="0"/>
              <a:t>Auto safety, water pollution, crime rates, etc.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600" dirty="0" smtClean="0"/>
              <a:t>Can </a:t>
            </a:r>
            <a:r>
              <a:rPr lang="en-US" sz="2600" dirty="0"/>
              <a:t>help to set or swing </a:t>
            </a:r>
            <a:r>
              <a:rPr lang="en-US" sz="2600" dirty="0" smtClean="0"/>
              <a:t>                                                the </a:t>
            </a:r>
            <a:r>
              <a:rPr lang="en-US" sz="2600" dirty="0"/>
              <a:t>political </a:t>
            </a:r>
            <a:r>
              <a:rPr lang="en-US" sz="2600" dirty="0" smtClean="0"/>
              <a:t>agenda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600" dirty="0"/>
              <a:t>TV news devotes far </a:t>
            </a:r>
            <a:r>
              <a:rPr lang="en-US" sz="2600" dirty="0" smtClean="0"/>
              <a:t>                                                     more </a:t>
            </a:r>
            <a:r>
              <a:rPr lang="en-US" sz="2600" dirty="0"/>
              <a:t>time to president </a:t>
            </a:r>
            <a:r>
              <a:rPr lang="en-US" sz="2600" dirty="0" smtClean="0"/>
              <a:t>                                                         than </a:t>
            </a:r>
            <a:r>
              <a:rPr lang="en-US" sz="2600" dirty="0"/>
              <a:t>to Congress or the </a:t>
            </a:r>
            <a:r>
              <a:rPr lang="en-US" sz="2600" dirty="0" smtClean="0"/>
              <a:t>                                            Supreme </a:t>
            </a:r>
            <a:r>
              <a:rPr lang="en-US" sz="2600" dirty="0"/>
              <a:t>Court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600" b="1" dirty="0" smtClean="0">
                <a:solidFill>
                  <a:srgbClr val="FF0000"/>
                </a:solidFill>
              </a:rPr>
              <a:t>Horse-race </a:t>
            </a:r>
            <a:r>
              <a:rPr lang="en-US" sz="2600" b="1" dirty="0">
                <a:solidFill>
                  <a:srgbClr val="FF0000"/>
                </a:solidFill>
              </a:rPr>
              <a:t>journalism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600" dirty="0" smtClean="0"/>
              <a:t>election </a:t>
            </a:r>
            <a:r>
              <a:rPr lang="en-US" sz="2600" dirty="0"/>
              <a:t>coverage -- </a:t>
            </a:r>
            <a:r>
              <a:rPr lang="en-US" sz="2600" dirty="0" smtClean="0"/>
              <a:t>                                                     focuses </a:t>
            </a:r>
            <a:r>
              <a:rPr lang="en-US" sz="2600" dirty="0"/>
              <a:t>on “who’s </a:t>
            </a:r>
            <a:r>
              <a:rPr lang="en-US" sz="2600" dirty="0" smtClean="0"/>
              <a:t>                                               ahead</a:t>
            </a:r>
            <a:r>
              <a:rPr lang="en-US" sz="2600" dirty="0"/>
              <a:t>” rather than </a:t>
            </a:r>
            <a:r>
              <a:rPr lang="en-US" sz="2600" dirty="0" smtClean="0"/>
              <a:t>                                                    on </a:t>
            </a:r>
            <a:r>
              <a:rPr lang="en-US" sz="2600" dirty="0"/>
              <a:t>what the </a:t>
            </a:r>
            <a:r>
              <a:rPr lang="en-US" sz="2600" dirty="0" smtClean="0"/>
              <a:t>candidates                                                    </a:t>
            </a:r>
            <a:r>
              <a:rPr lang="en-US" sz="2600" dirty="0"/>
              <a:t>stand for </a:t>
            </a:r>
          </a:p>
          <a:p>
            <a:endParaRPr lang="en-US" sz="26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51932" y="1474605"/>
            <a:ext cx="3429252" cy="527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327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7539" cy="137179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1795"/>
            <a:ext cx="1369981" cy="136487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665"/>
            <a:ext cx="1370290" cy="136488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1553"/>
            <a:ext cx="1369567" cy="136956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/>
          <a:srcRect r="43595"/>
          <a:stretch/>
        </p:blipFill>
        <p:spPr>
          <a:xfrm>
            <a:off x="0" y="5471120"/>
            <a:ext cx="1367483" cy="136372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2" name="Rectangle 1"/>
          <p:cNvSpPr/>
          <p:nvPr/>
        </p:nvSpPr>
        <p:spPr>
          <a:xfrm>
            <a:off x="1370290" y="20870"/>
            <a:ext cx="7773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Mass Media - </a:t>
            </a:r>
            <a:r>
              <a:rPr lang="en-US" sz="3600" b="1" dirty="0">
                <a:solidFill>
                  <a:srgbClr val="FF0000"/>
                </a:solidFill>
              </a:rPr>
              <a:t>Agenda Setter</a:t>
            </a:r>
          </a:p>
        </p:txBody>
      </p:sp>
      <p:sp>
        <p:nvSpPr>
          <p:cNvPr id="4" name="Rectangle 3"/>
          <p:cNvSpPr/>
          <p:nvPr/>
        </p:nvSpPr>
        <p:spPr>
          <a:xfrm>
            <a:off x="1370290" y="667201"/>
            <a:ext cx="777371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Media </a:t>
            </a:r>
            <a:r>
              <a:rPr lang="en-US" sz="2800" b="1" dirty="0"/>
              <a:t>play a role in setting the political agenda </a:t>
            </a:r>
            <a:r>
              <a:rPr lang="en-US" sz="2800" b="1" dirty="0" smtClean="0"/>
              <a:t>– 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can </a:t>
            </a:r>
            <a:r>
              <a:rPr lang="en-US" sz="2800" dirty="0"/>
              <a:t>force the government to confront issues buried in the scientific </a:t>
            </a:r>
            <a:r>
              <a:rPr lang="en-US" sz="2800" dirty="0" smtClean="0"/>
              <a:t>                                    community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AIDS</a:t>
            </a:r>
            <a:r>
              <a:rPr lang="en-US" sz="2800" dirty="0"/>
              <a:t>, global </a:t>
            </a:r>
            <a:r>
              <a:rPr lang="en-US" sz="2800" dirty="0" smtClean="0"/>
              <a:t>climate                                    change</a:t>
            </a:r>
            <a:endParaRPr lang="en-US" sz="28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can </a:t>
            </a:r>
            <a:r>
              <a:rPr lang="en-US" sz="2800" dirty="0"/>
              <a:t>move government to </a:t>
            </a:r>
            <a:r>
              <a:rPr lang="en-US" sz="2800" dirty="0" smtClean="0"/>
              <a:t>                                   confront </a:t>
            </a:r>
            <a:r>
              <a:rPr lang="en-US" sz="2800" dirty="0"/>
              <a:t>difficult social </a:t>
            </a:r>
            <a:r>
              <a:rPr lang="en-US" sz="2800" dirty="0" smtClean="0"/>
              <a:t>issues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child </a:t>
            </a:r>
            <a:r>
              <a:rPr lang="en-US" sz="2800" dirty="0"/>
              <a:t>abuse, wrongful use </a:t>
            </a:r>
            <a:r>
              <a:rPr lang="en-US" sz="2800" dirty="0" smtClean="0"/>
              <a:t>                                                 of </a:t>
            </a:r>
            <a:r>
              <a:rPr lang="en-US" sz="2800" dirty="0"/>
              <a:t>the death penalty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can </a:t>
            </a:r>
            <a:r>
              <a:rPr lang="en-US" sz="2800" dirty="0"/>
              <a:t>keep items on the agenda </a:t>
            </a:r>
            <a:r>
              <a:rPr lang="en-US" sz="2800" dirty="0" smtClean="0"/>
              <a:t>                                that </a:t>
            </a:r>
            <a:r>
              <a:rPr lang="en-US" sz="2800" dirty="0"/>
              <a:t>may no </a:t>
            </a:r>
            <a:r>
              <a:rPr lang="en-US" sz="2800" dirty="0" smtClean="0"/>
              <a:t>                                longer </a:t>
            </a:r>
            <a:r>
              <a:rPr lang="en-US" sz="2800" dirty="0"/>
              <a:t>need as much attention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crime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52030" y="1661120"/>
            <a:ext cx="2747254" cy="381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18783" y="5399237"/>
            <a:ext cx="1712733" cy="138731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365999" y="4999127"/>
            <a:ext cx="70464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000" dirty="0" smtClean="0"/>
              <a:t>1985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852425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5038" cy="137017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4"/>
          <a:srcRect l="15033" b="5710"/>
          <a:stretch/>
        </p:blipFill>
        <p:spPr>
          <a:xfrm>
            <a:off x="0" y="1370172"/>
            <a:ext cx="1370832" cy="136591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1600" cy="136448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6"/>
          <a:srcRect l="8048" r="7356" b="22272"/>
          <a:stretch/>
        </p:blipFill>
        <p:spPr>
          <a:xfrm>
            <a:off x="0" y="4100576"/>
            <a:ext cx="1364918" cy="13699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8454"/>
            <a:ext cx="1368292" cy="136954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0290" y="20870"/>
            <a:ext cx="7773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Mass Media - </a:t>
            </a:r>
            <a:r>
              <a:rPr lang="en-US" sz="3600" b="1" dirty="0">
                <a:solidFill>
                  <a:srgbClr val="FF0000"/>
                </a:solidFill>
              </a:rPr>
              <a:t>Agenda Setter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1600" y="643869"/>
            <a:ext cx="77724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Media play a role in setting the political agenda </a:t>
            </a:r>
            <a:r>
              <a:rPr lang="en-US" sz="2800" b="1" dirty="0" smtClean="0"/>
              <a:t>–</a:t>
            </a:r>
          </a:p>
          <a:p>
            <a:pPr>
              <a:lnSpc>
                <a:spcPct val="50000"/>
              </a:lnSpc>
            </a:pPr>
            <a:endParaRPr lang="en-US" sz="2800" b="1" dirty="0" smtClean="0"/>
          </a:p>
          <a:p>
            <a:pPr marL="285750" indent="-28575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Political </a:t>
            </a:r>
            <a:r>
              <a:rPr lang="en-US" sz="2800" dirty="0"/>
              <a:t>activists (often called </a:t>
            </a:r>
            <a:r>
              <a:rPr lang="en-US" sz="2800" b="1" dirty="0">
                <a:solidFill>
                  <a:srgbClr val="FF0000"/>
                </a:solidFill>
              </a:rPr>
              <a:t>policy entrepreneurs</a:t>
            </a:r>
            <a:r>
              <a:rPr lang="en-US" sz="2800" dirty="0"/>
              <a:t> - people who invest their “</a:t>
            </a:r>
            <a:r>
              <a:rPr lang="en-US" sz="2800" b="1" dirty="0">
                <a:solidFill>
                  <a:srgbClr val="FF0000"/>
                </a:solidFill>
              </a:rPr>
              <a:t>political capital</a:t>
            </a:r>
            <a:r>
              <a:rPr lang="en-US" sz="2800" dirty="0"/>
              <a:t>” in an issue) depend heavily on the media to get their ideas placed high on the governmental agenda</a:t>
            </a:r>
          </a:p>
          <a:p>
            <a:endParaRPr lang="en-US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66853" y="3813968"/>
            <a:ext cx="3479800" cy="2336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22339" y="3813968"/>
            <a:ext cx="3267869" cy="23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0108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7539" cy="137179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1795"/>
            <a:ext cx="1369981" cy="136487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665"/>
            <a:ext cx="1370290" cy="136488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1553"/>
            <a:ext cx="1369567" cy="136956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/>
          <a:srcRect r="43595"/>
          <a:stretch/>
        </p:blipFill>
        <p:spPr>
          <a:xfrm>
            <a:off x="0" y="5471120"/>
            <a:ext cx="1367483" cy="136372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0290" y="20870"/>
            <a:ext cx="77737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Mass Media </a:t>
            </a:r>
            <a:r>
              <a:rPr lang="en-US" sz="3600" b="1" dirty="0" smtClean="0"/>
              <a:t>– </a:t>
            </a:r>
            <a:r>
              <a:rPr lang="en-US" sz="3600" b="1" dirty="0" smtClean="0">
                <a:solidFill>
                  <a:srgbClr val="FF0000"/>
                </a:solidFill>
              </a:rPr>
              <a:t>Candidate centered political campaigns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70291" y="1193262"/>
            <a:ext cx="777371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3366FF"/>
              </a:buClr>
              <a:buFont typeface="Arial"/>
              <a:buChar char="•"/>
            </a:pPr>
            <a:r>
              <a:rPr lang="en-US" sz="3000" dirty="0" smtClean="0"/>
              <a:t>Political campaigns have become more centered on candidates and less focused on issues</a:t>
            </a:r>
          </a:p>
          <a:p>
            <a:pPr marL="285750" indent="-285750">
              <a:buClr>
                <a:srgbClr val="3366FF"/>
              </a:buClr>
              <a:buFont typeface="Arial"/>
              <a:buChar char="•"/>
            </a:pPr>
            <a:r>
              <a:rPr lang="en-US" sz="3000" dirty="0" smtClean="0"/>
              <a:t>Mass media contribute to the candidate-centered campaigns in the following ways:</a:t>
            </a:r>
          </a:p>
          <a:p>
            <a:pPr marL="800100" lvl="1" indent="-342900">
              <a:buClr>
                <a:srgbClr val="660066"/>
              </a:buClr>
              <a:buFont typeface="+mj-ea"/>
              <a:buAutoNum type="circleNumDbPlain"/>
            </a:pPr>
            <a:r>
              <a:rPr lang="en-US" sz="3000" dirty="0" smtClean="0"/>
              <a:t>By replacing speeches and dialogues with sound bites that average just 7.8 seconds in length</a:t>
            </a:r>
          </a:p>
          <a:p>
            <a:pPr marL="800100" lvl="1" indent="-342900">
              <a:buClr>
                <a:srgbClr val="660066"/>
              </a:buClr>
              <a:buFont typeface="+mj-ea"/>
              <a:buAutoNum type="circleNumDbPlain"/>
            </a:pPr>
            <a:r>
              <a:rPr lang="en-US" sz="3000" dirty="0" smtClean="0"/>
              <a:t>By focusing on day-to-day campaign activities rallies, gaffes, scandals, and negative commercials</a:t>
            </a:r>
          </a:p>
          <a:p>
            <a:pPr marL="800100" lvl="1" indent="-342900">
              <a:buClr>
                <a:srgbClr val="660066"/>
              </a:buClr>
              <a:buFont typeface="+mj-ea"/>
              <a:buAutoNum type="circleNumDbPlain"/>
            </a:pPr>
            <a:r>
              <a:rPr lang="en-US" sz="3000" dirty="0" smtClean="0"/>
              <a:t>By engaging in “horse-race journalism”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1696240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134" cy="137195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4"/>
          <a:srcRect b="17228"/>
          <a:stretch/>
        </p:blipFill>
        <p:spPr>
          <a:xfrm>
            <a:off x="0" y="1371957"/>
            <a:ext cx="1364930" cy="136879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40747"/>
            <a:ext cx="1363594" cy="136540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6154"/>
            <a:ext cx="1366253" cy="136625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72407"/>
            <a:ext cx="1368763" cy="136356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0134" y="0"/>
            <a:ext cx="7773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Mass Media - </a:t>
            </a:r>
            <a:r>
              <a:rPr lang="en-US" sz="3600" b="1" dirty="0">
                <a:solidFill>
                  <a:srgbClr val="FF0000"/>
                </a:solidFill>
              </a:rPr>
              <a:t>Role as </a:t>
            </a:r>
            <a:r>
              <a:rPr lang="en-US" sz="3600" b="1" dirty="0" smtClean="0">
                <a:solidFill>
                  <a:srgbClr val="FF0000"/>
                </a:solidFill>
              </a:rPr>
              <a:t>Watchdog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70134" y="646331"/>
            <a:ext cx="7773866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Exposing scandals and intrigues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Began w/ </a:t>
            </a:r>
            <a:r>
              <a:rPr lang="en-US" sz="2800" i="1" dirty="0" smtClean="0"/>
              <a:t>WaPo</a:t>
            </a:r>
            <a:r>
              <a:rPr lang="en-US" sz="2800" dirty="0" smtClean="0"/>
              <a:t> Watergate coverage</a:t>
            </a:r>
            <a:endParaRPr lang="en-US" sz="28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Especially </a:t>
            </a:r>
            <a:r>
              <a:rPr lang="en-US" sz="2800" dirty="0"/>
              <a:t>seen in election analysis of candidates 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Can </a:t>
            </a:r>
            <a:r>
              <a:rPr lang="en-US" sz="2800" dirty="0"/>
              <a:t>drive policy by “creating” an issue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i="1" dirty="0" smtClean="0"/>
              <a:t>Time</a:t>
            </a:r>
            <a:r>
              <a:rPr lang="en-US" sz="2800" dirty="0" smtClean="0"/>
              <a:t> </a:t>
            </a:r>
            <a:r>
              <a:rPr lang="en-US" sz="2800" dirty="0"/>
              <a:t>magazine cover on Bob Dole’s Age 1996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/>
              <a:t>Monica Lewinsky/Bill Clinton publicity 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700" dirty="0" smtClean="0"/>
              <a:t>Swift Boat “swiftboating:” Controversy </a:t>
            </a:r>
            <a:r>
              <a:rPr lang="en-US" sz="2700" dirty="0"/>
              <a:t>in 2004</a:t>
            </a:r>
          </a:p>
        </p:txBody>
      </p:sp>
      <p:pic>
        <p:nvPicPr>
          <p:cNvPr id="10" name="Picture 9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4280089" y="3754651"/>
            <a:ext cx="2189579" cy="2924398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1657530" y="3754651"/>
            <a:ext cx="2192396" cy="2924622"/>
          </a:xfrm>
          <a:prstGeom prst="rect">
            <a:avLst/>
          </a:prstGeom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6704742" y="3754875"/>
            <a:ext cx="2187432" cy="2923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922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5038" cy="137017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4"/>
          <a:srcRect l="15033" b="5710"/>
          <a:stretch/>
        </p:blipFill>
        <p:spPr>
          <a:xfrm>
            <a:off x="0" y="1370172"/>
            <a:ext cx="1370832" cy="136591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1600" cy="136448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6"/>
          <a:srcRect l="8048" r="7356" b="22272"/>
          <a:stretch/>
        </p:blipFill>
        <p:spPr>
          <a:xfrm>
            <a:off x="0" y="4100576"/>
            <a:ext cx="1364918" cy="13699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8454"/>
            <a:ext cx="1368292" cy="136954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1600" y="547022"/>
            <a:ext cx="7772400" cy="569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Critics </a:t>
            </a:r>
            <a:r>
              <a:rPr lang="en-US" sz="2800" dirty="0"/>
              <a:t>contend media color reality in reporting it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news </a:t>
            </a:r>
            <a:r>
              <a:rPr lang="en-US" sz="2800" dirty="0"/>
              <a:t>reporters are said to have a liberal bias in reporting the </a:t>
            </a:r>
            <a:r>
              <a:rPr lang="en-US" sz="2800" dirty="0" smtClean="0"/>
              <a:t>news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editors </a:t>
            </a:r>
            <a:r>
              <a:rPr lang="en-US" sz="2800" dirty="0"/>
              <a:t>and publishers are suspected of having a conservative bias that tones down their reporters’ liberalism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several </a:t>
            </a:r>
            <a:r>
              <a:rPr lang="en-US" sz="2800" dirty="0"/>
              <a:t>studies of voting behavior and ideological self-placement show that reporters do have a liberal </a:t>
            </a:r>
            <a:r>
              <a:rPr lang="en-US" sz="2800" dirty="0" smtClean="0"/>
              <a:t>orientation</a:t>
            </a:r>
            <a:endParaRPr lang="en-US" sz="28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more </a:t>
            </a:r>
            <a:r>
              <a:rPr lang="en-US" sz="2800" dirty="0"/>
              <a:t>pronounced bias of reporters is against politicians, especially </a:t>
            </a:r>
            <a:r>
              <a:rPr lang="en-US" sz="2800" b="1" dirty="0">
                <a:solidFill>
                  <a:srgbClr val="FF0000"/>
                </a:solidFill>
              </a:rPr>
              <a:t>front-runners</a:t>
            </a:r>
            <a:r>
              <a:rPr lang="en-US" sz="2800" dirty="0"/>
              <a:t> and </a:t>
            </a:r>
            <a:r>
              <a:rPr lang="en-US" sz="2800" b="1" dirty="0">
                <a:solidFill>
                  <a:srgbClr val="FF0000"/>
                </a:solidFill>
              </a:rPr>
              <a:t>incumbents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focus </a:t>
            </a:r>
            <a:r>
              <a:rPr lang="en-US" sz="2800" dirty="0"/>
              <a:t>on </a:t>
            </a:r>
            <a:r>
              <a:rPr lang="en-US" sz="2800" b="1" u="sng" dirty="0"/>
              <a:t>conflict</a:t>
            </a:r>
            <a:r>
              <a:rPr lang="en-US" sz="2800" dirty="0"/>
              <a:t> more than anything else</a:t>
            </a:r>
          </a:p>
        </p:txBody>
      </p:sp>
      <p:sp>
        <p:nvSpPr>
          <p:cNvPr id="8" name="Rectangle 7"/>
          <p:cNvSpPr/>
          <p:nvPr/>
        </p:nvSpPr>
        <p:spPr>
          <a:xfrm>
            <a:off x="1369528" y="0"/>
            <a:ext cx="7774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Mass Media - </a:t>
            </a:r>
            <a:r>
              <a:rPr lang="en-US" sz="3600" b="1" dirty="0">
                <a:solidFill>
                  <a:srgbClr val="FF0000"/>
                </a:solidFill>
              </a:rPr>
              <a:t>Bias in Media</a:t>
            </a:r>
          </a:p>
        </p:txBody>
      </p:sp>
    </p:spTree>
    <p:extLst>
      <p:ext uri="{BB962C8B-B14F-4D97-AF65-F5344CB8AC3E}">
        <p14:creationId xmlns:p14="http://schemas.microsoft.com/office/powerpoint/2010/main" val="5578974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9067" cy="13709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0928"/>
            <a:ext cx="1369527" cy="1369730"/>
          </a:xfrm>
          <a:prstGeom prst="rect">
            <a:avLst/>
          </a:prstGeom>
          <a:ln w="12700" cmpd="sng">
            <a:solidFill>
              <a:srgbClr val="4F81BD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40658"/>
            <a:ext cx="1365208" cy="137142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6"/>
          <a:srcRect l="10838" t="6774" r="20411"/>
          <a:stretch/>
        </p:blipFill>
        <p:spPr>
          <a:xfrm>
            <a:off x="0" y="4112082"/>
            <a:ext cx="1365783" cy="136342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6" name="Picture 1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-343309" y="5835350"/>
            <a:ext cx="1365959" cy="67934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342204" y="5830677"/>
            <a:ext cx="1369865" cy="684780"/>
          </a:xfrm>
          <a:prstGeom prst="rect">
            <a:avLst/>
          </a:prstGeom>
          <a:ln w="9525" cmpd="sng"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1343412" y="-160278"/>
            <a:ext cx="7774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Mass Media - </a:t>
            </a:r>
            <a:r>
              <a:rPr lang="en-US" sz="3600" b="1" dirty="0">
                <a:solidFill>
                  <a:srgbClr val="FF0000"/>
                </a:solidFill>
              </a:rPr>
              <a:t>Bias in Media</a:t>
            </a:r>
          </a:p>
        </p:txBody>
      </p:sp>
      <p:sp>
        <p:nvSpPr>
          <p:cNvPr id="7" name="Rectangle 6"/>
          <p:cNvSpPr/>
          <p:nvPr/>
        </p:nvSpPr>
        <p:spPr>
          <a:xfrm>
            <a:off x="1343412" y="425586"/>
            <a:ext cx="7774472" cy="5601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Not all bias is deliberate but can be detected by watching the following techniques</a:t>
            </a:r>
            <a:r>
              <a:rPr lang="en-US" sz="2800" b="1" dirty="0" smtClean="0"/>
              <a:t>:</a:t>
            </a:r>
          </a:p>
          <a:p>
            <a:pPr algn="ctr">
              <a:lnSpc>
                <a:spcPct val="50000"/>
              </a:lnSpc>
            </a:pPr>
            <a:endParaRPr lang="en-US" sz="2800" b="1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400" b="1" u="sng" dirty="0">
                <a:solidFill>
                  <a:srgbClr val="000090"/>
                </a:solidFill>
              </a:rPr>
              <a:t>Selection &amp; </a:t>
            </a:r>
            <a:r>
              <a:rPr lang="en-US" sz="2400" b="1" u="sng" dirty="0" smtClean="0">
                <a:solidFill>
                  <a:srgbClr val="000090"/>
                </a:solidFill>
              </a:rPr>
              <a:t>omission</a:t>
            </a:r>
            <a:r>
              <a:rPr lang="en-US" sz="2400" dirty="0" smtClean="0"/>
              <a:t>: </a:t>
            </a:r>
            <a:r>
              <a:rPr lang="en-US" sz="2400" dirty="0"/>
              <a:t>choice of news items; content &amp; details used/not; words used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400" b="1" u="sng" dirty="0">
                <a:solidFill>
                  <a:srgbClr val="000090"/>
                </a:solidFill>
              </a:rPr>
              <a:t>Placement</a:t>
            </a:r>
            <a:r>
              <a:rPr lang="en-US" sz="2400" b="1" dirty="0"/>
              <a:t>:  </a:t>
            </a:r>
            <a:r>
              <a:rPr lang="en-US" sz="2400" dirty="0"/>
              <a:t>first page stories/above fold; lead off stories – reflect significance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400" b="1" u="sng" dirty="0">
                <a:solidFill>
                  <a:srgbClr val="000090"/>
                </a:solidFill>
              </a:rPr>
              <a:t>Headlines</a:t>
            </a:r>
            <a:r>
              <a:rPr lang="en-US" sz="2400" b="1" dirty="0"/>
              <a:t>:  </a:t>
            </a:r>
            <a:r>
              <a:rPr lang="en-US" sz="2400" dirty="0"/>
              <a:t>most </a:t>
            </a:r>
            <a:r>
              <a:rPr lang="en-US" sz="2400" dirty="0" smtClean="0"/>
              <a:t>                                                                  read </a:t>
            </a:r>
            <a:r>
              <a:rPr lang="en-US" sz="2400" dirty="0"/>
              <a:t>part of the </a:t>
            </a:r>
            <a:r>
              <a:rPr lang="en-US" sz="2400" dirty="0" smtClean="0"/>
              <a:t>                                                                 paper </a:t>
            </a:r>
            <a:r>
              <a:rPr lang="en-US" sz="2400" dirty="0"/>
              <a:t>– wording &amp; </a:t>
            </a:r>
            <a:r>
              <a:rPr lang="en-US" sz="2400" dirty="0" smtClean="0"/>
              <a:t>                                                               size can reflect </a:t>
            </a:r>
            <a:r>
              <a:rPr lang="en-US" sz="2400" dirty="0"/>
              <a:t>bias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400" b="1" u="sng" dirty="0">
                <a:solidFill>
                  <a:srgbClr val="000090"/>
                </a:solidFill>
              </a:rPr>
              <a:t>Photos &amp; camera</a:t>
            </a:r>
            <a:r>
              <a:rPr lang="en-US" sz="2400" dirty="0">
                <a:solidFill>
                  <a:srgbClr val="000090"/>
                </a:solidFill>
              </a:rPr>
              <a:t> </a:t>
            </a:r>
            <a:r>
              <a:rPr lang="en-US" sz="2400" dirty="0" smtClean="0">
                <a:solidFill>
                  <a:srgbClr val="000090"/>
                </a:solidFill>
              </a:rPr>
              <a:t>                                                                    </a:t>
            </a:r>
            <a:r>
              <a:rPr lang="en-US" sz="2400" b="1" u="sng" dirty="0" smtClean="0">
                <a:solidFill>
                  <a:srgbClr val="000090"/>
                </a:solidFill>
              </a:rPr>
              <a:t>angle</a:t>
            </a:r>
            <a:r>
              <a:rPr lang="en-US" sz="2400" b="1" dirty="0"/>
              <a:t>: </a:t>
            </a:r>
            <a:r>
              <a:rPr lang="en-US" sz="2400" dirty="0" smtClean="0"/>
              <a:t>visual                                                                      portrayal </a:t>
            </a:r>
            <a:r>
              <a:rPr lang="en-US" sz="2400" dirty="0"/>
              <a:t>can </a:t>
            </a:r>
            <a:r>
              <a:rPr lang="en-US" sz="2400" dirty="0" smtClean="0"/>
              <a:t>show                                                                       bias </a:t>
            </a:r>
            <a:r>
              <a:rPr lang="en-US" sz="2400" dirty="0"/>
              <a:t>as can </a:t>
            </a:r>
            <a:r>
              <a:rPr lang="en-US" sz="2400" dirty="0" smtClean="0"/>
              <a:t>captions                                                                     </a:t>
            </a:r>
            <a:endParaRPr lang="en-US" sz="2400" dirty="0"/>
          </a:p>
        </p:txBody>
      </p:sp>
      <p:pic>
        <p:nvPicPr>
          <p:cNvPr id="10" name="Picture 9" descr="http://thepublicinterest.freedomblogging.com/files/2009/07/objective-journalism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648" y="3997124"/>
            <a:ext cx="2800698" cy="1859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4388177" y="4911731"/>
            <a:ext cx="914048" cy="945246"/>
          </a:xfrm>
          <a:prstGeom prst="rect">
            <a:avLst/>
          </a:prstGeom>
        </p:spPr>
      </p:pic>
      <p:pic>
        <p:nvPicPr>
          <p:cNvPr id="9" name="Picture 8"/>
          <p:cNvPicPr>
            <a:picLocks/>
          </p:cNvPicPr>
          <p:nvPr/>
        </p:nvPicPr>
        <p:blipFill>
          <a:blip r:embed="rId11"/>
          <a:stretch>
            <a:fillRect/>
          </a:stretch>
        </p:blipFill>
        <p:spPr>
          <a:xfrm>
            <a:off x="8031722" y="4906133"/>
            <a:ext cx="909331" cy="909009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12"/>
          <a:stretch>
            <a:fillRect/>
          </a:stretch>
        </p:blipFill>
        <p:spPr>
          <a:xfrm>
            <a:off x="4392517" y="3087690"/>
            <a:ext cx="911898" cy="909434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13"/>
          <a:stretch>
            <a:fillRect/>
          </a:stretch>
        </p:blipFill>
        <p:spPr>
          <a:xfrm rot="10800000">
            <a:off x="4392518" y="5856977"/>
            <a:ext cx="909707" cy="912924"/>
          </a:xfrm>
          <a:prstGeom prst="rect">
            <a:avLst/>
          </a:prstGeom>
        </p:spPr>
      </p:pic>
      <p:pic>
        <p:nvPicPr>
          <p:cNvPr id="15" name="Picture 14"/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4388177" y="3997124"/>
            <a:ext cx="914048" cy="914607"/>
          </a:xfrm>
          <a:prstGeom prst="rect">
            <a:avLst/>
          </a:prstGeom>
        </p:spPr>
      </p:pic>
      <p:pic>
        <p:nvPicPr>
          <p:cNvPr id="17" name="Picture 16"/>
          <p:cNvPicPr>
            <a:picLocks/>
          </p:cNvPicPr>
          <p:nvPr/>
        </p:nvPicPr>
        <p:blipFill>
          <a:blip r:embed="rId13"/>
          <a:stretch>
            <a:fillRect/>
          </a:stretch>
        </p:blipFill>
        <p:spPr>
          <a:xfrm rot="10800000">
            <a:off x="5302225" y="5919418"/>
            <a:ext cx="909707" cy="912924"/>
          </a:xfrm>
          <a:prstGeom prst="rect">
            <a:avLst/>
          </a:prstGeom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13"/>
          <a:stretch>
            <a:fillRect/>
          </a:stretch>
        </p:blipFill>
        <p:spPr>
          <a:xfrm rot="10800000">
            <a:off x="6211932" y="5919418"/>
            <a:ext cx="909707" cy="912924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13"/>
          <a:stretch>
            <a:fillRect/>
          </a:stretch>
        </p:blipFill>
        <p:spPr>
          <a:xfrm rot="10800000">
            <a:off x="7121639" y="5856978"/>
            <a:ext cx="909707" cy="912924"/>
          </a:xfrm>
          <a:prstGeom prst="rect">
            <a:avLst/>
          </a:prstGeom>
        </p:spPr>
      </p:pic>
      <p:pic>
        <p:nvPicPr>
          <p:cNvPr id="21" name="Picture 20"/>
          <p:cNvPicPr>
            <a:picLocks/>
          </p:cNvPicPr>
          <p:nvPr/>
        </p:nvPicPr>
        <p:blipFill>
          <a:blip r:embed="rId13"/>
          <a:stretch>
            <a:fillRect/>
          </a:stretch>
        </p:blipFill>
        <p:spPr>
          <a:xfrm rot="10800000">
            <a:off x="8031346" y="5826338"/>
            <a:ext cx="909707" cy="912924"/>
          </a:xfrm>
          <a:prstGeom prst="rect">
            <a:avLst/>
          </a:prstGeom>
        </p:spPr>
      </p:pic>
      <p:pic>
        <p:nvPicPr>
          <p:cNvPr id="22" name="Picture 21"/>
          <p:cNvPicPr>
            <a:picLocks/>
          </p:cNvPicPr>
          <p:nvPr/>
        </p:nvPicPr>
        <p:blipFill>
          <a:blip r:embed="rId11"/>
          <a:stretch>
            <a:fillRect/>
          </a:stretch>
        </p:blipFill>
        <p:spPr>
          <a:xfrm>
            <a:off x="8031722" y="4002722"/>
            <a:ext cx="909331" cy="909009"/>
          </a:xfrm>
          <a:prstGeom prst="rect">
            <a:avLst/>
          </a:prstGeom>
        </p:spPr>
      </p:pic>
      <p:pic>
        <p:nvPicPr>
          <p:cNvPr id="23" name="Picture 22"/>
          <p:cNvPicPr>
            <a:picLocks/>
          </p:cNvPicPr>
          <p:nvPr/>
        </p:nvPicPr>
        <p:blipFill>
          <a:blip r:embed="rId12"/>
          <a:stretch>
            <a:fillRect/>
          </a:stretch>
        </p:blipFill>
        <p:spPr>
          <a:xfrm>
            <a:off x="5300033" y="3093288"/>
            <a:ext cx="911898" cy="909434"/>
          </a:xfrm>
          <a:prstGeom prst="rect">
            <a:avLst/>
          </a:prstGeom>
        </p:spPr>
      </p:pic>
      <p:pic>
        <p:nvPicPr>
          <p:cNvPr id="24" name="Picture 23"/>
          <p:cNvPicPr>
            <a:picLocks/>
          </p:cNvPicPr>
          <p:nvPr/>
        </p:nvPicPr>
        <p:blipFill>
          <a:blip r:embed="rId12"/>
          <a:stretch>
            <a:fillRect/>
          </a:stretch>
        </p:blipFill>
        <p:spPr>
          <a:xfrm>
            <a:off x="6209740" y="3087690"/>
            <a:ext cx="911898" cy="909434"/>
          </a:xfrm>
          <a:prstGeom prst="rect">
            <a:avLst/>
          </a:prstGeom>
        </p:spPr>
      </p:pic>
      <p:pic>
        <p:nvPicPr>
          <p:cNvPr id="25" name="Picture 24"/>
          <p:cNvPicPr>
            <a:picLocks/>
          </p:cNvPicPr>
          <p:nvPr/>
        </p:nvPicPr>
        <p:blipFill>
          <a:blip r:embed="rId12"/>
          <a:stretch>
            <a:fillRect/>
          </a:stretch>
        </p:blipFill>
        <p:spPr>
          <a:xfrm>
            <a:off x="7119448" y="3087690"/>
            <a:ext cx="911898" cy="909434"/>
          </a:xfrm>
          <a:prstGeom prst="rect">
            <a:avLst/>
          </a:prstGeom>
        </p:spPr>
      </p:pic>
      <p:pic>
        <p:nvPicPr>
          <p:cNvPr id="26" name="Picture 25"/>
          <p:cNvPicPr>
            <a:picLocks/>
          </p:cNvPicPr>
          <p:nvPr/>
        </p:nvPicPr>
        <p:blipFill>
          <a:blip r:embed="rId12"/>
          <a:stretch>
            <a:fillRect/>
          </a:stretch>
        </p:blipFill>
        <p:spPr>
          <a:xfrm>
            <a:off x="8029155" y="3087690"/>
            <a:ext cx="911898" cy="909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788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31204"/>
            <a:ext cx="1367837" cy="1365848"/>
          </a:xfrm>
          <a:prstGeom prst="rect">
            <a:avLst/>
          </a:prstGeom>
        </p:spPr>
      </p:pic>
      <p:pic>
        <p:nvPicPr>
          <p:cNvPr id="9" name="Picture 8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488596"/>
            <a:ext cx="1370604" cy="1369404"/>
          </a:xfrm>
          <a:prstGeom prst="rect">
            <a:avLst/>
          </a:prstGeom>
        </p:spPr>
      </p:pic>
      <p:pic>
        <p:nvPicPr>
          <p:cNvPr id="3" name="Picture 2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097052"/>
            <a:ext cx="1368933" cy="1364283"/>
          </a:xfrm>
          <a:prstGeom prst="rect">
            <a:avLst/>
          </a:prstGeom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365014"/>
            <a:ext cx="1366190" cy="136619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369528" y="0"/>
            <a:ext cx="7774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Mass Media - </a:t>
            </a:r>
            <a:r>
              <a:rPr lang="en-US" sz="3600" b="1" dirty="0">
                <a:solidFill>
                  <a:srgbClr val="FF0000"/>
                </a:solidFill>
              </a:rPr>
              <a:t>Bias in Media</a:t>
            </a:r>
          </a:p>
        </p:txBody>
      </p:sp>
      <p:sp>
        <p:nvSpPr>
          <p:cNvPr id="2" name="Rectangle 1"/>
          <p:cNvSpPr/>
          <p:nvPr/>
        </p:nvSpPr>
        <p:spPr>
          <a:xfrm>
            <a:off x="1366190" y="646331"/>
            <a:ext cx="7773396" cy="6663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Not all bias is deliberate but can be detected by watching the following techniques</a:t>
            </a:r>
            <a:r>
              <a:rPr lang="en-US" sz="2800" b="1" dirty="0" smtClean="0"/>
              <a:t>:</a:t>
            </a:r>
          </a:p>
          <a:p>
            <a:pPr algn="ctr">
              <a:lnSpc>
                <a:spcPct val="50000"/>
              </a:lnSpc>
            </a:pPr>
            <a:endParaRPr lang="en-US" sz="2800" b="1" dirty="0" smtClean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200" b="1" u="sng" dirty="0">
                <a:solidFill>
                  <a:srgbClr val="000090"/>
                </a:solidFill>
              </a:rPr>
              <a:t>Names &amp; titles</a:t>
            </a:r>
            <a:r>
              <a:rPr lang="en-US" sz="2200" b="1" dirty="0"/>
              <a:t>:  </a:t>
            </a:r>
            <a:r>
              <a:rPr lang="en-US" sz="2200" dirty="0"/>
              <a:t>choice of </a:t>
            </a:r>
            <a:r>
              <a:rPr lang="en-US" sz="2200" dirty="0" smtClean="0"/>
              <a:t>                                                       words </a:t>
            </a:r>
            <a:r>
              <a:rPr lang="en-US" sz="2200" dirty="0"/>
              <a:t>such as “terrorist” or </a:t>
            </a:r>
            <a:r>
              <a:rPr lang="en-US" sz="2200" dirty="0" smtClean="0"/>
              <a:t>                                              “</a:t>
            </a:r>
            <a:r>
              <a:rPr lang="en-US" sz="2200" dirty="0"/>
              <a:t>freedom fighter” clearly </a:t>
            </a:r>
            <a:r>
              <a:rPr lang="en-US" sz="2200" dirty="0" smtClean="0"/>
              <a:t>                                                        indicate </a:t>
            </a:r>
            <a:r>
              <a:rPr lang="en-US" sz="2200" dirty="0"/>
              <a:t>bias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200" b="1" u="sng" dirty="0" smtClean="0">
                <a:solidFill>
                  <a:srgbClr val="000090"/>
                </a:solidFill>
              </a:rPr>
              <a:t>Statistics</a:t>
            </a:r>
            <a:r>
              <a:rPr lang="en-US" sz="2200" b="1" dirty="0"/>
              <a:t>:  </a:t>
            </a:r>
            <a:r>
              <a:rPr lang="en-US" sz="2200" dirty="0"/>
              <a:t>opinion can be </a:t>
            </a:r>
            <a:r>
              <a:rPr lang="en-US" sz="2200" dirty="0" smtClean="0"/>
              <a:t>                                                  reflected </a:t>
            </a:r>
            <a:r>
              <a:rPr lang="en-US" sz="2200" dirty="0"/>
              <a:t>in method of </a:t>
            </a:r>
            <a:r>
              <a:rPr lang="en-US" sz="2200" dirty="0" smtClean="0"/>
              <a:t>                                                         counting </a:t>
            </a:r>
            <a:r>
              <a:rPr lang="en-US" sz="2200" dirty="0"/>
              <a:t>– “a hundred injured </a:t>
            </a:r>
            <a:r>
              <a:rPr lang="en-US" sz="2200" dirty="0" smtClean="0"/>
              <a:t>                                                       in </a:t>
            </a:r>
            <a:r>
              <a:rPr lang="en-US" sz="2200" dirty="0"/>
              <a:t>crash” vs. “minor injuries in crash”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200" b="1" u="sng" dirty="0" smtClean="0">
                <a:solidFill>
                  <a:srgbClr val="000090"/>
                </a:solidFill>
              </a:rPr>
              <a:t>Source</a:t>
            </a:r>
            <a:r>
              <a:rPr lang="en-US" sz="2200" b="1" dirty="0"/>
              <a:t>:  </a:t>
            </a:r>
            <a:r>
              <a:rPr lang="en-US" sz="2200" dirty="0"/>
              <a:t>supplier of the information and their credibility – PR director’s puffpiece; staged-events (sit-ins, ribbon cutting, demonstration)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200" b="1" u="sng" dirty="0" smtClean="0">
                <a:solidFill>
                  <a:srgbClr val="000090"/>
                </a:solidFill>
              </a:rPr>
              <a:t>Word </a:t>
            </a:r>
            <a:r>
              <a:rPr lang="en-US" sz="2200" b="1" u="sng" dirty="0">
                <a:solidFill>
                  <a:srgbClr val="000090"/>
                </a:solidFill>
              </a:rPr>
              <a:t>choice &amp; tone</a:t>
            </a:r>
            <a:r>
              <a:rPr lang="en-US" sz="2200" b="1" dirty="0"/>
              <a:t>:  </a:t>
            </a:r>
            <a:r>
              <a:rPr lang="en-US" sz="2200" dirty="0"/>
              <a:t>use of positive or negative words – value judgments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200" b="1" u="sng" dirty="0" smtClean="0">
                <a:solidFill>
                  <a:srgbClr val="000090"/>
                </a:solidFill>
              </a:rPr>
              <a:t>Media </a:t>
            </a:r>
            <a:r>
              <a:rPr lang="en-US" sz="2200" b="1" u="sng" dirty="0">
                <a:solidFill>
                  <a:srgbClr val="000090"/>
                </a:solidFill>
              </a:rPr>
              <a:t>ownership</a:t>
            </a:r>
            <a:r>
              <a:rPr lang="en-US" sz="2200" b="1" dirty="0"/>
              <a:t>:  </a:t>
            </a:r>
            <a:r>
              <a:rPr lang="en-US" sz="2200" dirty="0"/>
              <a:t>trying not to offend sponsors, ownership, etc</a:t>
            </a:r>
          </a:p>
          <a:p>
            <a:endParaRPr lang="en-US" sz="27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48534" y="1562891"/>
            <a:ext cx="3471322" cy="253416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2" name="Picture 11"/>
          <p:cNvPicPr>
            <a:picLocks/>
          </p:cNvPicPr>
          <p:nvPr/>
        </p:nvPicPr>
        <p:blipFill rotWithShape="1">
          <a:blip r:embed="rId8"/>
          <a:srcRect b="21170"/>
          <a:stretch/>
        </p:blipFill>
        <p:spPr>
          <a:xfrm>
            <a:off x="0" y="0"/>
            <a:ext cx="1371878" cy="136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1860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72409"/>
            <a:ext cx="1369581" cy="137008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363390" cy="137240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42495"/>
            <a:ext cx="1367478" cy="136851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11005"/>
            <a:ext cx="1365565" cy="137075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2" name="Picture 1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91688"/>
            <a:ext cx="1372213" cy="136631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372212" y="16280"/>
            <a:ext cx="7771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Media Conclusions</a:t>
            </a:r>
            <a:endParaRPr lang="en-US" sz="3600" b="1" dirty="0"/>
          </a:p>
        </p:txBody>
      </p:sp>
      <p:sp>
        <p:nvSpPr>
          <p:cNvPr id="8" name="Rectangle 7"/>
          <p:cNvSpPr/>
          <p:nvPr/>
        </p:nvSpPr>
        <p:spPr>
          <a:xfrm>
            <a:off x="1363390" y="561757"/>
            <a:ext cx="7780610" cy="5816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The media act as a linkage institution between people and the policymakers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profound </a:t>
            </a:r>
            <a:r>
              <a:rPr lang="en-US" sz="2800" dirty="0"/>
              <a:t>impact on the political policy </a:t>
            </a:r>
            <a:r>
              <a:rPr lang="en-US" sz="2800" dirty="0" smtClean="0"/>
              <a:t>agenda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Watchdog function of </a:t>
            </a:r>
            <a:r>
              <a:rPr lang="en-US" sz="2800" dirty="0" smtClean="0"/>
              <a:t>                                       media </a:t>
            </a:r>
            <a:r>
              <a:rPr lang="en-US" sz="2800" dirty="0"/>
              <a:t>helps to keep gov’t </a:t>
            </a:r>
            <a:r>
              <a:rPr lang="en-US" sz="2800" dirty="0" smtClean="0"/>
              <a:t>                                 small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/>
              <a:t>m</a:t>
            </a:r>
            <a:r>
              <a:rPr lang="en-US" sz="2800" dirty="0" smtClean="0"/>
              <a:t>any feel media </a:t>
            </a:r>
            <a:r>
              <a:rPr lang="en-US" sz="2800" dirty="0"/>
              <a:t>is biased </a:t>
            </a:r>
            <a:r>
              <a:rPr lang="en-US" sz="2800" dirty="0" smtClean="0"/>
              <a:t>                                against </a:t>
            </a:r>
            <a:r>
              <a:rPr lang="en-US" sz="2800" dirty="0"/>
              <a:t>whoever holds </a:t>
            </a:r>
            <a:r>
              <a:rPr lang="en-US" sz="2800" dirty="0" smtClean="0"/>
              <a:t>                                      office </a:t>
            </a:r>
            <a:r>
              <a:rPr lang="en-US" sz="2800" dirty="0"/>
              <a:t>and </a:t>
            </a:r>
            <a:r>
              <a:rPr lang="en-US" sz="2800" dirty="0" smtClean="0"/>
              <a:t>reporters </a:t>
            </a:r>
            <a:r>
              <a:rPr lang="en-US" sz="2800" dirty="0"/>
              <a:t>want </a:t>
            </a:r>
            <a:r>
              <a:rPr lang="en-US" sz="2800" dirty="0" smtClean="0"/>
              <a:t>                                 to </a:t>
            </a:r>
            <a:r>
              <a:rPr lang="en-US" sz="2800" dirty="0"/>
              <a:t>expose them in the </a:t>
            </a:r>
            <a:r>
              <a:rPr lang="en-US" sz="2800" dirty="0" smtClean="0"/>
              <a:t>                                      media</a:t>
            </a:r>
            <a:endParaRPr lang="en-US" sz="2800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367" y="1921054"/>
            <a:ext cx="1232160" cy="821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corporate-news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527" y="1921054"/>
            <a:ext cx="2618694" cy="3924300"/>
          </a:xfrm>
          <a:prstGeom prst="rect">
            <a:avLst/>
          </a:prstGeom>
          <a:ln w="1905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18955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7539" cy="137179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1795"/>
            <a:ext cx="1369981" cy="136487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665"/>
            <a:ext cx="1370290" cy="136488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1553"/>
            <a:ext cx="1369567" cy="136956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/>
          <a:srcRect r="43595"/>
          <a:stretch/>
        </p:blipFill>
        <p:spPr>
          <a:xfrm>
            <a:off x="0" y="5471120"/>
            <a:ext cx="1367483" cy="136372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1372212" y="16280"/>
            <a:ext cx="7771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Media Conclusions</a:t>
            </a:r>
            <a:endParaRPr lang="en-US" sz="3600" b="1" dirty="0"/>
          </a:p>
        </p:txBody>
      </p:sp>
      <p:sp>
        <p:nvSpPr>
          <p:cNvPr id="4" name="Rectangle 3"/>
          <p:cNvSpPr/>
          <p:nvPr/>
        </p:nvSpPr>
        <p:spPr>
          <a:xfrm>
            <a:off x="1372211" y="662611"/>
            <a:ext cx="777178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With every new proposal being met with skepticism, regular constraints are placed on gov’t growth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However, </a:t>
            </a:r>
            <a:r>
              <a:rPr lang="en-US" sz="2800" dirty="0"/>
              <a:t>when </a:t>
            </a:r>
            <a:r>
              <a:rPr lang="en-US" sz="2800" dirty="0" smtClean="0"/>
              <a:t>                                                      media </a:t>
            </a:r>
            <a:r>
              <a:rPr lang="en-US" sz="2800" dirty="0"/>
              <a:t>focuses on </a:t>
            </a:r>
            <a:r>
              <a:rPr lang="en-US" sz="2800" dirty="0" smtClean="0"/>
              <a:t>                                              injustice </a:t>
            </a:r>
            <a:r>
              <a:rPr lang="en-US" sz="2800" dirty="0"/>
              <a:t>in society, </a:t>
            </a:r>
            <a:r>
              <a:rPr lang="en-US" sz="2800" dirty="0" smtClean="0"/>
              <a:t>                                                the </a:t>
            </a:r>
            <a:r>
              <a:rPr lang="en-US" sz="2800" dirty="0"/>
              <a:t>media inevitably </a:t>
            </a:r>
            <a:r>
              <a:rPr lang="en-US" sz="2800" dirty="0" smtClean="0"/>
              <a:t>                                        encourage </a:t>
            </a:r>
            <a:r>
              <a:rPr lang="en-US" sz="2800" dirty="0"/>
              <a:t>the </a:t>
            </a:r>
            <a:r>
              <a:rPr lang="en-US" sz="2800" dirty="0" smtClean="0"/>
              <a:t>                                                          growth </a:t>
            </a:r>
            <a:r>
              <a:rPr lang="en-US" sz="2800" dirty="0"/>
              <a:t>of gov’t.</a:t>
            </a:r>
          </a:p>
        </p:txBody>
      </p:sp>
      <p:pic>
        <p:nvPicPr>
          <p:cNvPr id="5" name="Picture 4" descr="technical-difficulties-simpsons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098" y="1612760"/>
            <a:ext cx="3812583" cy="2929393"/>
          </a:xfrm>
          <a:prstGeom prst="rect">
            <a:avLst/>
          </a:prstGeom>
          <a:ln w="1905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66617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5038" cy="137017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4"/>
          <a:srcRect l="15033" b="5710"/>
          <a:stretch/>
        </p:blipFill>
        <p:spPr>
          <a:xfrm>
            <a:off x="0" y="1370172"/>
            <a:ext cx="1370832" cy="136591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1600" cy="136448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6"/>
          <a:srcRect l="8048" r="7356" b="22272"/>
          <a:stretch/>
        </p:blipFill>
        <p:spPr>
          <a:xfrm>
            <a:off x="0" y="4100576"/>
            <a:ext cx="1364918" cy="13699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8454"/>
            <a:ext cx="1368292" cy="136954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1600" y="23535"/>
            <a:ext cx="7772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Mass Media Today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1600" y="669866"/>
            <a:ext cx="77724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/>
              <a:t>Modern political success depends upon control of the mass media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b="1" u="sng" dirty="0"/>
              <a:t>Image making </a:t>
            </a:r>
            <a:r>
              <a:rPr lang="en-US" sz="2600" dirty="0"/>
              <a:t>does not stop with the campaign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600" dirty="0" smtClean="0"/>
              <a:t>critical </a:t>
            </a:r>
            <a:r>
              <a:rPr lang="en-US" sz="2600" dirty="0"/>
              <a:t>element in day-to-day governing since politicians’ images in the press are good indicators of their clout (</a:t>
            </a:r>
            <a:r>
              <a:rPr lang="en-US" sz="2600" b="1" dirty="0">
                <a:solidFill>
                  <a:srgbClr val="FF0000"/>
                </a:solidFill>
              </a:rPr>
              <a:t>media event</a:t>
            </a:r>
            <a:r>
              <a:rPr lang="en-US" sz="2600" dirty="0"/>
              <a:t>- 30 second presidency)</a:t>
            </a:r>
          </a:p>
        </p:txBody>
      </p:sp>
      <p:pic>
        <p:nvPicPr>
          <p:cNvPr id="9" name="Picture 8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6148154" y="3562966"/>
            <a:ext cx="2808023" cy="31476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33455" y="3562966"/>
            <a:ext cx="4211223" cy="3140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4406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5038" cy="137017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4"/>
          <a:srcRect l="15033" b="5710"/>
          <a:stretch/>
        </p:blipFill>
        <p:spPr>
          <a:xfrm>
            <a:off x="0" y="1370172"/>
            <a:ext cx="1370832" cy="136591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1600" cy="136448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6"/>
          <a:srcRect l="8048" r="7356" b="22272"/>
          <a:stretch/>
        </p:blipFill>
        <p:spPr>
          <a:xfrm>
            <a:off x="0" y="4100576"/>
            <a:ext cx="1364918" cy="13699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8454"/>
            <a:ext cx="1368292" cy="136954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1372212" y="16280"/>
            <a:ext cx="7771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Media Conclusions</a:t>
            </a:r>
            <a:endParaRPr lang="en-US" sz="3600" b="1" dirty="0"/>
          </a:p>
        </p:txBody>
      </p:sp>
      <p:sp>
        <p:nvSpPr>
          <p:cNvPr id="9" name="Rectangle 8"/>
          <p:cNvSpPr/>
          <p:nvPr/>
        </p:nvSpPr>
        <p:spPr>
          <a:xfrm>
            <a:off x="1372212" y="665168"/>
            <a:ext cx="7750814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700" dirty="0"/>
              <a:t>M</a:t>
            </a:r>
            <a:r>
              <a:rPr lang="en-US" sz="2700" dirty="0" smtClean="0"/>
              <a:t>edia </a:t>
            </a:r>
            <a:r>
              <a:rPr lang="en-US" sz="2700" dirty="0"/>
              <a:t>portray gov’t as </a:t>
            </a:r>
            <a:r>
              <a:rPr lang="en-US" sz="2700" dirty="0" smtClean="0"/>
              <a:t>                                          responsible </a:t>
            </a:r>
            <a:r>
              <a:rPr lang="en-US" sz="2700" dirty="0"/>
              <a:t>for handling </a:t>
            </a:r>
            <a:r>
              <a:rPr lang="en-US" sz="2700" dirty="0" smtClean="0"/>
              <a:t>                                       almost </a:t>
            </a:r>
            <a:r>
              <a:rPr lang="en-US" sz="2700" dirty="0"/>
              <a:t>every major problem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700" dirty="0"/>
              <a:t>TV has furthered </a:t>
            </a:r>
            <a:r>
              <a:rPr lang="en-US" sz="2700" dirty="0" smtClean="0"/>
              <a:t>individualism                                       </a:t>
            </a:r>
            <a:r>
              <a:rPr lang="en-US" sz="2700" dirty="0"/>
              <a:t>in the American political process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700" dirty="0"/>
              <a:t>candidates can appeal directly to the people through TV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700" dirty="0" smtClean="0"/>
              <a:t>Media has made </a:t>
            </a:r>
            <a:r>
              <a:rPr lang="en-US" sz="2700" dirty="0"/>
              <a:t>political parties decline in the face of candidates’ </a:t>
            </a:r>
            <a:r>
              <a:rPr lang="en-US" sz="2700" dirty="0" smtClean="0"/>
              <a:t>personalities</a:t>
            </a:r>
            <a:endParaRPr lang="en-US" sz="27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40193" y="665168"/>
            <a:ext cx="2689511" cy="1751688"/>
          </a:xfrm>
          <a:prstGeom prst="rect">
            <a:avLst/>
          </a:prstGeom>
        </p:spPr>
      </p:pic>
      <p:pic>
        <p:nvPicPr>
          <p:cNvPr id="10" name="Picture 9" descr="DemRep.png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10"/>
          <a:stretch/>
        </p:blipFill>
        <p:spPr>
          <a:xfrm>
            <a:off x="1899752" y="4496986"/>
            <a:ext cx="4027511" cy="222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079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134" cy="137195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4"/>
          <a:srcRect b="17228"/>
          <a:stretch/>
        </p:blipFill>
        <p:spPr>
          <a:xfrm>
            <a:off x="0" y="1371957"/>
            <a:ext cx="1364930" cy="136879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40747"/>
            <a:ext cx="1363594" cy="136540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6154"/>
            <a:ext cx="1366253" cy="136625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72407"/>
            <a:ext cx="1368763" cy="136356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1372212" y="16280"/>
            <a:ext cx="7771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Media Conclusions</a:t>
            </a:r>
            <a:endParaRPr lang="en-US" sz="3600" b="1" dirty="0"/>
          </a:p>
        </p:txBody>
      </p:sp>
      <p:sp>
        <p:nvSpPr>
          <p:cNvPr id="9" name="Rectangle 8"/>
          <p:cNvSpPr/>
          <p:nvPr/>
        </p:nvSpPr>
        <p:spPr>
          <a:xfrm>
            <a:off x="1372211" y="662611"/>
            <a:ext cx="7771787" cy="5945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Rise of the “information </a:t>
            </a:r>
            <a:r>
              <a:rPr lang="en-US" sz="2800" dirty="0" smtClean="0"/>
              <a:t>                                 society</a:t>
            </a:r>
            <a:r>
              <a:rPr lang="en-US" sz="2800" dirty="0"/>
              <a:t>” has not brought </a:t>
            </a:r>
            <a:r>
              <a:rPr lang="en-US" sz="2800" dirty="0" smtClean="0"/>
              <a:t>                                 about </a:t>
            </a:r>
            <a:r>
              <a:rPr lang="en-US" sz="2800" dirty="0"/>
              <a:t>a corresponding </a:t>
            </a:r>
            <a:r>
              <a:rPr lang="en-US" sz="2800" dirty="0" smtClean="0"/>
              <a:t>                                               rise </a:t>
            </a:r>
            <a:r>
              <a:rPr lang="en-US" sz="2800" dirty="0"/>
              <a:t>of an “informed </a:t>
            </a:r>
            <a:r>
              <a:rPr lang="en-US" sz="2800" dirty="0" smtClean="0"/>
              <a:t>                                             society</a:t>
            </a:r>
            <a:r>
              <a:rPr lang="en-US" sz="2800" dirty="0"/>
              <a:t>”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With media’s superficial </a:t>
            </a:r>
            <a:r>
              <a:rPr lang="en-US" sz="2800" dirty="0" smtClean="0"/>
              <a:t>                                  treatment </a:t>
            </a:r>
            <a:r>
              <a:rPr lang="en-US" sz="2800" dirty="0"/>
              <a:t>of important </a:t>
            </a:r>
            <a:r>
              <a:rPr lang="en-US" sz="2800" dirty="0" smtClean="0"/>
              <a:t>                                    policy </a:t>
            </a:r>
            <a:r>
              <a:rPr lang="en-US" sz="2800" dirty="0"/>
              <a:t>issues, it is clear </a:t>
            </a:r>
            <a:r>
              <a:rPr lang="en-US" sz="2800" dirty="0" smtClean="0"/>
              <a:t>                                          the </a:t>
            </a:r>
            <a:r>
              <a:rPr lang="en-US" sz="2800" dirty="0"/>
              <a:t>increase in the </a:t>
            </a:r>
            <a:r>
              <a:rPr lang="en-US" sz="2800" dirty="0" smtClean="0"/>
              <a:t>                                         amount </a:t>
            </a:r>
            <a:r>
              <a:rPr lang="en-US" sz="2800" dirty="0"/>
              <a:t>and availability </a:t>
            </a:r>
            <a:r>
              <a:rPr lang="en-US" sz="2800" dirty="0" smtClean="0"/>
              <a:t>                                          of </a:t>
            </a:r>
            <a:r>
              <a:rPr lang="en-US" sz="2800" dirty="0"/>
              <a:t>information has not </a:t>
            </a:r>
            <a:r>
              <a:rPr lang="en-US" sz="2800" dirty="0" smtClean="0"/>
              <a:t>                                  increased </a:t>
            </a:r>
            <a:r>
              <a:rPr lang="en-US" sz="2800" dirty="0"/>
              <a:t>voters political participation/</a:t>
            </a:r>
            <a:r>
              <a:rPr lang="en-US" sz="2800" dirty="0" smtClean="0"/>
              <a:t>awareness</a:t>
            </a:r>
          </a:p>
          <a:p>
            <a:pPr marL="457200" indent="-457200">
              <a:lnSpc>
                <a:spcPct val="50000"/>
              </a:lnSpc>
              <a:buClr>
                <a:srgbClr val="3366FF"/>
              </a:buClr>
              <a:buFont typeface="Arial"/>
              <a:buChar char="•"/>
            </a:pPr>
            <a:endParaRPr lang="en-US" sz="28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41234" y="662611"/>
            <a:ext cx="3386311" cy="480979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76923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72409"/>
            <a:ext cx="1369581" cy="137008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363390" cy="137240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42495"/>
            <a:ext cx="1367478" cy="136851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11005"/>
            <a:ext cx="1365565" cy="137075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2" name="Picture 1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91688"/>
            <a:ext cx="1372213" cy="136631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1372212" y="16280"/>
            <a:ext cx="7771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Media Conclusions</a:t>
            </a:r>
            <a:endParaRPr lang="en-US" sz="3600" b="1" dirty="0"/>
          </a:p>
        </p:txBody>
      </p:sp>
      <p:sp>
        <p:nvSpPr>
          <p:cNvPr id="3" name="Rectangle 2"/>
          <p:cNvSpPr/>
          <p:nvPr/>
        </p:nvSpPr>
        <p:spPr>
          <a:xfrm>
            <a:off x="1372213" y="544739"/>
            <a:ext cx="7771786" cy="6370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</a:rPr>
              <a:t>T</a:t>
            </a:r>
            <a:r>
              <a:rPr lang="en-US" sz="2600" b="1" dirty="0" smtClean="0">
                <a:solidFill>
                  <a:srgbClr val="FF0000"/>
                </a:solidFill>
              </a:rPr>
              <a:t>elevision </a:t>
            </a:r>
            <a:r>
              <a:rPr lang="en-US" sz="2600" b="1" dirty="0">
                <a:solidFill>
                  <a:srgbClr val="FF0000"/>
                </a:solidFill>
              </a:rPr>
              <a:t>hypothesis </a:t>
            </a:r>
            <a:endParaRPr lang="en-US" sz="2600" dirty="0">
              <a:solidFill>
                <a:srgbClr val="FF0000"/>
              </a:solidFill>
            </a:endParaRP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 smtClean="0"/>
              <a:t>TV </a:t>
            </a:r>
            <a:r>
              <a:rPr lang="en-US" sz="2600" dirty="0"/>
              <a:t>is a prime reason for the public’s low level </a:t>
            </a:r>
            <a:r>
              <a:rPr lang="en-US" sz="2600" dirty="0" smtClean="0"/>
              <a:t>of </a:t>
            </a:r>
            <a:r>
              <a:rPr lang="en-US" sz="2600" dirty="0"/>
              <a:t>knowledge of public </a:t>
            </a:r>
            <a:r>
              <a:rPr lang="en-US" sz="2600" dirty="0" smtClean="0"/>
              <a:t>affairs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 smtClean="0"/>
              <a:t>people </a:t>
            </a:r>
            <a:r>
              <a:rPr lang="en-US" sz="2600" dirty="0"/>
              <a:t>do not remember very much of the political information they see on television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600" dirty="0" smtClean="0"/>
              <a:t>2002 </a:t>
            </a:r>
            <a:r>
              <a:rPr lang="en-US" sz="2600" dirty="0"/>
              <a:t>survey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600" b="1" dirty="0" smtClean="0"/>
              <a:t>61</a:t>
            </a:r>
            <a:r>
              <a:rPr lang="en-US" sz="2600" b="1" dirty="0"/>
              <a:t>% </a:t>
            </a:r>
            <a:r>
              <a:rPr lang="en-US" sz="2600" dirty="0"/>
              <a:t>of respondents could name the vice president (Richard Cheney)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600" b="1" dirty="0" smtClean="0"/>
              <a:t>48</a:t>
            </a:r>
            <a:r>
              <a:rPr lang="en-US" sz="2600" b="1" dirty="0"/>
              <a:t>% </a:t>
            </a:r>
            <a:r>
              <a:rPr lang="en-US" sz="2600" dirty="0"/>
              <a:t>knew the name of the secretary of state (Colin Powell)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600" b="1" dirty="0" smtClean="0"/>
              <a:t>29</a:t>
            </a:r>
            <a:r>
              <a:rPr lang="en-US" sz="2600" b="1" dirty="0"/>
              <a:t>% </a:t>
            </a:r>
            <a:r>
              <a:rPr lang="en-US" sz="2600" dirty="0"/>
              <a:t>could come up with Donald </a:t>
            </a:r>
            <a:r>
              <a:rPr lang="en-US" sz="2600" dirty="0" smtClean="0"/>
              <a:t>Rumsfeld </a:t>
            </a:r>
            <a:r>
              <a:rPr lang="en-US" sz="2600" dirty="0"/>
              <a:t>as secretary of defense </a:t>
            </a:r>
          </a:p>
          <a:p>
            <a:r>
              <a:rPr lang="en-US" sz="2600" dirty="0" smtClean="0"/>
              <a:t>	</a:t>
            </a:r>
            <a:r>
              <a:rPr lang="en-US" sz="2600" b="1" dirty="0" smtClean="0">
                <a:solidFill>
                  <a:srgbClr val="008000"/>
                </a:solidFill>
              </a:rPr>
              <a:t>Note</a:t>
            </a:r>
            <a:r>
              <a:rPr lang="en-US" sz="2600" b="1" dirty="0">
                <a:solidFill>
                  <a:srgbClr val="008000"/>
                </a:solidFill>
              </a:rPr>
              <a:t>:  </a:t>
            </a:r>
            <a:r>
              <a:rPr lang="en-US" sz="2600" dirty="0"/>
              <a:t>survey conducted at the time when the </a:t>
            </a:r>
            <a:r>
              <a:rPr lang="en-US" sz="2600" dirty="0" smtClean="0"/>
              <a:t>	administration </a:t>
            </a:r>
            <a:r>
              <a:rPr lang="en-US" sz="2600" dirty="0"/>
              <a:t>was preparing for the war against </a:t>
            </a:r>
            <a:r>
              <a:rPr lang="en-US" sz="2600" dirty="0" smtClean="0"/>
              <a:t>	Iraq</a:t>
            </a:r>
            <a:endParaRPr lang="en-US" sz="2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4219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9067" cy="13709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0928"/>
            <a:ext cx="1369527" cy="1369730"/>
          </a:xfrm>
          <a:prstGeom prst="rect">
            <a:avLst/>
          </a:prstGeom>
          <a:ln w="12700" cmpd="sng">
            <a:solidFill>
              <a:srgbClr val="4F81BD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40658"/>
            <a:ext cx="1365208" cy="137142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6"/>
          <a:srcRect l="10838" t="6774" r="20411"/>
          <a:stretch/>
        </p:blipFill>
        <p:spPr>
          <a:xfrm>
            <a:off x="0" y="4112082"/>
            <a:ext cx="1365783" cy="136342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6" name="Picture 1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-343309" y="5835350"/>
            <a:ext cx="1365959" cy="67934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342204" y="5830677"/>
            <a:ext cx="1369865" cy="684780"/>
          </a:xfrm>
          <a:prstGeom prst="rect">
            <a:avLst/>
          </a:prstGeom>
          <a:ln w="9525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372212" y="16280"/>
            <a:ext cx="7771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Media Conclusions</a:t>
            </a:r>
            <a:endParaRPr lang="en-US" sz="3600" b="1" dirty="0"/>
          </a:p>
        </p:txBody>
      </p:sp>
      <p:sp>
        <p:nvSpPr>
          <p:cNvPr id="6" name="Rectangle 5"/>
          <p:cNvSpPr/>
          <p:nvPr/>
        </p:nvSpPr>
        <p:spPr>
          <a:xfrm>
            <a:off x="1365207" y="682094"/>
            <a:ext cx="7778791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Clr>
                <a:srgbClr val="FF14EB"/>
              </a:buClr>
              <a:buSzPct val="150000"/>
              <a:buFont typeface="Wingdings" charset="2"/>
              <a:buChar char="u"/>
            </a:pPr>
            <a:r>
              <a:rPr lang="en-US" sz="2800" b="1" dirty="0" smtClean="0">
                <a:solidFill>
                  <a:srgbClr val="008000"/>
                </a:solidFill>
              </a:rPr>
              <a:t>Problem</a:t>
            </a:r>
            <a:r>
              <a:rPr lang="en-US" sz="2800" b="1" dirty="0" smtClean="0"/>
              <a:t>: </a:t>
            </a:r>
            <a:r>
              <a:rPr lang="en-US" sz="2800" b="1" dirty="0"/>
              <a:t>(Quote from John Q. Public during the budget debate)</a:t>
            </a:r>
          </a:p>
          <a:p>
            <a:pPr marL="457200" indent="-457200" algn="ctr">
              <a:lnSpc>
                <a:spcPct val="50000"/>
              </a:lnSpc>
              <a:buClr>
                <a:srgbClr val="3366FF"/>
              </a:buClr>
              <a:buSzPct val="150000"/>
              <a:buFont typeface="Wingdings" charset="2"/>
              <a:buChar char="u"/>
            </a:pPr>
            <a:endParaRPr lang="en-US" sz="2800" b="1" dirty="0"/>
          </a:p>
          <a:p>
            <a:pPr lvl="1">
              <a:buClr>
                <a:srgbClr val="660066"/>
              </a:buClr>
            </a:pPr>
            <a:r>
              <a:rPr lang="en-US" sz="2800" dirty="0"/>
              <a:t>"I'm sure there's waste somewhere," said Terri Davis, 44, a travel company employee from Ashburn, Va. "But I like a lot of government programs that keep order in the streets, that do research about what's dangerous. A lot of things are worthwhile." </a:t>
            </a:r>
          </a:p>
        </p:txBody>
      </p:sp>
    </p:spTree>
    <p:extLst>
      <p:ext uri="{BB962C8B-B14F-4D97-AF65-F5344CB8AC3E}">
        <p14:creationId xmlns:p14="http://schemas.microsoft.com/office/powerpoint/2010/main" val="4193092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134" cy="137195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4"/>
          <a:srcRect b="17228"/>
          <a:stretch/>
        </p:blipFill>
        <p:spPr>
          <a:xfrm>
            <a:off x="0" y="1371957"/>
            <a:ext cx="1364930" cy="136879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40747"/>
            <a:ext cx="1363594" cy="136540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6154"/>
            <a:ext cx="1366253" cy="136625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72407"/>
            <a:ext cx="1368763" cy="136356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0134" y="41939"/>
            <a:ext cx="7773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Meet the master of mass media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0134" y="688270"/>
            <a:ext cx="7773866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7 principals of Reagan</a:t>
            </a:r>
          </a:p>
          <a:p>
            <a:pPr>
              <a:lnSpc>
                <a:spcPct val="50000"/>
              </a:lnSpc>
            </a:pPr>
            <a:endParaRPr lang="en-US" sz="2800" dirty="0" smtClean="0"/>
          </a:p>
          <a:p>
            <a:pPr marL="514350" indent="-514350">
              <a:buClr>
                <a:srgbClr val="3366FF"/>
              </a:buClr>
              <a:buFont typeface="+mj-ea"/>
              <a:buAutoNum type="circleNumDbPlain"/>
            </a:pPr>
            <a:r>
              <a:rPr lang="en-US" sz="2800" dirty="0" smtClean="0"/>
              <a:t> </a:t>
            </a:r>
            <a:r>
              <a:rPr lang="en-US" sz="3000" dirty="0"/>
              <a:t>plan ahead</a:t>
            </a:r>
          </a:p>
          <a:p>
            <a:pPr marL="514350" indent="-514350">
              <a:buClr>
                <a:srgbClr val="3366FF"/>
              </a:buClr>
              <a:buFont typeface="+mj-ea"/>
              <a:buAutoNum type="circleNumDbPlain"/>
            </a:pPr>
            <a:r>
              <a:rPr lang="en-US" sz="3000" dirty="0"/>
              <a:t> stay on the offensive</a:t>
            </a:r>
          </a:p>
          <a:p>
            <a:pPr marL="514350" indent="-514350">
              <a:buClr>
                <a:srgbClr val="3366FF"/>
              </a:buClr>
              <a:buFont typeface="+mj-ea"/>
              <a:buAutoNum type="circleNumDbPlain"/>
            </a:pPr>
            <a:r>
              <a:rPr lang="en-US" sz="3000" dirty="0"/>
              <a:t> control the flow of </a:t>
            </a:r>
            <a:r>
              <a:rPr lang="en-US" sz="3000" dirty="0" smtClean="0"/>
              <a:t>                                information</a:t>
            </a:r>
            <a:endParaRPr lang="en-US" sz="3000" dirty="0"/>
          </a:p>
          <a:p>
            <a:pPr marL="514350" indent="-514350">
              <a:buClr>
                <a:srgbClr val="3366FF"/>
              </a:buClr>
              <a:buFont typeface="+mj-ea"/>
              <a:buAutoNum type="circleNumDbPlain"/>
            </a:pPr>
            <a:r>
              <a:rPr lang="en-US" sz="3000" dirty="0"/>
              <a:t> limit reporters’ access </a:t>
            </a:r>
            <a:r>
              <a:rPr lang="en-US" sz="3000" dirty="0" smtClean="0"/>
              <a:t>                                         to </a:t>
            </a:r>
            <a:r>
              <a:rPr lang="en-US" sz="3000" dirty="0"/>
              <a:t>the president</a:t>
            </a:r>
          </a:p>
          <a:p>
            <a:pPr marL="514350" indent="-514350">
              <a:buClr>
                <a:srgbClr val="3366FF"/>
              </a:buClr>
              <a:buFont typeface="+mj-ea"/>
              <a:buAutoNum type="circleNumDbPlain"/>
            </a:pPr>
            <a:r>
              <a:rPr lang="en-US" sz="3000" dirty="0"/>
              <a:t> talk about the issues </a:t>
            </a:r>
            <a:r>
              <a:rPr lang="en-US" sz="3000" dirty="0" smtClean="0"/>
              <a:t>                                     you </a:t>
            </a:r>
            <a:r>
              <a:rPr lang="en-US" sz="3000" dirty="0"/>
              <a:t>want to talk about</a:t>
            </a:r>
          </a:p>
          <a:p>
            <a:pPr marL="514350" indent="-514350">
              <a:buClr>
                <a:srgbClr val="3366FF"/>
              </a:buClr>
              <a:buFont typeface="+mj-ea"/>
              <a:buAutoNum type="circleNumDbPlain"/>
            </a:pPr>
            <a:r>
              <a:rPr lang="en-US" sz="3000" dirty="0"/>
              <a:t> speak in one voice</a:t>
            </a:r>
          </a:p>
          <a:p>
            <a:pPr marL="514350" indent="-514350">
              <a:buClr>
                <a:srgbClr val="3366FF"/>
              </a:buClr>
              <a:buFont typeface="+mj-ea"/>
              <a:buAutoNum type="circleNumDbPlain"/>
            </a:pPr>
            <a:r>
              <a:rPr lang="en-US" sz="3000" dirty="0"/>
              <a:t> repeat the same message many times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40704" y="794291"/>
            <a:ext cx="3154938" cy="402187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50750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9067" cy="13709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0928"/>
            <a:ext cx="1369527" cy="1369730"/>
          </a:xfrm>
          <a:prstGeom prst="rect">
            <a:avLst/>
          </a:prstGeom>
          <a:ln w="12700" cmpd="sng">
            <a:solidFill>
              <a:srgbClr val="4F81BD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40658"/>
            <a:ext cx="1365208" cy="137142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6"/>
          <a:srcRect l="10838" t="6774" r="20411"/>
          <a:stretch/>
        </p:blipFill>
        <p:spPr>
          <a:xfrm>
            <a:off x="0" y="4112082"/>
            <a:ext cx="1365783" cy="136342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69527" y="60345"/>
            <a:ext cx="77744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Development of Media Politics</a:t>
            </a:r>
          </a:p>
        </p:txBody>
      </p:sp>
      <p:sp>
        <p:nvSpPr>
          <p:cNvPr id="8" name="Rectangle 7"/>
          <p:cNvSpPr/>
          <p:nvPr/>
        </p:nvSpPr>
        <p:spPr>
          <a:xfrm>
            <a:off x="1369526" y="706676"/>
            <a:ext cx="777447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First it was newspapers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b="1" dirty="0">
                <a:solidFill>
                  <a:srgbClr val="FF0000"/>
                </a:solidFill>
              </a:rPr>
              <a:t>Press Conferences</a:t>
            </a:r>
            <a:r>
              <a:rPr lang="en-US" sz="2800" b="1" dirty="0"/>
              <a:t>: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meetings of public officials with reporters.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/>
              <a:t>Franklin Roosevelt held over </a:t>
            </a:r>
            <a:r>
              <a:rPr lang="en-US" sz="2800" dirty="0" smtClean="0"/>
              <a:t>1,000 and also used fireside chats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Vietnam </a:t>
            </a:r>
            <a:r>
              <a:rPr lang="en-US" sz="2800" dirty="0"/>
              <a:t>and Watergate soured the press on the gov’t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b="1" u="sng" dirty="0">
                <a:solidFill>
                  <a:srgbClr val="008000"/>
                </a:solidFill>
              </a:rPr>
              <a:t>now</a:t>
            </a:r>
            <a:r>
              <a:rPr lang="en-US" sz="2800" dirty="0"/>
              <a:t> the perspective is </a:t>
            </a:r>
            <a:r>
              <a:rPr lang="en-US" sz="2800" b="1" dirty="0">
                <a:solidFill>
                  <a:srgbClr val="FF0000"/>
                </a:solidFill>
              </a:rPr>
              <a:t>investigative journalism </a:t>
            </a:r>
            <a:r>
              <a:rPr lang="en-US" sz="2800" dirty="0" smtClean="0"/>
              <a:t>(often pitting </a:t>
            </a:r>
            <a:r>
              <a:rPr lang="en-US" sz="2800" dirty="0"/>
              <a:t>reporters against political leaders)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86825" y="4676994"/>
            <a:ext cx="2377458" cy="188838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54135" y="4675468"/>
            <a:ext cx="2910390" cy="188990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270576" y="4676994"/>
            <a:ext cx="1380572" cy="1477328"/>
          </a:xfrm>
          <a:prstGeom prst="rect">
            <a:avLst/>
          </a:prstGeom>
          <a:solidFill>
            <a:srgbClr val="C0504D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n>
                  <a:solidFill>
                    <a:srgbClr val="000000"/>
                  </a:solidFill>
                </a:ln>
              </a:rPr>
              <a:t>Carl </a:t>
            </a:r>
            <a:r>
              <a:rPr lang="en-US" dirty="0" smtClean="0">
                <a:ln>
                  <a:solidFill>
                    <a:srgbClr val="000000"/>
                  </a:solidFill>
                </a:ln>
              </a:rPr>
              <a:t>Bernstein and  Bob Woodward (Watergate)</a:t>
            </a:r>
            <a:endParaRPr lang="en-US" dirty="0">
              <a:ln>
                <a:solidFill>
                  <a:srgbClr val="000000"/>
                </a:solidFill>
              </a:ln>
            </a:endParaRPr>
          </a:p>
        </p:txBody>
      </p:sp>
      <p:pic>
        <p:nvPicPr>
          <p:cNvPr id="16" name="Picture 15"/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 rot="16200000">
            <a:off x="-343309" y="5835350"/>
            <a:ext cx="1365959" cy="67934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 rot="5400000">
            <a:off x="342204" y="5830677"/>
            <a:ext cx="1369865" cy="684780"/>
          </a:xfrm>
          <a:prstGeom prst="rect">
            <a:avLst/>
          </a:prstGeom>
          <a:ln w="9525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9062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6300" y="3963076"/>
            <a:ext cx="3939875" cy="268159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3906" y="3963076"/>
            <a:ext cx="3207813" cy="268159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72213" y="23536"/>
            <a:ext cx="77717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Development of Media Politics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72212" y="669867"/>
            <a:ext cx="7771787" cy="3354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The Print Media</a:t>
            </a:r>
          </a:p>
          <a:p>
            <a:pPr>
              <a:buClr>
                <a:srgbClr val="3366FF"/>
              </a:buClr>
            </a:pPr>
            <a:r>
              <a:rPr lang="en-US" sz="2800" b="1" dirty="0" smtClean="0"/>
              <a:t>   Newspapers</a:t>
            </a:r>
            <a:endParaRPr lang="en-US" sz="2800" b="1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/>
              <a:t>“</a:t>
            </a:r>
            <a:r>
              <a:rPr lang="en-US" sz="2600" b="1" dirty="0">
                <a:solidFill>
                  <a:srgbClr val="FF0000"/>
                </a:solidFill>
              </a:rPr>
              <a:t>Yellow journalism</a:t>
            </a:r>
            <a:r>
              <a:rPr lang="en-US" sz="2600" dirty="0"/>
              <a:t>”: a sensational style of reporting characterized newspapers at the turn of the </a:t>
            </a:r>
            <a:r>
              <a:rPr lang="en-US" sz="2600" dirty="0" smtClean="0"/>
              <a:t>century</a:t>
            </a:r>
            <a:endParaRPr lang="en-US" sz="26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/>
              <a:t>Pecking order among newspapers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600" i="1" dirty="0"/>
              <a:t>New York Times </a:t>
            </a:r>
            <a:r>
              <a:rPr lang="en-US" sz="2600" dirty="0"/>
              <a:t>has largest impact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/>
              <a:t>Newspaper and newsweekly </a:t>
            </a:r>
            <a:r>
              <a:rPr lang="en-US" sz="2600" dirty="0" smtClean="0"/>
              <a:t>                                circulation </a:t>
            </a:r>
            <a:r>
              <a:rPr lang="en-US" sz="2600" dirty="0"/>
              <a:t>has </a:t>
            </a:r>
            <a:r>
              <a:rPr lang="en-US" sz="2600" dirty="0" smtClean="0"/>
              <a:t>declined</a:t>
            </a:r>
            <a:endParaRPr lang="en-US" sz="2600" dirty="0"/>
          </a:p>
        </p:txBody>
      </p:sp>
      <p:pic>
        <p:nvPicPr>
          <p:cNvPr id="12" name="Picture 11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365014"/>
            <a:ext cx="1366190" cy="136619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731204"/>
            <a:ext cx="1367837" cy="13658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4" name="Picture 13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4097052"/>
            <a:ext cx="1368933" cy="136428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5" name="Picture 14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5488596"/>
            <a:ext cx="1370604" cy="136940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55265" y="2476500"/>
            <a:ext cx="1820909" cy="131278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6" name="Picture 15"/>
          <p:cNvPicPr>
            <a:picLocks/>
          </p:cNvPicPr>
          <p:nvPr/>
        </p:nvPicPr>
        <p:blipFill rotWithShape="1">
          <a:blip r:embed="rId10"/>
          <a:srcRect b="21170"/>
          <a:stretch/>
        </p:blipFill>
        <p:spPr>
          <a:xfrm>
            <a:off x="0" y="0"/>
            <a:ext cx="1371878" cy="136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1384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0290" y="669867"/>
            <a:ext cx="777371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The Print Media</a:t>
            </a:r>
          </a:p>
          <a:p>
            <a:pPr>
              <a:buClr>
                <a:srgbClr val="3366FF"/>
              </a:buClr>
            </a:pPr>
            <a:r>
              <a:rPr lang="en-US" sz="2800" b="1" dirty="0" smtClean="0"/>
              <a:t>   Magazines</a:t>
            </a:r>
            <a:endParaRPr lang="en-US" sz="2800" b="1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500" dirty="0" smtClean="0"/>
              <a:t>tend </a:t>
            </a:r>
            <a:r>
              <a:rPr lang="en-US" sz="2500" dirty="0"/>
              <a:t>to have a much smaller circulation / often forums for opinion 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500" dirty="0" smtClean="0"/>
              <a:t>politically </a:t>
            </a:r>
            <a:r>
              <a:rPr lang="en-US" sz="2500" dirty="0"/>
              <a:t>influential through the </a:t>
            </a:r>
            <a:r>
              <a:rPr lang="en-US" sz="2500" b="1" u="sng" dirty="0">
                <a:solidFill>
                  <a:srgbClr val="FF0000"/>
                </a:solidFill>
              </a:rPr>
              <a:t>two-step </a:t>
            </a:r>
            <a:r>
              <a:rPr lang="en-US" sz="2500" b="1" u="sng" dirty="0" smtClean="0">
                <a:solidFill>
                  <a:srgbClr val="FF0000"/>
                </a:solidFill>
              </a:rPr>
              <a:t>flow </a:t>
            </a:r>
            <a:r>
              <a:rPr lang="en-US" sz="2500" b="1" u="sng" dirty="0">
                <a:solidFill>
                  <a:srgbClr val="FF0000"/>
                </a:solidFill>
              </a:rPr>
              <a:t>of communication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500" dirty="0" smtClean="0"/>
              <a:t>influence </a:t>
            </a:r>
            <a:r>
              <a:rPr lang="en-US" sz="2500" dirty="0"/>
              <a:t>attentive policy </a:t>
            </a:r>
            <a:r>
              <a:rPr lang="en-US" sz="2500" dirty="0" smtClean="0"/>
              <a:t>elites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500" dirty="0" smtClean="0"/>
              <a:t>group </a:t>
            </a:r>
            <a:r>
              <a:rPr lang="en-US" sz="2500" dirty="0"/>
              <a:t>leaders who follow news </a:t>
            </a:r>
            <a:r>
              <a:rPr lang="en-US" sz="2500" dirty="0" smtClean="0"/>
              <a:t>in specific </a:t>
            </a:r>
            <a:r>
              <a:rPr lang="en-US" sz="2500" dirty="0"/>
              <a:t>areas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500" dirty="0" smtClean="0"/>
              <a:t>policy </a:t>
            </a:r>
            <a:r>
              <a:rPr lang="en-US" sz="2500" dirty="0"/>
              <a:t>elites then influence public opinion by circulating their views in the mass media</a:t>
            </a:r>
          </a:p>
        </p:txBody>
      </p:sp>
      <p:sp>
        <p:nvSpPr>
          <p:cNvPr id="4" name="Rectangle 3"/>
          <p:cNvSpPr/>
          <p:nvPr/>
        </p:nvSpPr>
        <p:spPr>
          <a:xfrm>
            <a:off x="1370290" y="23536"/>
            <a:ext cx="7773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Development of Media Politics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251" y="4875712"/>
            <a:ext cx="1422400" cy="1917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9068"/>
          <a:stretch/>
        </p:blipFill>
        <p:spPr>
          <a:xfrm>
            <a:off x="3489742" y="4875712"/>
            <a:ext cx="1840562" cy="1917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0830" y="4875712"/>
            <a:ext cx="2104569" cy="1917700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5798412" y="5471120"/>
            <a:ext cx="570635" cy="60238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1367483" y="5526334"/>
            <a:ext cx="77765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                      </a:t>
            </a:r>
            <a:r>
              <a:rPr lang="en-US" sz="2400" b="1" dirty="0" smtClean="0"/>
              <a:t>+</a:t>
            </a:r>
            <a:r>
              <a:rPr lang="en-US" sz="2400" dirty="0" smtClean="0"/>
              <a:t>                               </a:t>
            </a:r>
            <a:r>
              <a:rPr lang="en-US" sz="2400" b="1" dirty="0" smtClean="0"/>
              <a:t>+</a:t>
            </a:r>
            <a:r>
              <a:rPr lang="en-US" sz="2400" dirty="0" smtClean="0"/>
              <a:t>            </a:t>
            </a:r>
            <a:r>
              <a:rPr lang="en-US" sz="2400" b="1" dirty="0" smtClean="0"/>
              <a:t>=</a:t>
            </a:r>
            <a:endParaRPr lang="en-US" sz="2400" b="1" dirty="0"/>
          </a:p>
        </p:txBody>
      </p:sp>
      <p:pic>
        <p:nvPicPr>
          <p:cNvPr id="14" name="Picture 13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363390" cy="137240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5" name="Picture 14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1372409"/>
            <a:ext cx="1369581" cy="137008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6" name="Picture 15"/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2742495"/>
            <a:ext cx="1367478" cy="136851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7" name="Picture 16"/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4111005"/>
            <a:ext cx="1365565" cy="137075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5491688"/>
            <a:ext cx="1372213" cy="136631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510085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71600" y="0"/>
            <a:ext cx="7772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Development of Media Politics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1600" y="657408"/>
            <a:ext cx="7772400" cy="569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/>
              <a:t>The Broadcast Media</a:t>
            </a:r>
          </a:p>
          <a:p>
            <a:r>
              <a:rPr lang="en-US" sz="2800" b="1" dirty="0" smtClean="0"/>
              <a:t>   Radio</a:t>
            </a:r>
            <a:endParaRPr lang="en-US" sz="2800" b="1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 smtClean="0"/>
              <a:t>1920s</a:t>
            </a:r>
            <a:endParaRPr lang="en-US" sz="26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 smtClean="0"/>
              <a:t>made </a:t>
            </a:r>
            <a:r>
              <a:rPr lang="en-US" sz="2600" dirty="0"/>
              <a:t>celebrities out of news personalities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600" dirty="0" smtClean="0"/>
              <a:t>novelty </a:t>
            </a:r>
            <a:r>
              <a:rPr lang="en-US" sz="2600" dirty="0"/>
              <a:t>-- live coverage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600" dirty="0" smtClean="0"/>
              <a:t>presented </a:t>
            </a:r>
            <a:r>
              <a:rPr lang="en-US" sz="2600" dirty="0"/>
              <a:t>reporters as “personalities” who then became celebrities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b="1" dirty="0" smtClean="0"/>
              <a:t>Today</a:t>
            </a:r>
            <a:endParaRPr lang="en-US" sz="2600" b="1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600" dirty="0" smtClean="0"/>
              <a:t>radio </a:t>
            </a:r>
            <a:r>
              <a:rPr lang="en-US" sz="2600" dirty="0"/>
              <a:t>more important as a </a:t>
            </a:r>
            <a:r>
              <a:rPr lang="en-US" sz="2600" dirty="0" smtClean="0"/>
              <a:t>                                        forum </a:t>
            </a:r>
            <a:r>
              <a:rPr lang="en-US" sz="2600" dirty="0"/>
              <a:t>for talk </a:t>
            </a:r>
            <a:endParaRPr lang="en-US" sz="2600" dirty="0" smtClean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600" dirty="0" smtClean="0"/>
              <a:t>Emergence </a:t>
            </a:r>
            <a:r>
              <a:rPr lang="en-US" sz="2600" dirty="0"/>
              <a:t>of National Public </a:t>
            </a:r>
            <a:r>
              <a:rPr lang="en-US" sz="2600" dirty="0" smtClean="0"/>
              <a:t>                          Radio </a:t>
            </a:r>
            <a:r>
              <a:rPr lang="en-US" sz="2600" dirty="0"/>
              <a:t>as legitimate news radio </a:t>
            </a:r>
          </a:p>
          <a:p>
            <a:pPr marL="914400" lvl="1" indent="-457200">
              <a:buFont typeface="Arial"/>
              <a:buChar char="•"/>
            </a:pPr>
            <a:endParaRPr lang="en-US" sz="2600" dirty="0"/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3517" y="646331"/>
            <a:ext cx="1082032" cy="134136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757488" y="657407"/>
            <a:ext cx="1967738" cy="1323439"/>
          </a:xfrm>
          <a:prstGeom prst="rect">
            <a:avLst/>
          </a:prstGeom>
          <a:solidFill>
            <a:srgbClr val="C0504D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n>
                  <a:solidFill>
                    <a:srgbClr val="000000"/>
                  </a:solidFill>
                </a:ln>
              </a:rPr>
              <a:t>Edward R. Murrow, “Good night, and good luck.”</a:t>
            </a:r>
            <a:endParaRPr lang="en-US" sz="2000" dirty="0">
              <a:ln>
                <a:solidFill>
                  <a:srgbClr val="000000"/>
                </a:solidFill>
              </a:ln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5549" y="3258960"/>
            <a:ext cx="2338782" cy="204155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5919" y="5668605"/>
            <a:ext cx="3102597" cy="108278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92287" y="3219901"/>
            <a:ext cx="782460" cy="782460"/>
          </a:xfrm>
          <a:prstGeom prst="rect">
            <a:avLst/>
          </a:prstGeom>
          <a:ln w="3175" cmpd="sng">
            <a:solidFill>
              <a:schemeClr val="tx1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65548" y="5488454"/>
            <a:ext cx="2338783" cy="889209"/>
          </a:xfrm>
          <a:prstGeom prst="rect">
            <a:avLst/>
          </a:prstGeom>
          <a:ln w="3175" cmpd="sng">
            <a:solidFill>
              <a:schemeClr val="tx1"/>
            </a:solidFill>
          </a:ln>
        </p:spPr>
      </p:pic>
      <p:pic>
        <p:nvPicPr>
          <p:cNvPr id="16" name="Picture 15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1367539" cy="137179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7" name="Picture 16"/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1371795"/>
            <a:ext cx="1369981" cy="136487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2736665"/>
            <a:ext cx="1370290" cy="136488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4101553"/>
            <a:ext cx="1369567" cy="136956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2"/>
          <a:srcRect r="43595"/>
          <a:stretch/>
        </p:blipFill>
        <p:spPr>
          <a:xfrm>
            <a:off x="0" y="5471120"/>
            <a:ext cx="1367483" cy="136372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037182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5038" cy="137017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4"/>
          <a:srcRect l="15033" b="5710"/>
          <a:stretch/>
        </p:blipFill>
        <p:spPr>
          <a:xfrm>
            <a:off x="0" y="1370172"/>
            <a:ext cx="1370832" cy="136591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1600" cy="136448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6"/>
          <a:srcRect l="8048" r="7356" b="22272"/>
          <a:stretch/>
        </p:blipFill>
        <p:spPr>
          <a:xfrm>
            <a:off x="0" y="4100576"/>
            <a:ext cx="1364918" cy="13699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8454"/>
            <a:ext cx="1368292" cy="136954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64918" y="23536"/>
            <a:ext cx="7779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Development of Media Politics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1600" y="669866"/>
            <a:ext cx="7905855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The Broadcast </a:t>
            </a:r>
            <a:r>
              <a:rPr lang="en-US" sz="2800" b="1" dirty="0" smtClean="0"/>
              <a:t>Media</a:t>
            </a:r>
          </a:p>
          <a:p>
            <a:r>
              <a:rPr lang="en-US" sz="2600" b="1" dirty="0" smtClean="0"/>
              <a:t>Television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500" dirty="0"/>
              <a:t>Broadcast journalism </a:t>
            </a:r>
            <a:r>
              <a:rPr lang="en-US" sz="2500" dirty="0" smtClean="0"/>
              <a:t>replaced </a:t>
            </a:r>
            <a:r>
              <a:rPr lang="en-US" sz="2500" dirty="0"/>
              <a:t>print media as America’s principal sources of news </a:t>
            </a:r>
            <a:r>
              <a:rPr lang="en-US" sz="2500" dirty="0" smtClean="0"/>
              <a:t>/ information</a:t>
            </a:r>
            <a:endParaRPr lang="en-US" sz="2500" dirty="0"/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500" dirty="0"/>
              <a:t>Brought government and politics into peoples’ </a:t>
            </a:r>
            <a:r>
              <a:rPr lang="en-US" sz="2500" dirty="0" smtClean="0"/>
              <a:t>homes</a:t>
            </a:r>
            <a:endParaRPr lang="en-US" sz="2500" dirty="0"/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400" b="1" dirty="0" smtClean="0">
                <a:solidFill>
                  <a:srgbClr val="008000"/>
                </a:solidFill>
              </a:rPr>
              <a:t>Example</a:t>
            </a:r>
            <a:r>
              <a:rPr lang="en-US" sz="2400" dirty="0" smtClean="0"/>
              <a:t> -- Vietnam War (today embedded reporters)</a:t>
            </a:r>
            <a:endParaRPr lang="en-US" sz="2400" dirty="0"/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500" dirty="0"/>
              <a:t>Politicians’ appearances and mannerisms more </a:t>
            </a:r>
            <a:r>
              <a:rPr lang="en-US" sz="2500" dirty="0" smtClean="0"/>
              <a:t>important</a:t>
            </a:r>
            <a:endParaRPr lang="en-US" sz="2500" dirty="0"/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500" dirty="0"/>
              <a:t>Kennedy-Nixon </a:t>
            </a:r>
            <a:r>
              <a:rPr lang="en-US" sz="2500" dirty="0" smtClean="0"/>
              <a:t>debate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500" b="1" dirty="0" smtClean="0"/>
              <a:t>Today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500" dirty="0" smtClean="0"/>
              <a:t>coverage </a:t>
            </a:r>
            <a:r>
              <a:rPr lang="en-US" sz="2500" dirty="0"/>
              <a:t>of the news has been reduced to </a:t>
            </a:r>
            <a:r>
              <a:rPr lang="en-US" sz="2500" b="1" dirty="0" smtClean="0">
                <a:solidFill>
                  <a:srgbClr val="FF0000"/>
                </a:solidFill>
              </a:rPr>
              <a:t>sound </a:t>
            </a:r>
            <a:r>
              <a:rPr lang="en-US" sz="2500" b="1" dirty="0">
                <a:solidFill>
                  <a:srgbClr val="FF0000"/>
                </a:solidFill>
              </a:rPr>
              <a:t>bites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500" dirty="0"/>
              <a:t>24 hour, around the clock news coverage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500" dirty="0" smtClean="0"/>
              <a:t>rise </a:t>
            </a:r>
            <a:r>
              <a:rPr lang="en-US" sz="2500" dirty="0"/>
              <a:t>of reporting </a:t>
            </a:r>
            <a:r>
              <a:rPr lang="en-US" sz="2500" dirty="0" smtClean="0"/>
              <a:t> </a:t>
            </a:r>
            <a:r>
              <a:rPr lang="en-US" sz="2500" dirty="0"/>
              <a:t>news with an ideological agenda 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500" dirty="0"/>
              <a:t>many Americans, particularly young people, getting </a:t>
            </a:r>
            <a:r>
              <a:rPr lang="en-US" sz="2500" dirty="0" smtClean="0"/>
              <a:t>news </a:t>
            </a:r>
            <a:r>
              <a:rPr lang="en-US" sz="2500" dirty="0"/>
              <a:t>from late night television </a:t>
            </a:r>
          </a:p>
          <a:p>
            <a:pPr marL="342900" indent="-342900">
              <a:buFont typeface="Arial"/>
              <a:buChar char="•"/>
            </a:pPr>
            <a:endParaRPr lang="en-US" sz="2500" dirty="0"/>
          </a:p>
        </p:txBody>
      </p:sp>
      <p:pic>
        <p:nvPicPr>
          <p:cNvPr id="9" name="Picture 8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5433542" y="3423250"/>
            <a:ext cx="1855887" cy="12334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33736" y="6529305"/>
            <a:ext cx="1711386" cy="288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3016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2375</TotalTime>
  <Words>1927</Words>
  <Application>Microsoft Macintosh PowerPoint</Application>
  <PresentationFormat>On-screen Show (4:3)</PresentationFormat>
  <Paragraphs>212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Roseville Area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Mrb66</dc:creator>
  <cp:lastModifiedBy>Mrb66</cp:lastModifiedBy>
  <cp:revision>103</cp:revision>
  <dcterms:created xsi:type="dcterms:W3CDTF">2011-08-11T21:23:10Z</dcterms:created>
  <dcterms:modified xsi:type="dcterms:W3CDTF">2012-01-16T00:08:48Z</dcterms:modified>
</cp:coreProperties>
</file>