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3"/>
  </p:notesMasterIdLst>
  <p:sldIdLst>
    <p:sldId id="256" r:id="rId2"/>
    <p:sldId id="308" r:id="rId3"/>
    <p:sldId id="285" r:id="rId4"/>
    <p:sldId id="257" r:id="rId5"/>
    <p:sldId id="287" r:id="rId6"/>
    <p:sldId id="258" r:id="rId7"/>
    <p:sldId id="259" r:id="rId8"/>
    <p:sldId id="260" r:id="rId9"/>
    <p:sldId id="288" r:id="rId10"/>
    <p:sldId id="289" r:id="rId11"/>
    <p:sldId id="261" r:id="rId12"/>
    <p:sldId id="273" r:id="rId13"/>
    <p:sldId id="263" r:id="rId14"/>
    <p:sldId id="264" r:id="rId15"/>
    <p:sldId id="265" r:id="rId16"/>
    <p:sldId id="274" r:id="rId17"/>
    <p:sldId id="266" r:id="rId18"/>
    <p:sldId id="290" r:id="rId19"/>
    <p:sldId id="267" r:id="rId20"/>
    <p:sldId id="268" r:id="rId21"/>
    <p:sldId id="313" r:id="rId22"/>
    <p:sldId id="309" r:id="rId23"/>
    <p:sldId id="310" r:id="rId24"/>
    <p:sldId id="286" r:id="rId25"/>
    <p:sldId id="311" r:id="rId26"/>
    <p:sldId id="291" r:id="rId27"/>
    <p:sldId id="292" r:id="rId28"/>
    <p:sldId id="293" r:id="rId29"/>
    <p:sldId id="294" r:id="rId30"/>
    <p:sldId id="312" r:id="rId31"/>
    <p:sldId id="269" r:id="rId32"/>
    <p:sldId id="307" r:id="rId33"/>
    <p:sldId id="275" r:id="rId34"/>
    <p:sldId id="276" r:id="rId35"/>
    <p:sldId id="277" r:id="rId36"/>
    <p:sldId id="278" r:id="rId37"/>
    <p:sldId id="279" r:id="rId38"/>
    <p:sldId id="280" r:id="rId39"/>
    <p:sldId id="281" r:id="rId40"/>
    <p:sldId id="282" r:id="rId41"/>
    <p:sldId id="295" r:id="rId42"/>
    <p:sldId id="283" r:id="rId43"/>
    <p:sldId id="284" r:id="rId44"/>
    <p:sldId id="300" r:id="rId45"/>
    <p:sldId id="270" r:id="rId46"/>
    <p:sldId id="296" r:id="rId47"/>
    <p:sldId id="297" r:id="rId48"/>
    <p:sldId id="305" r:id="rId49"/>
    <p:sldId id="298" r:id="rId50"/>
    <p:sldId id="306" r:id="rId51"/>
    <p:sldId id="301" r:id="rId5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AE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1050" autoAdjust="0"/>
    <p:restoredTop sz="94660"/>
  </p:normalViewPr>
  <p:slideViewPr>
    <p:cSldViewPr snapToGrid="0" snapToObjects="1">
      <p:cViewPr varScale="1">
        <p:scale>
          <a:sx n="63" d="100"/>
          <a:sy n="63" d="100"/>
        </p:scale>
        <p:origin x="-112" y="-120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notesMaster" Target="notesMasters/notesMaster1.xml"/><Relationship Id="rId54" Type="http://schemas.openxmlformats.org/officeDocument/2006/relationships/printerSettings" Target="printerSettings/printerSettings1.bin"/><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B6899A-18D8-CE4C-9491-DE7CC40113BB}" type="datetimeFigureOut">
              <a:rPr lang="en-US" smtClean="0"/>
              <a:t>1/12/12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31F20A-CCD2-674D-875D-F56A20A08CB2}" type="slidenum">
              <a:rPr lang="en-US" smtClean="0"/>
              <a:t>‹#›</a:t>
            </a:fld>
            <a:endParaRPr lang="en-US"/>
          </a:p>
        </p:txBody>
      </p:sp>
    </p:spTree>
    <p:extLst>
      <p:ext uri="{BB962C8B-B14F-4D97-AF65-F5344CB8AC3E}">
        <p14:creationId xmlns:p14="http://schemas.microsoft.com/office/powerpoint/2010/main" val="285974421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 McGovern initiated changes to the rules to prevent another convention disaster</a:t>
            </a:r>
          </a:p>
          <a:p>
            <a:r>
              <a:rPr lang="en-US" dirty="0" smtClean="0"/>
              <a:t>Quota for female and minority delegates was established</a:t>
            </a:r>
          </a:p>
          <a:p>
            <a:r>
              <a:rPr lang="en-US" dirty="0" smtClean="0"/>
              <a:t>Proportional representation was mandated and a requirement to vote by state rule</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latin typeface="Baskerville Old Face" charset="0"/>
              </a:rPr>
              <a:t>During the 2008 Democratic Primaries, Florida and Michigan were stripped of their delegates by the national party!</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C31F20A-CCD2-674D-875D-F56A20A08CB2}" type="slidenum">
              <a:rPr lang="en-US" smtClean="0"/>
              <a:t>13</a:t>
            </a:fld>
            <a:endParaRPr lang="en-US"/>
          </a:p>
        </p:txBody>
      </p:sp>
    </p:spTree>
    <p:extLst>
      <p:ext uri="{BB962C8B-B14F-4D97-AF65-F5344CB8AC3E}">
        <p14:creationId xmlns:p14="http://schemas.microsoft.com/office/powerpoint/2010/main" val="2765230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4487DCB-4313-8046-A6F5-E13CB8A3300F}" type="datetimeFigureOut">
              <a:rPr lang="en-US" smtClean="0"/>
              <a:t>1/12/12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E9230-5434-A440-BC56-5AB6935D7C1F}" type="slidenum">
              <a:rPr lang="en-US" smtClean="0"/>
              <a:t>‹#›</a:t>
            </a:fld>
            <a:endParaRPr lang="en-US" dirty="0"/>
          </a:p>
        </p:txBody>
      </p:sp>
    </p:spTree>
    <p:extLst>
      <p:ext uri="{BB962C8B-B14F-4D97-AF65-F5344CB8AC3E}">
        <p14:creationId xmlns:p14="http://schemas.microsoft.com/office/powerpoint/2010/main" val="2500969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487DCB-4313-8046-A6F5-E13CB8A3300F}" type="datetimeFigureOut">
              <a:rPr lang="en-US" smtClean="0"/>
              <a:t>1/12/12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E9230-5434-A440-BC56-5AB6935D7C1F}" type="slidenum">
              <a:rPr lang="en-US" smtClean="0"/>
              <a:t>‹#›</a:t>
            </a:fld>
            <a:endParaRPr lang="en-US" dirty="0"/>
          </a:p>
        </p:txBody>
      </p:sp>
    </p:spTree>
    <p:extLst>
      <p:ext uri="{BB962C8B-B14F-4D97-AF65-F5344CB8AC3E}">
        <p14:creationId xmlns:p14="http://schemas.microsoft.com/office/powerpoint/2010/main" val="2136429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487DCB-4313-8046-A6F5-E13CB8A3300F}" type="datetimeFigureOut">
              <a:rPr lang="en-US" smtClean="0"/>
              <a:t>1/12/12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E9230-5434-A440-BC56-5AB6935D7C1F}" type="slidenum">
              <a:rPr lang="en-US" smtClean="0"/>
              <a:t>‹#›</a:t>
            </a:fld>
            <a:endParaRPr lang="en-US" dirty="0"/>
          </a:p>
        </p:txBody>
      </p:sp>
    </p:spTree>
    <p:extLst>
      <p:ext uri="{BB962C8B-B14F-4D97-AF65-F5344CB8AC3E}">
        <p14:creationId xmlns:p14="http://schemas.microsoft.com/office/powerpoint/2010/main" val="2565112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487DCB-4313-8046-A6F5-E13CB8A3300F}" type="datetimeFigureOut">
              <a:rPr lang="en-US" smtClean="0"/>
              <a:t>1/12/12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E9230-5434-A440-BC56-5AB6935D7C1F}" type="slidenum">
              <a:rPr lang="en-US" smtClean="0"/>
              <a:t>‹#›</a:t>
            </a:fld>
            <a:endParaRPr lang="en-US" dirty="0"/>
          </a:p>
        </p:txBody>
      </p:sp>
    </p:spTree>
    <p:extLst>
      <p:ext uri="{BB962C8B-B14F-4D97-AF65-F5344CB8AC3E}">
        <p14:creationId xmlns:p14="http://schemas.microsoft.com/office/powerpoint/2010/main" val="342854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4487DCB-4313-8046-A6F5-E13CB8A3300F}" type="datetimeFigureOut">
              <a:rPr lang="en-US" smtClean="0"/>
              <a:t>1/12/12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E9230-5434-A440-BC56-5AB6935D7C1F}" type="slidenum">
              <a:rPr lang="en-US" smtClean="0"/>
              <a:t>‹#›</a:t>
            </a:fld>
            <a:endParaRPr lang="en-US" dirty="0"/>
          </a:p>
        </p:txBody>
      </p:sp>
    </p:spTree>
    <p:extLst>
      <p:ext uri="{BB962C8B-B14F-4D97-AF65-F5344CB8AC3E}">
        <p14:creationId xmlns:p14="http://schemas.microsoft.com/office/powerpoint/2010/main" val="2115064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4487DCB-4313-8046-A6F5-E13CB8A3300F}" type="datetimeFigureOut">
              <a:rPr lang="en-US" smtClean="0"/>
              <a:t>1/12/12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3E9230-5434-A440-BC56-5AB6935D7C1F}" type="slidenum">
              <a:rPr lang="en-US" smtClean="0"/>
              <a:t>‹#›</a:t>
            </a:fld>
            <a:endParaRPr lang="en-US" dirty="0"/>
          </a:p>
        </p:txBody>
      </p:sp>
    </p:spTree>
    <p:extLst>
      <p:ext uri="{BB962C8B-B14F-4D97-AF65-F5344CB8AC3E}">
        <p14:creationId xmlns:p14="http://schemas.microsoft.com/office/powerpoint/2010/main" val="1024011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4487DCB-4313-8046-A6F5-E13CB8A3300F}" type="datetimeFigureOut">
              <a:rPr lang="en-US" smtClean="0"/>
              <a:t>1/12/12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43E9230-5434-A440-BC56-5AB6935D7C1F}" type="slidenum">
              <a:rPr lang="en-US" smtClean="0"/>
              <a:t>‹#›</a:t>
            </a:fld>
            <a:endParaRPr lang="en-US" dirty="0"/>
          </a:p>
        </p:txBody>
      </p:sp>
    </p:spTree>
    <p:extLst>
      <p:ext uri="{BB962C8B-B14F-4D97-AF65-F5344CB8AC3E}">
        <p14:creationId xmlns:p14="http://schemas.microsoft.com/office/powerpoint/2010/main" val="1041293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4487DCB-4313-8046-A6F5-E13CB8A3300F}" type="datetimeFigureOut">
              <a:rPr lang="en-US" smtClean="0"/>
              <a:t>1/12/12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43E9230-5434-A440-BC56-5AB6935D7C1F}" type="slidenum">
              <a:rPr lang="en-US" smtClean="0"/>
              <a:t>‹#›</a:t>
            </a:fld>
            <a:endParaRPr lang="en-US" dirty="0"/>
          </a:p>
        </p:txBody>
      </p:sp>
    </p:spTree>
    <p:extLst>
      <p:ext uri="{BB962C8B-B14F-4D97-AF65-F5344CB8AC3E}">
        <p14:creationId xmlns:p14="http://schemas.microsoft.com/office/powerpoint/2010/main" val="1525381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487DCB-4313-8046-A6F5-E13CB8A3300F}" type="datetimeFigureOut">
              <a:rPr lang="en-US" smtClean="0"/>
              <a:t>1/12/12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43E9230-5434-A440-BC56-5AB6935D7C1F}" type="slidenum">
              <a:rPr lang="en-US" smtClean="0"/>
              <a:t>‹#›</a:t>
            </a:fld>
            <a:endParaRPr lang="en-US" dirty="0"/>
          </a:p>
        </p:txBody>
      </p:sp>
    </p:spTree>
    <p:extLst>
      <p:ext uri="{BB962C8B-B14F-4D97-AF65-F5344CB8AC3E}">
        <p14:creationId xmlns:p14="http://schemas.microsoft.com/office/powerpoint/2010/main" val="2316441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487DCB-4313-8046-A6F5-E13CB8A3300F}" type="datetimeFigureOut">
              <a:rPr lang="en-US" smtClean="0"/>
              <a:t>1/12/12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3E9230-5434-A440-BC56-5AB6935D7C1F}" type="slidenum">
              <a:rPr lang="en-US" smtClean="0"/>
              <a:t>‹#›</a:t>
            </a:fld>
            <a:endParaRPr lang="en-US" dirty="0"/>
          </a:p>
        </p:txBody>
      </p:sp>
    </p:spTree>
    <p:extLst>
      <p:ext uri="{BB962C8B-B14F-4D97-AF65-F5344CB8AC3E}">
        <p14:creationId xmlns:p14="http://schemas.microsoft.com/office/powerpoint/2010/main" val="1379684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487DCB-4313-8046-A6F5-E13CB8A3300F}" type="datetimeFigureOut">
              <a:rPr lang="en-US" smtClean="0"/>
              <a:t>1/12/12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3E9230-5434-A440-BC56-5AB6935D7C1F}" type="slidenum">
              <a:rPr lang="en-US" smtClean="0"/>
              <a:t>‹#›</a:t>
            </a:fld>
            <a:endParaRPr lang="en-US" dirty="0"/>
          </a:p>
        </p:txBody>
      </p:sp>
    </p:spTree>
    <p:extLst>
      <p:ext uri="{BB962C8B-B14F-4D97-AF65-F5344CB8AC3E}">
        <p14:creationId xmlns:p14="http://schemas.microsoft.com/office/powerpoint/2010/main" val="312804366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487DCB-4313-8046-A6F5-E13CB8A3300F}" type="datetimeFigureOut">
              <a:rPr lang="en-US" smtClean="0"/>
              <a:t>1/12/12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3E9230-5434-A440-BC56-5AB6935D7C1F}" type="slidenum">
              <a:rPr lang="en-US" smtClean="0"/>
              <a:t>‹#›</a:t>
            </a:fld>
            <a:endParaRPr lang="en-US" dirty="0"/>
          </a:p>
        </p:txBody>
      </p:sp>
    </p:spTree>
    <p:extLst>
      <p:ext uri="{BB962C8B-B14F-4D97-AF65-F5344CB8AC3E}">
        <p14:creationId xmlns:p14="http://schemas.microsoft.com/office/powerpoint/2010/main" val="6835944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21.png"/><Relationship Id="rId10"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23.png"/><Relationship Id="rId9" Type="http://schemas.openxmlformats.org/officeDocument/2006/relationships/image" Target="../media/image24.jpeg"/><Relationship Id="rId10"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eg"/><Relationship Id="rId5" Type="http://schemas.openxmlformats.org/officeDocument/2006/relationships/image" Target="../media/image29.jpeg"/><Relationship Id="rId6" Type="http://schemas.openxmlformats.org/officeDocument/2006/relationships/image" Target="../media/image30.jpeg"/><Relationship Id="rId1" Type="http://schemas.openxmlformats.org/officeDocument/2006/relationships/slideLayout" Target="../slideLayouts/slideLayout7.xml"/><Relationship Id="rId2"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1.gif"/><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7.png"/><Relationship Id="rId9"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32.png"/><Relationship Id="rId9" Type="http://schemas.openxmlformats.org/officeDocument/2006/relationships/image" Target="../media/image33.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34.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wmf"/><Relationship Id="rId3"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39.png"/><Relationship Id="rId9" Type="http://schemas.openxmlformats.org/officeDocument/2006/relationships/image" Target="../media/image40.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42.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emf"/><Relationship Id="rId3" Type="http://schemas.openxmlformats.org/officeDocument/2006/relationships/image" Target="../media/image44.emf"/></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46.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9.png"/><Relationship Id="rId10" Type="http://schemas.openxmlformats.org/officeDocument/2006/relationships/image" Target="../media/image10.png"/><Relationship Id="rId11"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emf"/></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48.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49.png"/><Relationship Id="rId9" Type="http://schemas.openxmlformats.org/officeDocument/2006/relationships/image" Target="../media/image50.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51.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52.jp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53.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54.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55.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2.png"/><Relationship Id="rId9" Type="http://schemas.openxmlformats.org/officeDocument/2006/relationships/image" Target="../media/image13.png"/><Relationship Id="rId10"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56.wmf"/><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5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58.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59.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60.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61.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62.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4.png"/><Relationship Id="rId9"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15.png"/><Relationship Id="rId9" Type="http://schemas.openxmlformats.org/officeDocument/2006/relationships/image" Target="../media/image16.png"/><Relationship Id="rId10" Type="http://schemas.openxmlformats.org/officeDocument/2006/relationships/image" Target="../media/image17.png"/><Relationship Id="rId11"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7.png"/><Relationship Id="rId8" Type="http://schemas.openxmlformats.org/officeDocument/2006/relationships/image" Target="../media/image19.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20.png"/><Relationship Id="rId1" Type="http://schemas.openxmlformats.org/officeDocument/2006/relationships/slideLayout" Target="../slideLayouts/slideLayout7.xml"/><Relationship Id="rId2" Type="http://schemas.openxmlformats.org/officeDocument/2006/relationships/image" Target="../media/image1.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9" name="Picture 8"/>
          <p:cNvPicPr>
            <a:picLocks/>
          </p:cNvPicPr>
          <p:nvPr/>
        </p:nvPicPr>
        <p:blipFill>
          <a:blip r:embed="rId7"/>
          <a:stretch>
            <a:fillRect/>
          </a:stretch>
        </p:blipFill>
        <p:spPr>
          <a:xfrm>
            <a:off x="0" y="5489956"/>
            <a:ext cx="1365502" cy="1368044"/>
          </a:xfrm>
          <a:prstGeom prst="rect">
            <a:avLst/>
          </a:prstGeom>
          <a:ln w="12700" cmpd="sng">
            <a:solidFill>
              <a:srgbClr val="000000"/>
            </a:solidFill>
          </a:ln>
        </p:spPr>
      </p:pic>
      <p:pic>
        <p:nvPicPr>
          <p:cNvPr id="10" name="Picture 9"/>
          <p:cNvPicPr>
            <a:picLocks noChangeAspect="1"/>
          </p:cNvPicPr>
          <p:nvPr/>
        </p:nvPicPr>
        <p:blipFill>
          <a:blip r:embed="rId8"/>
          <a:stretch>
            <a:fillRect/>
          </a:stretch>
        </p:blipFill>
        <p:spPr>
          <a:xfrm>
            <a:off x="3173" y="5489956"/>
            <a:ext cx="1366351" cy="1366351"/>
          </a:xfrm>
          <a:prstGeom prst="rect">
            <a:avLst/>
          </a:prstGeom>
        </p:spPr>
      </p:pic>
      <p:sp>
        <p:nvSpPr>
          <p:cNvPr id="2" name="Rectangle 1"/>
          <p:cNvSpPr/>
          <p:nvPr/>
        </p:nvSpPr>
        <p:spPr>
          <a:xfrm>
            <a:off x="1369524" y="1046592"/>
            <a:ext cx="7774476" cy="1323439"/>
          </a:xfrm>
          <a:prstGeom prst="rect">
            <a:avLst/>
          </a:prstGeom>
        </p:spPr>
        <p:txBody>
          <a:bodyPr wrap="square">
            <a:spAutoFit/>
          </a:bodyPr>
          <a:lstStyle/>
          <a:p>
            <a:pPr algn="ctr"/>
            <a:r>
              <a:rPr lang="en-US" sz="4000" b="1" dirty="0"/>
              <a:t>Advanced Placement</a:t>
            </a:r>
            <a:r>
              <a:rPr lang="en-US" sz="4000" b="1" dirty="0">
                <a:solidFill>
                  <a:srgbClr val="3366FF"/>
                </a:solidFill>
              </a:rPr>
              <a:t>®</a:t>
            </a:r>
          </a:p>
          <a:p>
            <a:pPr algn="ctr"/>
            <a:r>
              <a:rPr lang="en-US" sz="4000" b="1" dirty="0"/>
              <a:t> American Government and Politics</a:t>
            </a:r>
          </a:p>
        </p:txBody>
      </p:sp>
      <p:sp>
        <p:nvSpPr>
          <p:cNvPr id="3" name="Rectangle 2"/>
          <p:cNvSpPr/>
          <p:nvPr/>
        </p:nvSpPr>
        <p:spPr>
          <a:xfrm>
            <a:off x="1369524" y="3036585"/>
            <a:ext cx="7774476" cy="2031325"/>
          </a:xfrm>
          <a:prstGeom prst="rect">
            <a:avLst/>
          </a:prstGeom>
        </p:spPr>
        <p:txBody>
          <a:bodyPr wrap="square">
            <a:spAutoFit/>
          </a:bodyPr>
          <a:lstStyle/>
          <a:p>
            <a:pPr algn="ctr"/>
            <a:r>
              <a:rPr lang="en-US" sz="3600" b="1" dirty="0"/>
              <a:t>Unit </a:t>
            </a:r>
            <a:r>
              <a:rPr lang="en-US" sz="3600" b="1" dirty="0" smtClean="0"/>
              <a:t>IV </a:t>
            </a:r>
            <a:r>
              <a:rPr lang="en-US" sz="3600" b="1" dirty="0"/>
              <a:t>– </a:t>
            </a:r>
            <a:r>
              <a:rPr lang="en-US" sz="3600" b="1" dirty="0" smtClean="0"/>
              <a:t>Elections (9), Voting (10), and the Media (7)</a:t>
            </a:r>
            <a:endParaRPr lang="en-US" sz="3600" b="1" dirty="0"/>
          </a:p>
          <a:p>
            <a:pPr algn="ctr">
              <a:lnSpc>
                <a:spcPct val="50000"/>
              </a:lnSpc>
            </a:pPr>
            <a:endParaRPr lang="en-US" sz="3600" b="1" dirty="0"/>
          </a:p>
          <a:p>
            <a:pPr algn="ctr"/>
            <a:r>
              <a:rPr lang="en-US" sz="3600" b="1" dirty="0">
                <a:solidFill>
                  <a:srgbClr val="FF0000"/>
                </a:solidFill>
              </a:rPr>
              <a:t>Part </a:t>
            </a:r>
            <a:r>
              <a:rPr lang="en-US" sz="3600" b="1" dirty="0" smtClean="0">
                <a:solidFill>
                  <a:srgbClr val="FF0000"/>
                </a:solidFill>
              </a:rPr>
              <a:t>1 / </a:t>
            </a:r>
            <a:r>
              <a:rPr lang="en-US" sz="3600" b="1" dirty="0" smtClean="0">
                <a:solidFill>
                  <a:srgbClr val="000090"/>
                </a:solidFill>
              </a:rPr>
              <a:t>2</a:t>
            </a:r>
            <a:r>
              <a:rPr lang="en-US" sz="3600" b="1" dirty="0" smtClean="0">
                <a:solidFill>
                  <a:srgbClr val="FF0000"/>
                </a:solidFill>
              </a:rPr>
              <a:t> </a:t>
            </a:r>
            <a:r>
              <a:rPr lang="en-US" sz="3600" b="1" dirty="0">
                <a:solidFill>
                  <a:srgbClr val="FF0000"/>
                </a:solidFill>
              </a:rPr>
              <a:t>– </a:t>
            </a:r>
            <a:r>
              <a:rPr lang="en-US" sz="3600" b="1" dirty="0" smtClean="0">
                <a:solidFill>
                  <a:srgbClr val="FF0000"/>
                </a:solidFill>
              </a:rPr>
              <a:t>Elections a</a:t>
            </a:r>
            <a:r>
              <a:rPr lang="en-US" sz="3600" b="1" spc="50" dirty="0" smtClean="0">
                <a:ln w="13500">
                  <a:solidFill>
                    <a:schemeClr val="accent1">
                      <a:shade val="2500"/>
                      <a:alpha val="6500"/>
                    </a:schemeClr>
                  </a:solidFill>
                  <a:prstDash val="solid"/>
                </a:ln>
                <a:solidFill>
                  <a:srgbClr val="FF0000"/>
                </a:solidFill>
                <a:effectLst>
                  <a:innerShdw blurRad="50900" dist="38500" dir="13500000">
                    <a:srgbClr val="000000">
                      <a:alpha val="60000"/>
                    </a:srgbClr>
                  </a:innerShdw>
                </a:effectLst>
              </a:rPr>
              <a:t>n</a:t>
            </a:r>
            <a:r>
              <a:rPr lang="en-US" sz="3600" b="1" dirty="0" smtClean="0">
                <a:solidFill>
                  <a:srgbClr val="FF0000"/>
                </a:solidFill>
              </a:rPr>
              <a:t>d </a:t>
            </a:r>
            <a:r>
              <a:rPr lang="en-US" sz="3600" b="1" dirty="0" smtClean="0">
                <a:solidFill>
                  <a:srgbClr val="000090"/>
                </a:solidFill>
              </a:rPr>
              <a:t>Voting</a:t>
            </a:r>
            <a:endParaRPr lang="en-US" sz="3600" b="1" dirty="0">
              <a:solidFill>
                <a:srgbClr val="000090"/>
              </a:solidFill>
            </a:endParaRPr>
          </a:p>
        </p:txBody>
      </p:sp>
    </p:spTree>
    <p:extLst>
      <p:ext uri="{BB962C8B-B14F-4D97-AF65-F5344CB8AC3E}">
        <p14:creationId xmlns:p14="http://schemas.microsoft.com/office/powerpoint/2010/main" val="104726330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9" name="Picture 8"/>
          <p:cNvPicPr>
            <a:picLocks/>
          </p:cNvPicPr>
          <p:nvPr/>
        </p:nvPicPr>
        <p:blipFill>
          <a:blip r:embed="rId7"/>
          <a:stretch>
            <a:fillRect/>
          </a:stretch>
        </p:blipFill>
        <p:spPr>
          <a:xfrm>
            <a:off x="0" y="5489956"/>
            <a:ext cx="1365502" cy="1368044"/>
          </a:xfrm>
          <a:prstGeom prst="rect">
            <a:avLst/>
          </a:prstGeom>
          <a:ln w="12700" cmpd="sng">
            <a:solidFill>
              <a:srgbClr val="000000"/>
            </a:solidFill>
          </a:ln>
        </p:spPr>
      </p:pic>
      <p:pic>
        <p:nvPicPr>
          <p:cNvPr id="10" name="Picture 9"/>
          <p:cNvPicPr>
            <a:picLocks noChangeAspect="1"/>
          </p:cNvPicPr>
          <p:nvPr/>
        </p:nvPicPr>
        <p:blipFill>
          <a:blip r:embed="rId8"/>
          <a:stretch>
            <a:fillRect/>
          </a:stretch>
        </p:blipFill>
        <p:spPr>
          <a:xfrm>
            <a:off x="3173" y="5489956"/>
            <a:ext cx="1366351" cy="1366351"/>
          </a:xfrm>
          <a:prstGeom prst="rect">
            <a:avLst/>
          </a:prstGeom>
        </p:spPr>
      </p:pic>
      <p:sp>
        <p:nvSpPr>
          <p:cNvPr id="2" name="Rectangle 1"/>
          <p:cNvSpPr/>
          <p:nvPr/>
        </p:nvSpPr>
        <p:spPr>
          <a:xfrm>
            <a:off x="1369524" y="77199"/>
            <a:ext cx="7774476" cy="646331"/>
          </a:xfrm>
          <a:prstGeom prst="rect">
            <a:avLst/>
          </a:prstGeom>
        </p:spPr>
        <p:txBody>
          <a:bodyPr wrap="square">
            <a:spAutoFit/>
          </a:bodyPr>
          <a:lstStyle/>
          <a:p>
            <a:pPr algn="ctr"/>
            <a:r>
              <a:rPr lang="en-US" sz="3600" b="1" dirty="0"/>
              <a:t>The Nomination Game</a:t>
            </a:r>
          </a:p>
        </p:txBody>
      </p:sp>
      <p:sp>
        <p:nvSpPr>
          <p:cNvPr id="11" name="Rectangle 10"/>
          <p:cNvSpPr/>
          <p:nvPr/>
        </p:nvSpPr>
        <p:spPr>
          <a:xfrm>
            <a:off x="1364573" y="691087"/>
            <a:ext cx="7774476" cy="4078040"/>
          </a:xfrm>
          <a:prstGeom prst="rect">
            <a:avLst/>
          </a:prstGeom>
        </p:spPr>
        <p:txBody>
          <a:bodyPr wrap="square">
            <a:spAutoFit/>
          </a:bodyPr>
          <a:lstStyle/>
          <a:p>
            <a:pPr algn="ctr"/>
            <a:r>
              <a:rPr lang="en-US" sz="3200" b="1" dirty="0"/>
              <a:t>Primaries/Caucuses an overview of the </a:t>
            </a:r>
            <a:r>
              <a:rPr lang="en-US" sz="3200" b="1" dirty="0" smtClean="0"/>
              <a:t>vote count</a:t>
            </a:r>
          </a:p>
          <a:p>
            <a:pPr marL="457200" indent="-457200">
              <a:buClr>
                <a:srgbClr val="3366FF"/>
              </a:buClr>
              <a:buFont typeface="Arial"/>
              <a:buChar char="•"/>
            </a:pPr>
            <a:r>
              <a:rPr lang="en-US" sz="2800" dirty="0" smtClean="0"/>
              <a:t>The National Party gives a certain number of delegate votes to each state (similar to electors being allowed to represent each state)</a:t>
            </a:r>
          </a:p>
          <a:p>
            <a:pPr marL="457200" indent="-457200">
              <a:buClr>
                <a:srgbClr val="3366FF"/>
              </a:buClr>
              <a:buFont typeface="Arial"/>
              <a:buChar char="•"/>
            </a:pPr>
            <a:r>
              <a:rPr lang="en-US" sz="2800" dirty="0" smtClean="0"/>
              <a:t>The state counts the vote and sends delegates to the national convention by one of two formulas:</a:t>
            </a:r>
          </a:p>
          <a:p>
            <a:pPr marL="914400" lvl="1" indent="-457200">
              <a:buClr>
                <a:srgbClr val="660066"/>
              </a:buClr>
              <a:buSzPct val="108000"/>
              <a:buFont typeface="Arial"/>
              <a:buChar char="•"/>
            </a:pPr>
            <a:r>
              <a:rPr lang="en-US" sz="2700" dirty="0" smtClean="0"/>
              <a:t>Winner take all / prop. – plurality (Republicans)</a:t>
            </a:r>
          </a:p>
          <a:p>
            <a:pPr marL="914400" lvl="1" indent="-457200">
              <a:buClr>
                <a:srgbClr val="660066"/>
              </a:buClr>
              <a:buFont typeface="Arial"/>
              <a:buChar char="•"/>
            </a:pPr>
            <a:r>
              <a:rPr lang="en-US" sz="2800" dirty="0" smtClean="0"/>
              <a:t>Proportional Representation (Democrats)</a:t>
            </a:r>
            <a:endParaRPr lang="en-US" sz="2800" dirty="0"/>
          </a:p>
        </p:txBody>
      </p:sp>
      <p:pic>
        <p:nvPicPr>
          <p:cNvPr id="12" name="Picture 11"/>
          <p:cNvPicPr>
            <a:picLocks/>
          </p:cNvPicPr>
          <p:nvPr/>
        </p:nvPicPr>
        <p:blipFill>
          <a:blip r:embed="rId9"/>
          <a:stretch>
            <a:fillRect/>
          </a:stretch>
        </p:blipFill>
        <p:spPr>
          <a:xfrm>
            <a:off x="1916383" y="4784516"/>
            <a:ext cx="2921903" cy="2009651"/>
          </a:xfrm>
          <a:prstGeom prst="rect">
            <a:avLst/>
          </a:prstGeom>
        </p:spPr>
      </p:pic>
      <p:pic>
        <p:nvPicPr>
          <p:cNvPr id="13" name="Picture 12"/>
          <p:cNvPicPr>
            <a:picLocks/>
          </p:cNvPicPr>
          <p:nvPr/>
        </p:nvPicPr>
        <p:blipFill>
          <a:blip r:embed="rId10"/>
          <a:stretch>
            <a:fillRect/>
          </a:stretch>
        </p:blipFill>
        <p:spPr>
          <a:xfrm>
            <a:off x="5613786" y="4782320"/>
            <a:ext cx="2923761" cy="2011847"/>
          </a:xfrm>
          <a:prstGeom prst="rect">
            <a:avLst/>
          </a:prstGeom>
        </p:spPr>
      </p:pic>
    </p:spTree>
    <p:extLst>
      <p:ext uri="{BB962C8B-B14F-4D97-AF65-F5344CB8AC3E}">
        <p14:creationId xmlns:p14="http://schemas.microsoft.com/office/powerpoint/2010/main" val="321643892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TextBox 1"/>
          <p:cNvSpPr txBox="1"/>
          <p:nvPr/>
        </p:nvSpPr>
        <p:spPr>
          <a:xfrm>
            <a:off x="1369524" y="59765"/>
            <a:ext cx="7774476" cy="646331"/>
          </a:xfrm>
          <a:prstGeom prst="rect">
            <a:avLst/>
          </a:prstGeom>
          <a:noFill/>
        </p:spPr>
        <p:txBody>
          <a:bodyPr wrap="square" rtlCol="0">
            <a:spAutoFit/>
          </a:bodyPr>
          <a:lstStyle/>
          <a:p>
            <a:pPr algn="ctr"/>
            <a:r>
              <a:rPr lang="en-US" sz="3600" b="1" dirty="0" smtClean="0"/>
              <a:t>How do we pick the delegates?</a:t>
            </a:r>
            <a:endParaRPr lang="en-US" sz="3600" b="1" dirty="0"/>
          </a:p>
        </p:txBody>
      </p:sp>
      <p:sp>
        <p:nvSpPr>
          <p:cNvPr id="3" name="Rectangle 2"/>
          <p:cNvSpPr/>
          <p:nvPr/>
        </p:nvSpPr>
        <p:spPr>
          <a:xfrm>
            <a:off x="1369524" y="664839"/>
            <a:ext cx="7774476" cy="2308324"/>
          </a:xfrm>
          <a:prstGeom prst="rect">
            <a:avLst/>
          </a:prstGeom>
        </p:spPr>
        <p:txBody>
          <a:bodyPr wrap="square">
            <a:spAutoFit/>
          </a:bodyPr>
          <a:lstStyle/>
          <a:p>
            <a:r>
              <a:rPr lang="en-US" sz="3200" b="1" dirty="0"/>
              <a:t>Competing for Delegates</a:t>
            </a:r>
          </a:p>
          <a:p>
            <a:r>
              <a:rPr lang="en-US" sz="2800" b="1" dirty="0">
                <a:solidFill>
                  <a:srgbClr val="FF0000"/>
                </a:solidFill>
              </a:rPr>
              <a:t>The Caucus Road</a:t>
            </a:r>
          </a:p>
          <a:p>
            <a:pPr marL="342900" indent="-342900">
              <a:buClr>
                <a:srgbClr val="3366FF"/>
              </a:buClr>
              <a:buFont typeface="Arial"/>
              <a:buChar char="•"/>
            </a:pPr>
            <a:r>
              <a:rPr lang="en-US" sz="2800" dirty="0"/>
              <a:t>Caucus: Meetings of party </a:t>
            </a:r>
            <a:r>
              <a:rPr lang="en-US" sz="2800" dirty="0" smtClean="0"/>
              <a:t>                                  members</a:t>
            </a:r>
          </a:p>
          <a:p>
            <a:pPr marL="800100" lvl="1" indent="-342900">
              <a:buClr>
                <a:srgbClr val="660066"/>
              </a:buClr>
              <a:buFont typeface="Arial"/>
              <a:buChar char="•"/>
            </a:pPr>
            <a:r>
              <a:rPr lang="en-US" sz="2800" dirty="0" smtClean="0"/>
              <a:t> </a:t>
            </a:r>
            <a:r>
              <a:rPr lang="en-US" sz="2800" dirty="0"/>
              <a:t>Used to </a:t>
            </a:r>
            <a:r>
              <a:rPr lang="en-US" sz="2800" dirty="0" smtClean="0"/>
              <a:t>select delegates -- </a:t>
            </a:r>
            <a:r>
              <a:rPr lang="en-US" sz="2800" dirty="0"/>
              <a:t>Iowa is </a:t>
            </a:r>
            <a:r>
              <a:rPr lang="en-US" sz="2800" dirty="0" smtClean="0"/>
              <a:t>first</a:t>
            </a:r>
            <a:endParaRPr lang="en-US" sz="2800" dirty="0"/>
          </a:p>
        </p:txBody>
      </p:sp>
      <p:pic>
        <p:nvPicPr>
          <p:cNvPr id="9" name="Picture 8" descr="http://blog.nj.com/njv_shenemans_sketchpad/2008/01/iowa.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6188" y="3132001"/>
            <a:ext cx="3618753" cy="352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 name="Picture 9" descr="Photo"/>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59293" y="3809999"/>
            <a:ext cx="3745659" cy="2842465"/>
          </a:xfrm>
          <a:prstGeom prst="rect">
            <a:avLst/>
          </a:prstGeom>
          <a:noFill/>
          <a:ln w="12700" cmpd="sng">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pic>
      <p:sp>
        <p:nvSpPr>
          <p:cNvPr id="11" name="TextBox 10"/>
          <p:cNvSpPr txBox="1"/>
          <p:nvPr/>
        </p:nvSpPr>
        <p:spPr>
          <a:xfrm>
            <a:off x="5259293" y="3129622"/>
            <a:ext cx="3745659" cy="523220"/>
          </a:xfrm>
          <a:prstGeom prst="rect">
            <a:avLst/>
          </a:prstGeom>
          <a:solidFill>
            <a:srgbClr val="333399"/>
          </a:solidFill>
          <a:ln/>
        </p:spPr>
        <p:style>
          <a:lnRef idx="2">
            <a:schemeClr val="dk1"/>
          </a:lnRef>
          <a:fillRef idx="1">
            <a:schemeClr val="lt1"/>
          </a:fillRef>
          <a:effectRef idx="0">
            <a:schemeClr val="dk1"/>
          </a:effectRef>
          <a:fontRef idx="minor">
            <a:schemeClr val="dk1"/>
          </a:fontRef>
        </p:style>
        <p:txBody>
          <a:bodyPr wrap="square" rtlCol="0">
            <a:spAutoFit/>
            <a:scene3d>
              <a:camera prst="orthographicFront"/>
              <a:lightRig rig="soft" dir="t">
                <a:rot lat="0" lon="0" rev="10800000"/>
              </a:lightRig>
            </a:scene3d>
            <a:sp3d>
              <a:bevelT w="27940" h="12700"/>
              <a:contourClr>
                <a:srgbClr val="DDDDDD"/>
              </a:contourClr>
            </a:sp3d>
          </a:bodyPr>
          <a:lstStyle/>
          <a:p>
            <a:pPr algn="ctr"/>
            <a:r>
              <a:rPr lang="en-US" sz="2800" b="1" i="1" spc="150" dirty="0" smtClean="0">
                <a:ln w="12700" cmpd="sng"/>
                <a:solidFill>
                  <a:srgbClr val="F8F8F8"/>
                </a:solidFill>
                <a:effectLst>
                  <a:outerShdw blurRad="25400" algn="tl" rotWithShape="0">
                    <a:srgbClr val="000000">
                      <a:alpha val="43000"/>
                    </a:srgbClr>
                  </a:outerShdw>
                </a:effectLst>
              </a:rPr>
              <a:t>Ah, lovely Iowa…</a:t>
            </a:r>
            <a:endParaRPr lang="en-US" sz="2800" b="1" i="1" spc="150" dirty="0">
              <a:ln w="12700" cmpd="sng"/>
              <a:solidFill>
                <a:srgbClr val="F8F8F8"/>
              </a:solidFill>
              <a:effectLst>
                <a:outerShdw blurRad="25400" algn="tl" rotWithShape="0">
                  <a:srgbClr val="000000">
                    <a:alpha val="43000"/>
                  </a:srgbClr>
                </a:outerShdw>
              </a:effectLst>
            </a:endParaRPr>
          </a:p>
        </p:txBody>
      </p:sp>
      <p:pic>
        <p:nvPicPr>
          <p:cNvPr id="13" name="Picture 12"/>
          <p:cNvPicPr>
            <a:picLocks noChangeAspect="1"/>
          </p:cNvPicPr>
          <p:nvPr/>
        </p:nvPicPr>
        <p:blipFill>
          <a:blip r:embed="rId10"/>
          <a:stretch>
            <a:fillRect/>
          </a:stretch>
        </p:blipFill>
        <p:spPr>
          <a:xfrm>
            <a:off x="5669643" y="706096"/>
            <a:ext cx="3276555" cy="1761334"/>
          </a:xfrm>
          <a:prstGeom prst="rect">
            <a:avLst/>
          </a:prstGeom>
          <a:ln w="12700" cmpd="sng">
            <a:solidFill>
              <a:schemeClr val="tx1"/>
            </a:solidFill>
          </a:ln>
        </p:spPr>
      </p:pic>
    </p:spTree>
    <p:extLst>
      <p:ext uri="{BB962C8B-B14F-4D97-AF65-F5344CB8AC3E}">
        <p14:creationId xmlns:p14="http://schemas.microsoft.com/office/powerpoint/2010/main" val="293088936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61863"/>
            <a:ext cx="9144000" cy="646331"/>
          </a:xfrm>
          <a:prstGeom prst="rect">
            <a:avLst/>
          </a:prstGeom>
        </p:spPr>
        <p:txBody>
          <a:bodyPr wrap="square">
            <a:spAutoFit/>
          </a:bodyPr>
          <a:lstStyle/>
          <a:p>
            <a:pPr algn="ctr"/>
            <a:r>
              <a:rPr lang="en-US" sz="3600" b="1" dirty="0"/>
              <a:t>How a caucus works!</a:t>
            </a:r>
          </a:p>
        </p:txBody>
      </p:sp>
      <p:pic>
        <p:nvPicPr>
          <p:cNvPr id="11" name="Picture 10" descr="Pho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08194"/>
            <a:ext cx="342900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708194"/>
            <a:ext cx="342900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Photo"/>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577104"/>
            <a:ext cx="2923032" cy="218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Photo"/>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12008" y="3558816"/>
            <a:ext cx="2919984" cy="218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Photo"/>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4016" y="3579390"/>
            <a:ext cx="2919984" cy="218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3659387" y="725234"/>
            <a:ext cx="1480378" cy="1323439"/>
          </a:xfrm>
          <a:prstGeom prst="rect">
            <a:avLst/>
          </a:prstGeom>
          <a:solidFill>
            <a:schemeClr val="accent2">
              <a:lumMod val="60000"/>
              <a:lumOff val="4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sz="2000" dirty="0">
                <a:ln>
                  <a:solidFill>
                    <a:srgbClr val="000000"/>
                  </a:solidFill>
                </a:ln>
              </a:rPr>
              <a:t>Caucus gathers in local </a:t>
            </a:r>
            <a:r>
              <a:rPr lang="en-US" sz="2000" dirty="0" smtClean="0">
                <a:ln>
                  <a:solidFill>
                    <a:srgbClr val="000000"/>
                  </a:solidFill>
                </a:ln>
              </a:rPr>
              <a:t>church or school…</a:t>
            </a:r>
            <a:endParaRPr lang="en-US" sz="2000" dirty="0">
              <a:ln>
                <a:solidFill>
                  <a:srgbClr val="000000"/>
                </a:solidFill>
              </a:ln>
            </a:endParaRPr>
          </a:p>
        </p:txBody>
      </p:sp>
      <p:sp>
        <p:nvSpPr>
          <p:cNvPr id="16" name="Rectangle 15"/>
          <p:cNvSpPr/>
          <p:nvPr/>
        </p:nvSpPr>
        <p:spPr>
          <a:xfrm>
            <a:off x="4452471" y="2264281"/>
            <a:ext cx="1150471" cy="1015663"/>
          </a:xfrm>
          <a:prstGeom prst="rect">
            <a:avLst/>
          </a:prstGeom>
          <a:solidFill>
            <a:schemeClr val="accent1">
              <a:lumMod val="75000"/>
            </a:schemeClr>
          </a:solidFill>
        </p:spPr>
        <p:txBody>
          <a:bodyPr wrap="square">
            <a:spAutoFit/>
          </a:bodyPr>
          <a:lstStyle/>
          <a:p>
            <a:pPr algn="ctr"/>
            <a:r>
              <a:rPr lang="en-US" sz="2000" dirty="0">
                <a:ln>
                  <a:solidFill>
                    <a:srgbClr val="000000"/>
                  </a:solidFill>
                </a:ln>
              </a:rPr>
              <a:t>Caucus called to order…</a:t>
            </a:r>
          </a:p>
        </p:txBody>
      </p:sp>
      <p:sp>
        <p:nvSpPr>
          <p:cNvPr id="17" name="TextBox 16"/>
          <p:cNvSpPr txBox="1"/>
          <p:nvPr/>
        </p:nvSpPr>
        <p:spPr>
          <a:xfrm>
            <a:off x="0" y="5811915"/>
            <a:ext cx="9144000" cy="415498"/>
          </a:xfrm>
          <a:prstGeom prst="rect">
            <a:avLst/>
          </a:prstGeom>
          <a:solidFill>
            <a:schemeClr val="accent3">
              <a:lumMod val="60000"/>
              <a:lumOff val="40000"/>
            </a:schemeClr>
          </a:solidFill>
        </p:spPr>
        <p:txBody>
          <a:bodyPr wrap="square" rtlCol="0">
            <a:spAutoFit/>
          </a:bodyPr>
          <a:lstStyle/>
          <a:p>
            <a:r>
              <a:rPr lang="en-US" sz="2000" dirty="0" smtClean="0">
                <a:ln>
                  <a:solidFill>
                    <a:srgbClr val="000000"/>
                  </a:solidFill>
                </a:ln>
              </a:rPr>
              <a:t>    </a:t>
            </a:r>
            <a:r>
              <a:rPr lang="en-US" sz="2100" dirty="0" smtClean="0">
                <a:ln>
                  <a:solidFill>
                    <a:srgbClr val="000000"/>
                  </a:solidFill>
                </a:ln>
              </a:rPr>
              <a:t>Candidate A supporters        Candidate B supporters           </a:t>
            </a:r>
            <a:r>
              <a:rPr lang="en-US" sz="2000" dirty="0" smtClean="0">
                <a:ln>
                  <a:solidFill>
                    <a:srgbClr val="000000"/>
                  </a:solidFill>
                </a:ln>
              </a:rPr>
              <a:t>Candidate C supporters</a:t>
            </a:r>
            <a:endParaRPr lang="en-US" sz="2000" dirty="0">
              <a:ln>
                <a:solidFill>
                  <a:srgbClr val="000000"/>
                </a:solidFill>
              </a:ln>
            </a:endParaRPr>
          </a:p>
        </p:txBody>
      </p:sp>
      <p:sp>
        <p:nvSpPr>
          <p:cNvPr id="18" name="Rectangle 17"/>
          <p:cNvSpPr/>
          <p:nvPr/>
        </p:nvSpPr>
        <p:spPr>
          <a:xfrm>
            <a:off x="0" y="6150114"/>
            <a:ext cx="9144000" cy="769441"/>
          </a:xfrm>
          <a:prstGeom prst="rect">
            <a:avLst/>
          </a:prstGeom>
        </p:spPr>
        <p:txBody>
          <a:bodyPr wrap="square">
            <a:spAutoFit/>
          </a:bodyPr>
          <a:lstStyle/>
          <a:p>
            <a:pPr algn="ctr"/>
            <a:r>
              <a:rPr lang="en-US" sz="2200" b="1" dirty="0">
                <a:solidFill>
                  <a:srgbClr val="800000"/>
                </a:solidFill>
              </a:rPr>
              <a:t>And they try to convince each other to join their groups, until the caucus official sorts it out!</a:t>
            </a:r>
          </a:p>
        </p:txBody>
      </p:sp>
    </p:spTree>
    <p:extLst>
      <p:ext uri="{BB962C8B-B14F-4D97-AF65-F5344CB8AC3E}">
        <p14:creationId xmlns:p14="http://schemas.microsoft.com/office/powerpoint/2010/main" val="137160533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4"/>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5"/>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6"/>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7"/>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8"/>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4573" y="19278"/>
            <a:ext cx="7779427" cy="646331"/>
          </a:xfrm>
          <a:prstGeom prst="rect">
            <a:avLst/>
          </a:prstGeom>
        </p:spPr>
        <p:txBody>
          <a:bodyPr wrap="square">
            <a:spAutoFit/>
          </a:bodyPr>
          <a:lstStyle/>
          <a:p>
            <a:pPr algn="ctr"/>
            <a:r>
              <a:rPr lang="en-US" sz="3600" b="1" dirty="0"/>
              <a:t>The Nomination Game</a:t>
            </a:r>
          </a:p>
        </p:txBody>
      </p:sp>
      <p:sp>
        <p:nvSpPr>
          <p:cNvPr id="3" name="Rectangle 2"/>
          <p:cNvSpPr/>
          <p:nvPr/>
        </p:nvSpPr>
        <p:spPr>
          <a:xfrm>
            <a:off x="1369524" y="550225"/>
            <a:ext cx="7774476" cy="6186309"/>
          </a:xfrm>
          <a:prstGeom prst="rect">
            <a:avLst/>
          </a:prstGeom>
        </p:spPr>
        <p:txBody>
          <a:bodyPr wrap="square">
            <a:spAutoFit/>
          </a:bodyPr>
          <a:lstStyle/>
          <a:p>
            <a:r>
              <a:rPr lang="en-US" sz="3200" b="1" dirty="0"/>
              <a:t>Competing for Delegates</a:t>
            </a:r>
          </a:p>
          <a:p>
            <a:r>
              <a:rPr lang="en-US" sz="2800" b="1" dirty="0">
                <a:solidFill>
                  <a:srgbClr val="FF0000"/>
                </a:solidFill>
              </a:rPr>
              <a:t>The Primary Road</a:t>
            </a:r>
          </a:p>
          <a:p>
            <a:pPr marL="457200" indent="-457200">
              <a:buClr>
                <a:srgbClr val="3366FF"/>
              </a:buClr>
              <a:buFont typeface="Arial"/>
              <a:buChar char="•"/>
            </a:pPr>
            <a:r>
              <a:rPr lang="en-US" sz="2800" dirty="0"/>
              <a:t>Primary: elections in which voters in a state vote for a nominee (or delegates pledged to the nominee)</a:t>
            </a:r>
          </a:p>
          <a:p>
            <a:pPr marL="457200" indent="-457200">
              <a:buClr>
                <a:srgbClr val="3366FF"/>
              </a:buClr>
              <a:buFont typeface="Arial"/>
              <a:buChar char="•"/>
            </a:pPr>
            <a:r>
              <a:rPr lang="en-US" sz="2800" dirty="0"/>
              <a:t>Began at turn of 20</a:t>
            </a:r>
            <a:r>
              <a:rPr lang="en-US" sz="2800" baseline="30000" dirty="0"/>
              <a:t>th</a:t>
            </a:r>
            <a:r>
              <a:rPr lang="en-US" sz="2800" dirty="0"/>
              <a:t> century by progressive reformers</a:t>
            </a:r>
          </a:p>
          <a:p>
            <a:pPr marL="457200" indent="-457200">
              <a:buClr>
                <a:srgbClr val="3366FF"/>
              </a:buClr>
              <a:buFont typeface="Arial"/>
              <a:buChar char="•"/>
            </a:pPr>
            <a:r>
              <a:rPr lang="en-US" sz="2800" b="1" dirty="0">
                <a:solidFill>
                  <a:srgbClr val="FF0000"/>
                </a:solidFill>
              </a:rPr>
              <a:t>McGovern-Fraser </a:t>
            </a:r>
            <a:r>
              <a:rPr lang="en-US" sz="2800" b="1" dirty="0" smtClean="0">
                <a:solidFill>
                  <a:srgbClr val="FF0000"/>
                </a:solidFill>
              </a:rPr>
              <a:t>                                                 Commission </a:t>
            </a:r>
            <a:r>
              <a:rPr lang="en-US" sz="2800" dirty="0"/>
              <a:t>led to </a:t>
            </a:r>
            <a:r>
              <a:rPr lang="en-US" sz="2800" dirty="0" smtClean="0"/>
              <a:t>                                               selection </a:t>
            </a:r>
            <a:r>
              <a:rPr lang="en-US" sz="2800" dirty="0"/>
              <a:t>of delegates </a:t>
            </a:r>
            <a:r>
              <a:rPr lang="en-US" sz="2800" dirty="0" smtClean="0"/>
              <a:t>                                                  through </a:t>
            </a:r>
            <a:r>
              <a:rPr lang="en-US" sz="2800" dirty="0"/>
              <a:t>primary </a:t>
            </a:r>
            <a:r>
              <a:rPr lang="en-US" sz="2800" dirty="0" smtClean="0"/>
              <a:t>                                              elections</a:t>
            </a:r>
            <a:endParaRPr lang="en-US" sz="2800" dirty="0"/>
          </a:p>
          <a:p>
            <a:pPr marL="914400" lvl="1" indent="-457200">
              <a:buClr>
                <a:srgbClr val="660066"/>
              </a:buClr>
              <a:buFont typeface="Arial"/>
              <a:buChar char="•"/>
            </a:pPr>
            <a:r>
              <a:rPr lang="en-US" sz="2800" dirty="0"/>
              <a:t>Most delegates are </a:t>
            </a:r>
            <a:r>
              <a:rPr lang="en-US" sz="2800" dirty="0" smtClean="0"/>
              <a:t>                                         chosen </a:t>
            </a:r>
            <a:r>
              <a:rPr lang="en-US" sz="2800" dirty="0"/>
              <a:t>through </a:t>
            </a:r>
            <a:r>
              <a:rPr lang="en-US" sz="2800" dirty="0" smtClean="0"/>
              <a:t>primaries</a:t>
            </a:r>
            <a:endParaRPr lang="en-US" sz="2800" dirty="0"/>
          </a:p>
        </p:txBody>
      </p:sp>
      <p:pic>
        <p:nvPicPr>
          <p:cNvPr id="10" name="Picture 9"/>
          <p:cNvPicPr>
            <a:picLocks noChangeAspect="1"/>
          </p:cNvPicPr>
          <p:nvPr/>
        </p:nvPicPr>
        <p:blipFill>
          <a:blip r:embed="rId9"/>
          <a:stretch>
            <a:fillRect/>
          </a:stretch>
        </p:blipFill>
        <p:spPr>
          <a:xfrm>
            <a:off x="5212182" y="3315594"/>
            <a:ext cx="3793679" cy="2919701"/>
          </a:xfrm>
          <a:prstGeom prst="rect">
            <a:avLst/>
          </a:prstGeom>
          <a:ln w="12700" cmpd="sng">
            <a:solidFill>
              <a:schemeClr val="tx1"/>
            </a:solidFill>
          </a:ln>
        </p:spPr>
      </p:pic>
    </p:spTree>
    <p:extLst>
      <p:ext uri="{BB962C8B-B14F-4D97-AF65-F5344CB8AC3E}">
        <p14:creationId xmlns:p14="http://schemas.microsoft.com/office/powerpoint/2010/main" val="223302952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61863"/>
            <a:ext cx="7774476" cy="646331"/>
          </a:xfrm>
          <a:prstGeom prst="rect">
            <a:avLst/>
          </a:prstGeom>
        </p:spPr>
        <p:txBody>
          <a:bodyPr wrap="square">
            <a:spAutoFit/>
          </a:bodyPr>
          <a:lstStyle/>
          <a:p>
            <a:pPr algn="ctr"/>
            <a:r>
              <a:rPr lang="en-US" sz="3600" b="1" dirty="0"/>
              <a:t>The Nomination Game</a:t>
            </a:r>
          </a:p>
        </p:txBody>
      </p:sp>
      <p:sp>
        <p:nvSpPr>
          <p:cNvPr id="3" name="Rectangle 2"/>
          <p:cNvSpPr/>
          <p:nvPr/>
        </p:nvSpPr>
        <p:spPr>
          <a:xfrm>
            <a:off x="1369524" y="596165"/>
            <a:ext cx="7774476" cy="6001643"/>
          </a:xfrm>
          <a:prstGeom prst="rect">
            <a:avLst/>
          </a:prstGeom>
        </p:spPr>
        <p:txBody>
          <a:bodyPr wrap="square">
            <a:spAutoFit/>
          </a:bodyPr>
          <a:lstStyle/>
          <a:p>
            <a:r>
              <a:rPr lang="en-US" sz="3200" b="1" dirty="0"/>
              <a:t>Competing for Delegates</a:t>
            </a:r>
          </a:p>
          <a:p>
            <a:r>
              <a:rPr lang="en-US" sz="2800" b="1" dirty="0">
                <a:solidFill>
                  <a:srgbClr val="FF0000"/>
                </a:solidFill>
              </a:rPr>
              <a:t>The Primary </a:t>
            </a:r>
            <a:r>
              <a:rPr lang="en-US" sz="2800" b="1" dirty="0" smtClean="0">
                <a:solidFill>
                  <a:srgbClr val="FF0000"/>
                </a:solidFill>
              </a:rPr>
              <a:t>Road</a:t>
            </a:r>
          </a:p>
          <a:p>
            <a:pPr marL="457200" indent="-457200">
              <a:buClr>
                <a:srgbClr val="3366FF"/>
              </a:buClr>
              <a:buFont typeface="Arial"/>
              <a:buChar char="•"/>
            </a:pPr>
            <a:r>
              <a:rPr lang="en-US" sz="2800" b="1" dirty="0">
                <a:solidFill>
                  <a:srgbClr val="FF0000"/>
                </a:solidFill>
              </a:rPr>
              <a:t>Superdelegates</a:t>
            </a:r>
            <a:r>
              <a:rPr lang="en-US" sz="2800" b="1" dirty="0"/>
              <a:t>: </a:t>
            </a:r>
            <a:r>
              <a:rPr lang="en-US" sz="2800" b="1" dirty="0" smtClean="0"/>
              <a:t>                                           </a:t>
            </a:r>
            <a:r>
              <a:rPr lang="en-US" sz="2800" dirty="0" smtClean="0"/>
              <a:t>democratic </a:t>
            </a:r>
            <a:r>
              <a:rPr lang="en-US" sz="2800" dirty="0"/>
              <a:t>leaders </a:t>
            </a:r>
            <a:r>
              <a:rPr lang="en-US" sz="2800" dirty="0" smtClean="0"/>
              <a:t>                                               who </a:t>
            </a:r>
            <a:r>
              <a:rPr lang="en-US" sz="2800" dirty="0"/>
              <a:t>automatically </a:t>
            </a:r>
            <a:r>
              <a:rPr lang="en-US" sz="2800" dirty="0" smtClean="0"/>
              <a:t>                                                  get </a:t>
            </a:r>
            <a:r>
              <a:rPr lang="en-US" sz="2800" dirty="0"/>
              <a:t>a delegate slot</a:t>
            </a:r>
          </a:p>
          <a:p>
            <a:pPr marL="457200" indent="-457200">
              <a:buClr>
                <a:srgbClr val="3366FF"/>
              </a:buClr>
              <a:buFont typeface="Arial"/>
              <a:buChar char="•"/>
            </a:pPr>
            <a:r>
              <a:rPr lang="en-US" sz="2800" b="1" dirty="0">
                <a:solidFill>
                  <a:srgbClr val="FF0000"/>
                </a:solidFill>
              </a:rPr>
              <a:t>Frontloading</a:t>
            </a:r>
            <a:r>
              <a:rPr lang="en-US" sz="2800" dirty="0"/>
              <a:t> is the </a:t>
            </a:r>
            <a:r>
              <a:rPr lang="en-US" sz="2800" dirty="0" smtClean="0"/>
              <a:t>                                            tendency </a:t>
            </a:r>
            <a:r>
              <a:rPr lang="en-US" sz="2800" dirty="0"/>
              <a:t>of states </a:t>
            </a:r>
            <a:r>
              <a:rPr lang="en-US" sz="2800" dirty="0" smtClean="0"/>
              <a:t>                                                   to </a:t>
            </a:r>
            <a:r>
              <a:rPr lang="en-US" sz="2800" dirty="0"/>
              <a:t>hold primaries early to capitalize on media </a:t>
            </a:r>
            <a:r>
              <a:rPr lang="en-US" sz="2800" dirty="0" smtClean="0"/>
              <a:t>attention</a:t>
            </a:r>
          </a:p>
          <a:p>
            <a:pPr marL="914400" lvl="1" indent="-457200">
              <a:buClr>
                <a:srgbClr val="660066"/>
              </a:buClr>
              <a:buFont typeface="Arial"/>
              <a:buChar char="•"/>
            </a:pPr>
            <a:r>
              <a:rPr lang="en-US" sz="2800" dirty="0" smtClean="0"/>
              <a:t>New </a:t>
            </a:r>
            <a:r>
              <a:rPr lang="en-US" sz="2800" dirty="0"/>
              <a:t>Hampshire </a:t>
            </a:r>
            <a:r>
              <a:rPr lang="en-US" sz="2800" dirty="0" smtClean="0"/>
              <a:t>is first</a:t>
            </a:r>
            <a:endParaRPr lang="en-US" sz="2800" dirty="0"/>
          </a:p>
          <a:p>
            <a:pPr marL="457200" indent="-457200">
              <a:buClr>
                <a:srgbClr val="3366FF"/>
              </a:buClr>
              <a:buFont typeface="Arial"/>
              <a:buChar char="•"/>
            </a:pPr>
            <a:r>
              <a:rPr lang="en-US" sz="2800" dirty="0"/>
              <a:t>Generally primaries serve as </a:t>
            </a:r>
            <a:r>
              <a:rPr lang="en-US" sz="2800" dirty="0" smtClean="0"/>
              <a:t>                    elimination contests</a:t>
            </a:r>
            <a:endParaRPr lang="en-US" sz="2800" dirty="0"/>
          </a:p>
          <a:p>
            <a:endParaRPr lang="en-US" sz="1600" b="1" dirty="0">
              <a:solidFill>
                <a:srgbClr val="FF0000"/>
              </a:solidFill>
            </a:endParaRPr>
          </a:p>
        </p:txBody>
      </p:sp>
      <p:pic>
        <p:nvPicPr>
          <p:cNvPr id="9" name="Picture 8"/>
          <p:cNvPicPr>
            <a:picLocks noChangeAspect="1"/>
          </p:cNvPicPr>
          <p:nvPr/>
        </p:nvPicPr>
        <p:blipFill>
          <a:blip r:embed="rId8"/>
          <a:stretch>
            <a:fillRect/>
          </a:stretch>
        </p:blipFill>
        <p:spPr>
          <a:xfrm>
            <a:off x="4845103" y="1210235"/>
            <a:ext cx="4298897" cy="2899162"/>
          </a:xfrm>
          <a:prstGeom prst="rect">
            <a:avLst/>
          </a:prstGeom>
          <a:ln w="12700" cmpd="sng">
            <a:solidFill>
              <a:schemeClr val="tx1"/>
            </a:solidFill>
          </a:ln>
        </p:spPr>
      </p:pic>
      <p:pic>
        <p:nvPicPr>
          <p:cNvPr id="10" name="Picture 9"/>
          <p:cNvPicPr>
            <a:picLocks noChangeAspect="1"/>
          </p:cNvPicPr>
          <p:nvPr/>
        </p:nvPicPr>
        <p:blipFill>
          <a:blip r:embed="rId9"/>
          <a:stretch>
            <a:fillRect/>
          </a:stretch>
        </p:blipFill>
        <p:spPr>
          <a:xfrm>
            <a:off x="6032500" y="4590143"/>
            <a:ext cx="2981511" cy="2030292"/>
          </a:xfrm>
          <a:prstGeom prst="rect">
            <a:avLst/>
          </a:prstGeom>
          <a:ln w="12700" cmpd="sng">
            <a:solidFill>
              <a:schemeClr val="tx1"/>
            </a:solidFill>
          </a:ln>
        </p:spPr>
      </p:pic>
    </p:spTree>
    <p:extLst>
      <p:ext uri="{BB962C8B-B14F-4D97-AF65-F5344CB8AC3E}">
        <p14:creationId xmlns:p14="http://schemas.microsoft.com/office/powerpoint/2010/main" val="249021001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60704"/>
            <a:ext cx="7774476" cy="646331"/>
          </a:xfrm>
          <a:prstGeom prst="rect">
            <a:avLst/>
          </a:prstGeom>
        </p:spPr>
        <p:txBody>
          <a:bodyPr wrap="square">
            <a:spAutoFit/>
          </a:bodyPr>
          <a:lstStyle/>
          <a:p>
            <a:pPr algn="ctr"/>
            <a:r>
              <a:rPr lang="en-US" sz="3600" b="1" dirty="0"/>
              <a:t>The Nomination Game</a:t>
            </a:r>
          </a:p>
        </p:txBody>
      </p:sp>
      <p:sp>
        <p:nvSpPr>
          <p:cNvPr id="3" name="Rectangle 2"/>
          <p:cNvSpPr/>
          <p:nvPr/>
        </p:nvSpPr>
        <p:spPr>
          <a:xfrm>
            <a:off x="1369524" y="707035"/>
            <a:ext cx="7774476" cy="6124754"/>
          </a:xfrm>
          <a:prstGeom prst="rect">
            <a:avLst/>
          </a:prstGeom>
        </p:spPr>
        <p:txBody>
          <a:bodyPr wrap="square">
            <a:spAutoFit/>
          </a:bodyPr>
          <a:lstStyle/>
          <a:p>
            <a:r>
              <a:rPr lang="en-US" sz="3200" b="1" dirty="0"/>
              <a:t>Competing for Delegates</a:t>
            </a:r>
          </a:p>
          <a:p>
            <a:pPr algn="ctr"/>
            <a:r>
              <a:rPr lang="en-US" sz="3000" b="1" dirty="0"/>
              <a:t>Evaluating the Primary and Caucus System</a:t>
            </a:r>
          </a:p>
          <a:p>
            <a:pPr marL="457200" indent="-457200">
              <a:buClr>
                <a:srgbClr val="3366FF"/>
              </a:buClr>
              <a:buFont typeface="Arial"/>
              <a:buChar char="•"/>
            </a:pPr>
            <a:r>
              <a:rPr lang="en-US" sz="3000" dirty="0"/>
              <a:t>Disproportionate attention to early ones</a:t>
            </a:r>
          </a:p>
          <a:p>
            <a:pPr marL="457200" indent="-457200">
              <a:buClr>
                <a:srgbClr val="3366FF"/>
              </a:buClr>
              <a:buFont typeface="Arial"/>
              <a:buChar char="•"/>
            </a:pPr>
            <a:r>
              <a:rPr lang="en-US" sz="3000" dirty="0" smtClean="0"/>
              <a:t>Money </a:t>
            </a:r>
            <a:r>
              <a:rPr lang="en-US" sz="3000" dirty="0"/>
              <a:t>plays too big a </a:t>
            </a:r>
            <a:r>
              <a:rPr lang="en-US" sz="3000" dirty="0" smtClean="0"/>
              <a:t>role</a:t>
            </a:r>
            <a:endParaRPr lang="en-US" sz="3000" dirty="0"/>
          </a:p>
          <a:p>
            <a:pPr marL="457200" indent="-457200">
              <a:buClr>
                <a:srgbClr val="3366FF"/>
              </a:buClr>
              <a:buFont typeface="Arial"/>
              <a:buChar char="•"/>
            </a:pPr>
            <a:r>
              <a:rPr lang="en-US" sz="3000" dirty="0"/>
              <a:t>Participation in primaries and caucuses is low and unrepresentative; </a:t>
            </a:r>
            <a:r>
              <a:rPr lang="en-US" sz="3000" dirty="0" smtClean="0"/>
              <a:t>20% or less vote </a:t>
            </a:r>
            <a:r>
              <a:rPr lang="en-US" sz="3000" dirty="0"/>
              <a:t>in </a:t>
            </a:r>
            <a:r>
              <a:rPr lang="en-US" sz="3000" dirty="0" smtClean="0"/>
              <a:t>primaries</a:t>
            </a:r>
            <a:endParaRPr lang="en-US" sz="3000" dirty="0"/>
          </a:p>
          <a:p>
            <a:pPr marL="457200" indent="-457200">
              <a:buClr>
                <a:srgbClr val="3366FF"/>
              </a:buClr>
              <a:buFont typeface="Arial"/>
              <a:buChar char="•"/>
            </a:pPr>
            <a:r>
              <a:rPr lang="en-US" sz="3000" dirty="0"/>
              <a:t>The system gives too </a:t>
            </a:r>
            <a:r>
              <a:rPr lang="en-US" sz="3000" dirty="0" smtClean="0"/>
              <a:t>                                      much </a:t>
            </a:r>
            <a:r>
              <a:rPr lang="en-US" sz="3000" dirty="0"/>
              <a:t>power to the </a:t>
            </a:r>
            <a:r>
              <a:rPr lang="en-US" sz="3000" dirty="0" smtClean="0"/>
              <a:t>                                        media</a:t>
            </a:r>
          </a:p>
          <a:p>
            <a:pPr marL="457200" indent="-457200">
              <a:buClr>
                <a:srgbClr val="3366FF"/>
              </a:buClr>
              <a:buFont typeface="Arial"/>
              <a:buChar char="•"/>
            </a:pPr>
            <a:r>
              <a:rPr lang="en-US" sz="3000" dirty="0" smtClean="0"/>
              <a:t>Invisible primary</a:t>
            </a:r>
          </a:p>
          <a:p>
            <a:pPr marL="914400" lvl="1" indent="-457200">
              <a:buClr>
                <a:srgbClr val="660066"/>
              </a:buClr>
              <a:buFont typeface="Arial"/>
              <a:buChar char="•"/>
            </a:pPr>
            <a:r>
              <a:rPr lang="en-US" sz="3000" dirty="0"/>
              <a:t>process of </a:t>
            </a:r>
            <a:r>
              <a:rPr lang="en-US" sz="3000" dirty="0" smtClean="0"/>
              <a:t>preparing                                    </a:t>
            </a:r>
            <a:r>
              <a:rPr lang="en-US" sz="3000" dirty="0"/>
              <a:t>for the next election</a:t>
            </a:r>
          </a:p>
        </p:txBody>
      </p:sp>
      <p:pic>
        <p:nvPicPr>
          <p:cNvPr id="9" name="Picture 8"/>
          <p:cNvPicPr>
            <a:picLocks noChangeAspect="1"/>
          </p:cNvPicPr>
          <p:nvPr/>
        </p:nvPicPr>
        <p:blipFill>
          <a:blip r:embed="rId8"/>
          <a:stretch>
            <a:fillRect/>
          </a:stretch>
        </p:blipFill>
        <p:spPr>
          <a:xfrm>
            <a:off x="5756493" y="3612511"/>
            <a:ext cx="3053989" cy="3137119"/>
          </a:xfrm>
          <a:prstGeom prst="rect">
            <a:avLst/>
          </a:prstGeom>
          <a:ln w="12700" cmpd="sng">
            <a:solidFill>
              <a:schemeClr val="tx1"/>
            </a:solidFill>
          </a:ln>
        </p:spPr>
      </p:pic>
      <p:sp>
        <p:nvSpPr>
          <p:cNvPr id="10" name="TextBox 9"/>
          <p:cNvSpPr txBox="1"/>
          <p:nvPr/>
        </p:nvSpPr>
        <p:spPr>
          <a:xfrm flipH="1">
            <a:off x="5756492" y="6488469"/>
            <a:ext cx="3053990" cy="261162"/>
          </a:xfrm>
          <a:prstGeom prst="rect">
            <a:avLst/>
          </a:prstGeom>
          <a:solidFill>
            <a:schemeClr val="bg1"/>
          </a:solidFill>
        </p:spPr>
        <p:txBody>
          <a:bodyPr wrap="square" rtlCol="0">
            <a:spAutoFit/>
          </a:bodyPr>
          <a:lstStyle/>
          <a:p>
            <a:endParaRPr lang="en-US" sz="800" dirty="0"/>
          </a:p>
        </p:txBody>
      </p:sp>
    </p:spTree>
    <p:extLst>
      <p:ext uri="{BB962C8B-B14F-4D97-AF65-F5344CB8AC3E}">
        <p14:creationId xmlns:p14="http://schemas.microsoft.com/office/powerpoint/2010/main" val="173829189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 y="60703"/>
            <a:ext cx="9143999" cy="646331"/>
          </a:xfrm>
          <a:prstGeom prst="rect">
            <a:avLst/>
          </a:prstGeom>
        </p:spPr>
        <p:txBody>
          <a:bodyPr wrap="square">
            <a:spAutoFit/>
          </a:bodyPr>
          <a:lstStyle/>
          <a:p>
            <a:pPr algn="ctr"/>
            <a:r>
              <a:rPr lang="en-US" sz="3600" b="1" dirty="0"/>
              <a:t>The Nomination Game</a:t>
            </a:r>
          </a:p>
        </p:txBody>
      </p:sp>
      <p:sp>
        <p:nvSpPr>
          <p:cNvPr id="4" name="Rectangle 3"/>
          <p:cNvSpPr/>
          <p:nvPr/>
        </p:nvSpPr>
        <p:spPr>
          <a:xfrm>
            <a:off x="900483" y="1357313"/>
            <a:ext cx="5763194" cy="954107"/>
          </a:xfrm>
          <a:prstGeom prst="rect">
            <a:avLst/>
          </a:prstGeom>
        </p:spPr>
        <p:txBody>
          <a:bodyPr wrap="square">
            <a:spAutoFit/>
          </a:bodyPr>
          <a:lstStyle/>
          <a:p>
            <a:r>
              <a:rPr lang="en-US" sz="2800" dirty="0" smtClean="0"/>
              <a:t>Perception </a:t>
            </a:r>
            <a:r>
              <a:rPr lang="en-US" sz="2800" dirty="0"/>
              <a:t>of </a:t>
            </a:r>
            <a:r>
              <a:rPr lang="en-US" sz="2800" dirty="0" smtClean="0"/>
              <a:t>Iowa and </a:t>
            </a:r>
          </a:p>
          <a:p>
            <a:r>
              <a:rPr lang="en-US" sz="2800" dirty="0" smtClean="0"/>
              <a:t>New </a:t>
            </a:r>
            <a:r>
              <a:rPr lang="en-US" sz="2800" dirty="0"/>
              <a:t>Hampshire</a:t>
            </a:r>
          </a:p>
        </p:txBody>
      </p:sp>
    </p:spTree>
    <p:extLst>
      <p:ext uri="{BB962C8B-B14F-4D97-AF65-F5344CB8AC3E}">
        <p14:creationId xmlns:p14="http://schemas.microsoft.com/office/powerpoint/2010/main" val="102689364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27713"/>
            <a:ext cx="7774476" cy="646331"/>
          </a:xfrm>
          <a:prstGeom prst="rect">
            <a:avLst/>
          </a:prstGeom>
        </p:spPr>
        <p:txBody>
          <a:bodyPr wrap="square">
            <a:spAutoFit/>
          </a:bodyPr>
          <a:lstStyle/>
          <a:p>
            <a:pPr algn="ctr"/>
            <a:r>
              <a:rPr lang="en-US" sz="3600" b="1" dirty="0"/>
              <a:t>The Nomination Game</a:t>
            </a:r>
          </a:p>
        </p:txBody>
      </p:sp>
      <p:sp>
        <p:nvSpPr>
          <p:cNvPr id="3" name="Rectangle 2"/>
          <p:cNvSpPr/>
          <p:nvPr/>
        </p:nvSpPr>
        <p:spPr>
          <a:xfrm>
            <a:off x="1369524" y="590607"/>
            <a:ext cx="7774476" cy="6370976"/>
          </a:xfrm>
          <a:prstGeom prst="rect">
            <a:avLst/>
          </a:prstGeom>
        </p:spPr>
        <p:txBody>
          <a:bodyPr wrap="square">
            <a:spAutoFit/>
          </a:bodyPr>
          <a:lstStyle/>
          <a:p>
            <a:r>
              <a:rPr lang="en-US" sz="3200" b="1" dirty="0"/>
              <a:t>The Convention Send-off</a:t>
            </a:r>
          </a:p>
          <a:p>
            <a:pPr marL="457200" indent="-457200">
              <a:buClr>
                <a:srgbClr val="3366FF"/>
              </a:buClr>
              <a:buFont typeface="Arial"/>
              <a:buChar char="•"/>
            </a:pPr>
            <a:r>
              <a:rPr lang="en-US" sz="2800" dirty="0"/>
              <a:t>National conventions once </a:t>
            </a:r>
            <a:r>
              <a:rPr lang="en-US" sz="2800" dirty="0" smtClean="0"/>
              <a:t>                            provided </a:t>
            </a:r>
            <a:r>
              <a:rPr lang="en-US" sz="2800" dirty="0"/>
              <a:t>great drama, but </a:t>
            </a:r>
            <a:r>
              <a:rPr lang="en-US" sz="2800" dirty="0" smtClean="0"/>
              <a:t>                                       now </a:t>
            </a:r>
            <a:r>
              <a:rPr lang="en-US" sz="2800" dirty="0"/>
              <a:t>are a formality, which </a:t>
            </a:r>
            <a:r>
              <a:rPr lang="en-US" sz="2800" dirty="0" smtClean="0"/>
              <a:t>                                    means </a:t>
            </a:r>
            <a:r>
              <a:rPr lang="en-US" sz="2800" dirty="0"/>
              <a:t>less TV </a:t>
            </a:r>
            <a:r>
              <a:rPr lang="en-US" sz="2800" dirty="0" smtClean="0"/>
              <a:t>time</a:t>
            </a:r>
            <a:endParaRPr lang="en-US" sz="2800" dirty="0"/>
          </a:p>
          <a:p>
            <a:pPr marL="457200" indent="-457200">
              <a:buClr>
                <a:srgbClr val="3366FF"/>
              </a:buClr>
              <a:buFont typeface="Arial"/>
              <a:buChar char="•"/>
            </a:pPr>
            <a:r>
              <a:rPr lang="en-US" sz="2800" dirty="0" smtClean="0"/>
              <a:t>Conventions now serve                                              three major functions</a:t>
            </a:r>
          </a:p>
          <a:p>
            <a:pPr marL="914400" lvl="1" indent="-457200">
              <a:buClr>
                <a:srgbClr val="660066"/>
              </a:buClr>
              <a:buSzPct val="107000"/>
              <a:buFont typeface="Arial"/>
              <a:buChar char="•"/>
            </a:pPr>
            <a:r>
              <a:rPr lang="en-US" sz="2600" dirty="0" smtClean="0"/>
              <a:t>Formally name the party’s                                                </a:t>
            </a:r>
            <a:r>
              <a:rPr lang="en-US" sz="2600" dirty="0" err="1" smtClean="0"/>
              <a:t>pres</a:t>
            </a:r>
            <a:r>
              <a:rPr lang="en-US" sz="2600" dirty="0" smtClean="0"/>
              <a:t> and </a:t>
            </a:r>
            <a:r>
              <a:rPr lang="en-US" sz="2600" dirty="0" err="1" smtClean="0"/>
              <a:t>vp</a:t>
            </a:r>
            <a:r>
              <a:rPr lang="en-US" sz="2600" dirty="0" smtClean="0"/>
              <a:t> candidates</a:t>
            </a:r>
          </a:p>
          <a:p>
            <a:pPr marL="914400" lvl="1" indent="-457200">
              <a:buClr>
                <a:srgbClr val="660066"/>
              </a:buClr>
              <a:buSzPct val="107000"/>
              <a:buFont typeface="Arial"/>
              <a:buChar char="•"/>
            </a:pPr>
            <a:r>
              <a:rPr lang="en-US" sz="2600" dirty="0" smtClean="0"/>
              <a:t>Adopt a party platform</a:t>
            </a:r>
          </a:p>
          <a:p>
            <a:pPr marL="914400" lvl="1" indent="-457200">
              <a:buClr>
                <a:srgbClr val="660066"/>
              </a:buClr>
              <a:buSzPct val="107000"/>
              <a:buFont typeface="Arial"/>
              <a:buChar char="•"/>
            </a:pPr>
            <a:r>
              <a:rPr lang="en-US" sz="2600" dirty="0" smtClean="0"/>
              <a:t>Attempt to unify the party                                           and generate positive                                              publicity and momentum</a:t>
            </a:r>
          </a:p>
          <a:p>
            <a:pPr marL="1371600" lvl="2" indent="-457200">
              <a:buClr>
                <a:srgbClr val="FF6600"/>
              </a:buClr>
              <a:buSzPct val="107000"/>
              <a:buFont typeface="Arial"/>
              <a:buChar char="•"/>
            </a:pPr>
            <a:r>
              <a:rPr lang="en-US" sz="2600" dirty="0" smtClean="0"/>
              <a:t>place </a:t>
            </a:r>
            <a:r>
              <a:rPr lang="en-US" sz="2600" dirty="0"/>
              <a:t>for “rising stars” in the party to be recognized</a:t>
            </a:r>
          </a:p>
        </p:txBody>
      </p:sp>
      <p:pic>
        <p:nvPicPr>
          <p:cNvPr id="10" name="Picture 9"/>
          <p:cNvPicPr>
            <a:picLocks noChangeAspect="1"/>
          </p:cNvPicPr>
          <p:nvPr/>
        </p:nvPicPr>
        <p:blipFill>
          <a:blip r:embed="rId8"/>
          <a:stretch>
            <a:fillRect/>
          </a:stretch>
        </p:blipFill>
        <p:spPr>
          <a:xfrm>
            <a:off x="5954424" y="683103"/>
            <a:ext cx="2970753" cy="4109397"/>
          </a:xfrm>
          <a:prstGeom prst="rect">
            <a:avLst/>
          </a:prstGeom>
          <a:ln w="12700" cmpd="sng">
            <a:solidFill>
              <a:schemeClr val="tx1"/>
            </a:solidFill>
          </a:ln>
        </p:spPr>
      </p:pic>
      <p:sp>
        <p:nvSpPr>
          <p:cNvPr id="11" name="TextBox 10"/>
          <p:cNvSpPr txBox="1"/>
          <p:nvPr/>
        </p:nvSpPr>
        <p:spPr>
          <a:xfrm>
            <a:off x="5954424" y="4946538"/>
            <a:ext cx="2970753" cy="707886"/>
          </a:xfrm>
          <a:prstGeom prst="rect">
            <a:avLst/>
          </a:prstGeom>
          <a:solidFill>
            <a:schemeClr val="accent2">
              <a:lumMod val="75000"/>
            </a:schemeClr>
          </a:solidFill>
        </p:spPr>
        <p:txBody>
          <a:bodyPr wrap="square" rtlCol="0">
            <a:spAutoFit/>
          </a:bodyPr>
          <a:lstStyle/>
          <a:p>
            <a:pPr algn="ctr"/>
            <a:r>
              <a:rPr lang="en-US" sz="2000" dirty="0" smtClean="0">
                <a:ln>
                  <a:solidFill>
                    <a:srgbClr val="000000"/>
                  </a:solidFill>
                </a:ln>
              </a:rPr>
              <a:t>Barak Obama keynote 2004</a:t>
            </a:r>
            <a:endParaRPr lang="en-US" sz="2000" dirty="0">
              <a:ln>
                <a:solidFill>
                  <a:srgbClr val="000000"/>
                </a:solidFill>
              </a:ln>
            </a:endParaRPr>
          </a:p>
        </p:txBody>
      </p:sp>
    </p:spTree>
    <p:extLst>
      <p:ext uri="{BB962C8B-B14F-4D97-AF65-F5344CB8AC3E}">
        <p14:creationId xmlns:p14="http://schemas.microsoft.com/office/powerpoint/2010/main" val="403785156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112840" y="0"/>
            <a:ext cx="9031160" cy="6858000"/>
            <a:chOff x="288" y="912"/>
            <a:chExt cx="5136" cy="288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 y="912"/>
              <a:ext cx="5136"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 y="1276"/>
              <a:ext cx="5136" cy="2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Tree>
    <p:extLst>
      <p:ext uri="{BB962C8B-B14F-4D97-AF65-F5344CB8AC3E}">
        <p14:creationId xmlns:p14="http://schemas.microsoft.com/office/powerpoint/2010/main" val="160695251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44209"/>
            <a:ext cx="4639600" cy="646331"/>
          </a:xfrm>
          <a:prstGeom prst="rect">
            <a:avLst/>
          </a:prstGeom>
        </p:spPr>
        <p:txBody>
          <a:bodyPr wrap="square">
            <a:spAutoFit/>
          </a:bodyPr>
          <a:lstStyle/>
          <a:p>
            <a:pPr algn="ctr"/>
            <a:r>
              <a:rPr lang="en-US" sz="3600" b="1" dirty="0"/>
              <a:t>The Campaign Game</a:t>
            </a:r>
          </a:p>
        </p:txBody>
      </p:sp>
      <p:sp>
        <p:nvSpPr>
          <p:cNvPr id="3" name="Rectangle 2"/>
          <p:cNvSpPr/>
          <p:nvPr/>
        </p:nvSpPr>
        <p:spPr>
          <a:xfrm>
            <a:off x="1369524" y="572692"/>
            <a:ext cx="7774476" cy="6463309"/>
          </a:xfrm>
          <a:prstGeom prst="rect">
            <a:avLst/>
          </a:prstGeom>
        </p:spPr>
        <p:txBody>
          <a:bodyPr wrap="square">
            <a:spAutoFit/>
          </a:bodyPr>
          <a:lstStyle/>
          <a:p>
            <a:r>
              <a:rPr lang="en-US" sz="3200" b="1" dirty="0"/>
              <a:t>The Campaign Trail</a:t>
            </a:r>
          </a:p>
          <a:p>
            <a:r>
              <a:rPr lang="en-US" sz="3000" b="1" dirty="0">
                <a:solidFill>
                  <a:srgbClr val="FF0000"/>
                </a:solidFill>
              </a:rPr>
              <a:t>Campaign Team </a:t>
            </a:r>
          </a:p>
          <a:p>
            <a:pPr marL="457200" indent="-457200">
              <a:buClr>
                <a:srgbClr val="3366FF"/>
              </a:buClr>
              <a:buFont typeface="Arial"/>
              <a:buChar char="•"/>
            </a:pPr>
            <a:r>
              <a:rPr lang="en-US" sz="2800" dirty="0"/>
              <a:t>campaign manager &amp; </a:t>
            </a:r>
            <a:r>
              <a:rPr lang="en-US" sz="2800" dirty="0" smtClean="0"/>
              <a:t>                                           finance </a:t>
            </a:r>
            <a:r>
              <a:rPr lang="en-US" sz="2800" dirty="0"/>
              <a:t>manager</a:t>
            </a:r>
          </a:p>
          <a:p>
            <a:pPr marL="457200" indent="-457200">
              <a:buClr>
                <a:srgbClr val="3366FF"/>
              </a:buClr>
              <a:buFont typeface="Arial"/>
              <a:buChar char="•"/>
            </a:pPr>
            <a:r>
              <a:rPr lang="en-US" sz="2800" dirty="0"/>
              <a:t>fund-raiser &amp; counsel</a:t>
            </a:r>
          </a:p>
          <a:p>
            <a:pPr marL="457200" indent="-457200">
              <a:buClr>
                <a:srgbClr val="3366FF"/>
              </a:buClr>
              <a:buFont typeface="Arial"/>
              <a:buChar char="•"/>
            </a:pPr>
            <a:r>
              <a:rPr lang="en-US" sz="2800" dirty="0"/>
              <a:t>media &amp; campaign </a:t>
            </a:r>
            <a:r>
              <a:rPr lang="en-US" sz="2800" dirty="0" smtClean="0"/>
              <a:t>                                               consultants </a:t>
            </a:r>
            <a:r>
              <a:rPr lang="en-US" sz="2800" dirty="0"/>
              <a:t>(pollsters, </a:t>
            </a:r>
            <a:r>
              <a:rPr lang="en-US" sz="2800" dirty="0" smtClean="0"/>
              <a:t>etc.)</a:t>
            </a:r>
            <a:endParaRPr lang="en-US" sz="2800" dirty="0"/>
          </a:p>
          <a:p>
            <a:pPr marL="457200" indent="-457200">
              <a:buClr>
                <a:srgbClr val="3366FF"/>
              </a:buClr>
              <a:buFont typeface="Arial"/>
              <a:buChar char="•"/>
            </a:pPr>
            <a:r>
              <a:rPr lang="en-US" sz="2800" dirty="0"/>
              <a:t>research staff, policy </a:t>
            </a:r>
            <a:r>
              <a:rPr lang="en-US" sz="2800" dirty="0" smtClean="0"/>
              <a:t>                                        advisors </a:t>
            </a:r>
            <a:endParaRPr lang="en-US" sz="2800" dirty="0"/>
          </a:p>
          <a:p>
            <a:pPr marL="457200" indent="-457200">
              <a:buClr>
                <a:srgbClr val="3366FF"/>
              </a:buClr>
              <a:buFont typeface="Arial"/>
              <a:buChar char="•"/>
            </a:pPr>
            <a:r>
              <a:rPr lang="en-US" sz="2800" dirty="0"/>
              <a:t>press </a:t>
            </a:r>
            <a:r>
              <a:rPr lang="en-US" sz="2800" dirty="0" smtClean="0"/>
              <a:t>secretary</a:t>
            </a:r>
          </a:p>
          <a:p>
            <a:r>
              <a:rPr lang="en-US" sz="3000" b="1" dirty="0" smtClean="0">
                <a:solidFill>
                  <a:srgbClr val="FF0000"/>
                </a:solidFill>
              </a:rPr>
              <a:t>Campaign </a:t>
            </a:r>
            <a:r>
              <a:rPr lang="en-US" sz="3000" b="1" dirty="0">
                <a:solidFill>
                  <a:srgbClr val="FF0000"/>
                </a:solidFill>
              </a:rPr>
              <a:t>Strategy</a:t>
            </a:r>
          </a:p>
          <a:p>
            <a:pPr marL="457200" indent="-457200">
              <a:buClr>
                <a:srgbClr val="3366FF"/>
              </a:buClr>
              <a:buFont typeface="Arial"/>
              <a:buChar char="•"/>
            </a:pPr>
            <a:r>
              <a:rPr lang="en-US" sz="2800" dirty="0"/>
              <a:t>TV Debates</a:t>
            </a:r>
          </a:p>
          <a:p>
            <a:pPr marL="457200" indent="-457200">
              <a:buClr>
                <a:srgbClr val="3366FF"/>
              </a:buClr>
              <a:buFont typeface="Arial"/>
              <a:buChar char="•"/>
            </a:pPr>
            <a:r>
              <a:rPr lang="en-US" sz="2800" dirty="0"/>
              <a:t>Geographic campaigning – where to travel</a:t>
            </a:r>
          </a:p>
          <a:p>
            <a:pPr marL="457200" indent="-457200">
              <a:buClr>
                <a:srgbClr val="3366FF"/>
              </a:buClr>
              <a:buFont typeface="Arial"/>
              <a:buChar char="•"/>
            </a:pPr>
            <a:r>
              <a:rPr lang="en-US" sz="2800" dirty="0"/>
              <a:t>Campaign appearances / media coverage</a:t>
            </a:r>
          </a:p>
        </p:txBody>
      </p:sp>
      <p:pic>
        <p:nvPicPr>
          <p:cNvPr id="9" name="Picture 8"/>
          <p:cNvPicPr>
            <a:picLocks/>
          </p:cNvPicPr>
          <p:nvPr/>
        </p:nvPicPr>
        <p:blipFill>
          <a:blip r:embed="rId8"/>
          <a:stretch>
            <a:fillRect/>
          </a:stretch>
        </p:blipFill>
        <p:spPr>
          <a:xfrm>
            <a:off x="6009124" y="2352714"/>
            <a:ext cx="2922420" cy="2193036"/>
          </a:xfrm>
          <a:prstGeom prst="rect">
            <a:avLst/>
          </a:prstGeom>
        </p:spPr>
      </p:pic>
      <p:pic>
        <p:nvPicPr>
          <p:cNvPr id="10" name="Picture 9"/>
          <p:cNvPicPr>
            <a:picLocks/>
          </p:cNvPicPr>
          <p:nvPr/>
        </p:nvPicPr>
        <p:blipFill>
          <a:blip r:embed="rId9"/>
          <a:stretch>
            <a:fillRect/>
          </a:stretch>
        </p:blipFill>
        <p:spPr>
          <a:xfrm>
            <a:off x="6009124" y="44209"/>
            <a:ext cx="2924048" cy="2193036"/>
          </a:xfrm>
          <a:prstGeom prst="rect">
            <a:avLst/>
          </a:prstGeom>
        </p:spPr>
      </p:pic>
      <p:sp>
        <p:nvSpPr>
          <p:cNvPr id="11" name="TextBox 10"/>
          <p:cNvSpPr txBox="1"/>
          <p:nvPr/>
        </p:nvSpPr>
        <p:spPr>
          <a:xfrm>
            <a:off x="6009123" y="1860775"/>
            <a:ext cx="1719733" cy="400110"/>
          </a:xfrm>
          <a:prstGeom prst="rect">
            <a:avLst/>
          </a:prstGeom>
          <a:solidFill>
            <a:schemeClr val="accent1">
              <a:lumMod val="60000"/>
              <a:lumOff val="40000"/>
            </a:schemeClr>
          </a:solidFill>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2000" dirty="0" smtClean="0">
                <a:solidFill>
                  <a:schemeClr val="bg1"/>
                </a:solidFill>
              </a:rPr>
              <a:t>Ken </a:t>
            </a:r>
            <a:r>
              <a:rPr lang="en-US" sz="2000" dirty="0" err="1" smtClean="0">
                <a:solidFill>
                  <a:schemeClr val="bg1"/>
                </a:solidFill>
              </a:rPr>
              <a:t>Mehlman</a:t>
            </a:r>
            <a:endParaRPr lang="en-US" sz="2000" dirty="0">
              <a:solidFill>
                <a:schemeClr val="bg1"/>
              </a:solidFill>
            </a:endParaRPr>
          </a:p>
        </p:txBody>
      </p:sp>
      <p:sp>
        <p:nvSpPr>
          <p:cNvPr id="12" name="TextBox 11"/>
          <p:cNvSpPr txBox="1"/>
          <p:nvPr/>
        </p:nvSpPr>
        <p:spPr>
          <a:xfrm>
            <a:off x="6009123" y="4175379"/>
            <a:ext cx="1592733" cy="400110"/>
          </a:xfrm>
          <a:prstGeom prst="rect">
            <a:avLst/>
          </a:prstGeom>
          <a:solidFill>
            <a:schemeClr val="accent2">
              <a:lumMod val="75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000" dirty="0">
                <a:solidFill>
                  <a:srgbClr val="FFFFFF"/>
                </a:solidFill>
              </a:rPr>
              <a:t>David Plouffe</a:t>
            </a:r>
          </a:p>
        </p:txBody>
      </p:sp>
    </p:spTree>
    <p:extLst>
      <p:ext uri="{BB962C8B-B14F-4D97-AF65-F5344CB8AC3E}">
        <p14:creationId xmlns:p14="http://schemas.microsoft.com/office/powerpoint/2010/main" val="5954271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9" name="Picture 8"/>
          <p:cNvPicPr>
            <a:picLocks/>
          </p:cNvPicPr>
          <p:nvPr/>
        </p:nvPicPr>
        <p:blipFill>
          <a:blip r:embed="rId7"/>
          <a:stretch>
            <a:fillRect/>
          </a:stretch>
        </p:blipFill>
        <p:spPr>
          <a:xfrm>
            <a:off x="0" y="5489956"/>
            <a:ext cx="1365502" cy="1368044"/>
          </a:xfrm>
          <a:prstGeom prst="rect">
            <a:avLst/>
          </a:prstGeom>
          <a:ln w="12700" cmpd="sng">
            <a:solidFill>
              <a:srgbClr val="000000"/>
            </a:solidFill>
          </a:ln>
        </p:spPr>
      </p:pic>
      <p:pic>
        <p:nvPicPr>
          <p:cNvPr id="10" name="Picture 9"/>
          <p:cNvPicPr>
            <a:picLocks noChangeAspect="1"/>
          </p:cNvPicPr>
          <p:nvPr/>
        </p:nvPicPr>
        <p:blipFill>
          <a:blip r:embed="rId8"/>
          <a:stretch>
            <a:fillRect/>
          </a:stretch>
        </p:blipFill>
        <p:spPr>
          <a:xfrm>
            <a:off x="3173" y="5489956"/>
            <a:ext cx="1366351" cy="1366351"/>
          </a:xfrm>
          <a:prstGeom prst="rect">
            <a:avLst/>
          </a:prstGeom>
        </p:spPr>
      </p:pic>
      <p:pic>
        <p:nvPicPr>
          <p:cNvPr id="8" name="Picture 7"/>
          <p:cNvPicPr>
            <a:picLocks noChangeAspect="1"/>
          </p:cNvPicPr>
          <p:nvPr/>
        </p:nvPicPr>
        <p:blipFill>
          <a:blip r:embed="rId9"/>
          <a:stretch>
            <a:fillRect/>
          </a:stretch>
        </p:blipFill>
        <p:spPr>
          <a:xfrm>
            <a:off x="0" y="0"/>
            <a:ext cx="9144000" cy="6858000"/>
          </a:xfrm>
          <a:prstGeom prst="rect">
            <a:avLst/>
          </a:prstGeom>
        </p:spPr>
      </p:pic>
      <p:sp>
        <p:nvSpPr>
          <p:cNvPr id="11" name="Rectangle 10"/>
          <p:cNvSpPr/>
          <p:nvPr/>
        </p:nvSpPr>
        <p:spPr>
          <a:xfrm>
            <a:off x="5460580" y="5870138"/>
            <a:ext cx="3474028" cy="646331"/>
          </a:xfrm>
          <a:prstGeom prst="rect">
            <a:avLst/>
          </a:prstGeom>
        </p:spPr>
        <p:txBody>
          <a:bodyPr wrap="none">
            <a:spAutoFit/>
          </a:bodyPr>
          <a:lstStyle/>
          <a:p>
            <a:pPr algn="ctr"/>
            <a:r>
              <a:rPr lang="en-US" sz="3600" b="1" dirty="0">
                <a:solidFill>
                  <a:srgbClr val="FF0000"/>
                </a:solidFill>
              </a:rPr>
              <a:t>Part 1 </a:t>
            </a:r>
            <a:r>
              <a:rPr lang="en-US" sz="3600" b="1" dirty="0" smtClean="0">
                <a:solidFill>
                  <a:srgbClr val="FF0000"/>
                </a:solidFill>
              </a:rPr>
              <a:t>– Elections</a:t>
            </a:r>
            <a:endParaRPr lang="en-US" sz="3600" b="1" dirty="0">
              <a:solidFill>
                <a:srgbClr val="000090"/>
              </a:solidFill>
            </a:endParaRPr>
          </a:p>
        </p:txBody>
      </p:sp>
    </p:spTree>
    <p:extLst>
      <p:ext uri="{BB962C8B-B14F-4D97-AF65-F5344CB8AC3E}">
        <p14:creationId xmlns:p14="http://schemas.microsoft.com/office/powerpoint/2010/main" val="212160742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0"/>
            <a:ext cx="7774475" cy="646331"/>
          </a:xfrm>
          <a:prstGeom prst="rect">
            <a:avLst/>
          </a:prstGeom>
        </p:spPr>
        <p:txBody>
          <a:bodyPr wrap="square">
            <a:spAutoFit/>
          </a:bodyPr>
          <a:lstStyle/>
          <a:p>
            <a:pPr algn="ctr"/>
            <a:r>
              <a:rPr lang="en-US" sz="3600" b="1" dirty="0"/>
              <a:t>Money and Campaigning</a:t>
            </a:r>
          </a:p>
        </p:txBody>
      </p:sp>
      <p:sp>
        <p:nvSpPr>
          <p:cNvPr id="3" name="Rectangle 2"/>
          <p:cNvSpPr/>
          <p:nvPr/>
        </p:nvSpPr>
        <p:spPr>
          <a:xfrm>
            <a:off x="1369524" y="691480"/>
            <a:ext cx="7774476" cy="5970866"/>
          </a:xfrm>
          <a:prstGeom prst="rect">
            <a:avLst/>
          </a:prstGeom>
        </p:spPr>
        <p:txBody>
          <a:bodyPr wrap="square">
            <a:spAutoFit/>
          </a:bodyPr>
          <a:lstStyle/>
          <a:p>
            <a:pPr algn="ctr"/>
            <a:r>
              <a:rPr lang="en-US" sz="3200" b="1" dirty="0"/>
              <a:t>The Maze of Campaign Finance Reforms</a:t>
            </a:r>
          </a:p>
          <a:p>
            <a:pPr>
              <a:lnSpc>
                <a:spcPct val="50000"/>
              </a:lnSpc>
            </a:pPr>
            <a:endParaRPr lang="en-US" sz="2800" dirty="0"/>
          </a:p>
          <a:p>
            <a:r>
              <a:rPr lang="en-US" sz="2800" b="1" dirty="0"/>
              <a:t>Regulating campaign funds</a:t>
            </a:r>
          </a:p>
          <a:p>
            <a:pPr marL="457200" indent="-457200">
              <a:buClr>
                <a:srgbClr val="3366FF"/>
              </a:buClr>
              <a:buFont typeface="Arial"/>
              <a:buChar char="•"/>
            </a:pPr>
            <a:r>
              <a:rPr lang="en-US" sz="2800" b="1" dirty="0" smtClean="0">
                <a:solidFill>
                  <a:srgbClr val="FF0000"/>
                </a:solidFill>
              </a:rPr>
              <a:t>Federal </a:t>
            </a:r>
            <a:r>
              <a:rPr lang="en-US" sz="2800" b="1" dirty="0">
                <a:solidFill>
                  <a:srgbClr val="FF0000"/>
                </a:solidFill>
              </a:rPr>
              <a:t>Election Campaign Act (FECA) </a:t>
            </a:r>
            <a:r>
              <a:rPr lang="en-US" sz="2800" b="1" dirty="0" smtClean="0">
                <a:solidFill>
                  <a:srgbClr val="FF0000"/>
                </a:solidFill>
              </a:rPr>
              <a:t>1971</a:t>
            </a:r>
            <a:endParaRPr lang="en-US" sz="2800" b="1" dirty="0">
              <a:solidFill>
                <a:srgbClr val="FF0000"/>
              </a:solidFill>
            </a:endParaRPr>
          </a:p>
          <a:p>
            <a:pPr marL="914400" lvl="1" indent="-457200">
              <a:buClr>
                <a:srgbClr val="660066"/>
              </a:buClr>
              <a:buFont typeface="Arial"/>
              <a:buChar char="•"/>
            </a:pPr>
            <a:r>
              <a:rPr lang="en-US" sz="2800" dirty="0" smtClean="0"/>
              <a:t>created </a:t>
            </a:r>
            <a:r>
              <a:rPr lang="en-US" sz="2800" b="1" dirty="0">
                <a:solidFill>
                  <a:srgbClr val="FF0000"/>
                </a:solidFill>
              </a:rPr>
              <a:t>Federal Elections Commission (FEC)</a:t>
            </a:r>
          </a:p>
          <a:p>
            <a:pPr marL="1371600" lvl="2" indent="-457200">
              <a:buClr>
                <a:srgbClr val="FF6600"/>
              </a:buClr>
              <a:buFont typeface="Arial"/>
              <a:buChar char="•"/>
            </a:pPr>
            <a:r>
              <a:rPr lang="en-US" sz="2800" dirty="0" smtClean="0"/>
              <a:t>bipartisan </a:t>
            </a:r>
            <a:r>
              <a:rPr lang="en-US" sz="2800" dirty="0"/>
              <a:t>federal agency of six members </a:t>
            </a:r>
            <a:r>
              <a:rPr lang="en-US" sz="2800" dirty="0" smtClean="0"/>
              <a:t>that </a:t>
            </a:r>
            <a:r>
              <a:rPr lang="en-US" sz="2800" dirty="0"/>
              <a:t>oversees the financing of national </a:t>
            </a:r>
            <a:r>
              <a:rPr lang="en-US" sz="2800" dirty="0" smtClean="0"/>
              <a:t>elections (3 DEMS, 3 REPUBS)</a:t>
            </a:r>
            <a:endParaRPr lang="en-US" sz="2800" dirty="0"/>
          </a:p>
          <a:p>
            <a:pPr marL="457200" indent="-457200">
              <a:buClr>
                <a:srgbClr val="3366FF"/>
              </a:buClr>
              <a:buFont typeface="Arial"/>
              <a:buChar char="•"/>
            </a:pPr>
            <a:r>
              <a:rPr lang="en-US" sz="2800" dirty="0" smtClean="0"/>
              <a:t>What </a:t>
            </a:r>
            <a:r>
              <a:rPr lang="en-US" sz="2800" dirty="0"/>
              <a:t>does the FEC do?</a:t>
            </a:r>
          </a:p>
          <a:p>
            <a:pPr marL="914400" lvl="1" indent="-457200">
              <a:buClr>
                <a:srgbClr val="660066"/>
              </a:buClr>
              <a:buFont typeface="Arial"/>
              <a:buChar char="•"/>
            </a:pPr>
            <a:r>
              <a:rPr lang="en-US" sz="2800" dirty="0" smtClean="0"/>
              <a:t>enforces </a:t>
            </a:r>
            <a:r>
              <a:rPr lang="en-US" sz="2800" dirty="0"/>
              <a:t>contribution limits</a:t>
            </a:r>
          </a:p>
          <a:p>
            <a:pPr marL="914400" lvl="1" indent="-457200">
              <a:buClr>
                <a:srgbClr val="660066"/>
              </a:buClr>
              <a:buFont typeface="Arial"/>
              <a:buChar char="•"/>
            </a:pPr>
            <a:r>
              <a:rPr lang="en-US" sz="2800" dirty="0" smtClean="0"/>
              <a:t>requires </a:t>
            </a:r>
            <a:r>
              <a:rPr lang="en-US" sz="2800" dirty="0"/>
              <a:t>full disclosure of </a:t>
            </a:r>
            <a:r>
              <a:rPr lang="en-US" sz="2800" dirty="0" smtClean="0"/>
              <a:t>finances</a:t>
            </a:r>
          </a:p>
          <a:p>
            <a:pPr marL="914400" lvl="1" indent="-457200">
              <a:buClr>
                <a:srgbClr val="660066"/>
              </a:buClr>
              <a:buFont typeface="Arial"/>
              <a:buChar char="•"/>
            </a:pPr>
            <a:r>
              <a:rPr lang="en-US" sz="2800" dirty="0"/>
              <a:t>administers public </a:t>
            </a:r>
            <a:r>
              <a:rPr lang="en-US" sz="2800" dirty="0" smtClean="0"/>
              <a:t>                                        financing </a:t>
            </a:r>
            <a:r>
              <a:rPr lang="en-US" sz="2800" dirty="0"/>
              <a:t>of </a:t>
            </a:r>
            <a:r>
              <a:rPr lang="en-US" sz="2800" dirty="0" smtClean="0"/>
              <a:t>                                            presidential elect.</a:t>
            </a:r>
            <a:endParaRPr lang="en-US" sz="2800" dirty="0"/>
          </a:p>
        </p:txBody>
      </p:sp>
      <p:pic>
        <p:nvPicPr>
          <p:cNvPr id="9" name="Picture 8"/>
          <p:cNvPicPr>
            <a:picLocks noChangeAspect="1"/>
          </p:cNvPicPr>
          <p:nvPr/>
        </p:nvPicPr>
        <p:blipFill rotWithShape="1">
          <a:blip r:embed="rId8"/>
          <a:srcRect t="18092" b="18003"/>
          <a:stretch/>
        </p:blipFill>
        <p:spPr>
          <a:xfrm>
            <a:off x="5207114" y="5311098"/>
            <a:ext cx="3810000" cy="1371595"/>
          </a:xfrm>
          <a:prstGeom prst="rect">
            <a:avLst/>
          </a:prstGeom>
          <a:ln w="12700" cmpd="sng">
            <a:solidFill>
              <a:schemeClr val="tx1"/>
            </a:solidFill>
          </a:ln>
        </p:spPr>
      </p:pic>
    </p:spTree>
    <p:extLst>
      <p:ext uri="{BB962C8B-B14F-4D97-AF65-F5344CB8AC3E}">
        <p14:creationId xmlns:p14="http://schemas.microsoft.com/office/powerpoint/2010/main" val="199293465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pic>
        <p:nvPicPr>
          <p:cNvPr id="10" name="Picture 9"/>
          <p:cNvPicPr>
            <a:picLocks noChangeAspect="1"/>
          </p:cNvPicPr>
          <p:nvPr/>
        </p:nvPicPr>
        <p:blipFill>
          <a:blip r:embed="rId8"/>
          <a:stretch>
            <a:fillRect/>
          </a:stretch>
        </p:blipFill>
        <p:spPr>
          <a:xfrm>
            <a:off x="1369524" y="0"/>
            <a:ext cx="7774476" cy="6858000"/>
          </a:xfrm>
          <a:prstGeom prst="rect">
            <a:avLst/>
          </a:prstGeom>
        </p:spPr>
      </p:pic>
    </p:spTree>
    <p:extLst>
      <p:ext uri="{BB962C8B-B14F-4D97-AF65-F5344CB8AC3E}">
        <p14:creationId xmlns:p14="http://schemas.microsoft.com/office/powerpoint/2010/main" val="331355659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9" name="Rectangle 8"/>
          <p:cNvSpPr/>
          <p:nvPr/>
        </p:nvSpPr>
        <p:spPr>
          <a:xfrm>
            <a:off x="1369524" y="0"/>
            <a:ext cx="7774475" cy="646331"/>
          </a:xfrm>
          <a:prstGeom prst="rect">
            <a:avLst/>
          </a:prstGeom>
        </p:spPr>
        <p:txBody>
          <a:bodyPr wrap="square">
            <a:spAutoFit/>
          </a:bodyPr>
          <a:lstStyle/>
          <a:p>
            <a:pPr algn="ctr"/>
            <a:r>
              <a:rPr lang="en-US" sz="3600" b="1" dirty="0"/>
              <a:t>Money and Campaigning</a:t>
            </a:r>
          </a:p>
        </p:txBody>
      </p:sp>
      <p:sp>
        <p:nvSpPr>
          <p:cNvPr id="2" name="TextBox 1"/>
          <p:cNvSpPr txBox="1"/>
          <p:nvPr/>
        </p:nvSpPr>
        <p:spPr>
          <a:xfrm>
            <a:off x="1364573" y="568479"/>
            <a:ext cx="7692833" cy="6647973"/>
          </a:xfrm>
          <a:prstGeom prst="rect">
            <a:avLst/>
          </a:prstGeom>
          <a:noFill/>
        </p:spPr>
        <p:txBody>
          <a:bodyPr wrap="square" rtlCol="0">
            <a:spAutoFit/>
          </a:bodyPr>
          <a:lstStyle/>
          <a:p>
            <a:pPr marL="342900" indent="-342900">
              <a:buClr>
                <a:srgbClr val="3366FF"/>
              </a:buClr>
              <a:buFont typeface="Arial"/>
              <a:buChar char="•"/>
            </a:pPr>
            <a:r>
              <a:rPr lang="en-US" sz="2400" dirty="0" smtClean="0"/>
              <a:t>Campaign costs have skyrocketed</a:t>
            </a:r>
          </a:p>
          <a:p>
            <a:pPr marL="800100" lvl="1" indent="-342900">
              <a:buClr>
                <a:srgbClr val="660066"/>
              </a:buClr>
              <a:buFont typeface="Arial"/>
              <a:buChar char="•"/>
            </a:pPr>
            <a:r>
              <a:rPr lang="en-US" sz="2400" dirty="0" smtClean="0"/>
              <a:t>1988 – Bush</a:t>
            </a:r>
            <a:r>
              <a:rPr lang="en-US" sz="2400" baseline="30000" dirty="0" smtClean="0"/>
              <a:t> 1 </a:t>
            </a:r>
            <a:r>
              <a:rPr lang="en-US" sz="2400" dirty="0" smtClean="0"/>
              <a:t>and Michael Dukakis spent $60.3 million combined ($124 million in 2008 dollars)</a:t>
            </a:r>
          </a:p>
          <a:p>
            <a:pPr marL="800100" lvl="1" indent="-342900">
              <a:buClr>
                <a:srgbClr val="660066"/>
              </a:buClr>
              <a:buFont typeface="Arial"/>
              <a:buChar char="•"/>
            </a:pPr>
            <a:r>
              <a:rPr lang="en-US" sz="2400" dirty="0" smtClean="0"/>
              <a:t>2008 – Obama / McCain spent $408 million</a:t>
            </a:r>
          </a:p>
          <a:p>
            <a:pPr marL="342900" indent="-342900">
              <a:buClr>
                <a:srgbClr val="3366FF"/>
              </a:buClr>
              <a:buFont typeface="Arial"/>
              <a:buChar char="•"/>
            </a:pPr>
            <a:r>
              <a:rPr lang="en-US" sz="2400" dirty="0"/>
              <a:t>Public Financing of Presidential Campaigns</a:t>
            </a:r>
          </a:p>
          <a:p>
            <a:pPr marL="800100" lvl="1" indent="-342900">
              <a:buClr>
                <a:srgbClr val="660066"/>
              </a:buClr>
              <a:buFont typeface="Arial"/>
              <a:buChar char="•"/>
            </a:pPr>
            <a:r>
              <a:rPr lang="en-US" sz="2400" dirty="0" smtClean="0"/>
              <a:t>FECA </a:t>
            </a:r>
            <a:r>
              <a:rPr lang="en-US" sz="2400" dirty="0"/>
              <a:t>provided for $ to publicly finance </a:t>
            </a:r>
            <a:r>
              <a:rPr lang="en-US" sz="2400" dirty="0" smtClean="0"/>
              <a:t>presidential election</a:t>
            </a:r>
            <a:endParaRPr lang="en-US" sz="2400" dirty="0"/>
          </a:p>
          <a:p>
            <a:pPr marL="800100" lvl="1" indent="-342900">
              <a:buClr>
                <a:srgbClr val="660066"/>
              </a:buClr>
              <a:buFont typeface="Arial"/>
              <a:buChar char="•"/>
            </a:pPr>
            <a:r>
              <a:rPr lang="en-US" sz="2400" dirty="0" smtClean="0"/>
              <a:t>FECA </a:t>
            </a:r>
            <a:r>
              <a:rPr lang="en-US" sz="2400" dirty="0"/>
              <a:t>matched $ raised, up to half a preset </a:t>
            </a:r>
            <a:r>
              <a:rPr lang="en-US" sz="2400" dirty="0" smtClean="0"/>
              <a:t>spending </a:t>
            </a:r>
            <a:r>
              <a:rPr lang="en-US" sz="2400" dirty="0"/>
              <a:t>limit</a:t>
            </a:r>
          </a:p>
          <a:p>
            <a:pPr marL="800100" lvl="1" indent="-342900">
              <a:buClr>
                <a:srgbClr val="660066"/>
              </a:buClr>
              <a:buFont typeface="Arial"/>
              <a:buChar char="•"/>
            </a:pPr>
            <a:r>
              <a:rPr lang="en-US" sz="2400" dirty="0" smtClean="0"/>
              <a:t>all candidates </a:t>
            </a:r>
            <a:r>
              <a:rPr lang="en-US" sz="2400" dirty="0"/>
              <a:t>1976 – 1996 accepted primary </a:t>
            </a:r>
            <a:r>
              <a:rPr lang="en-US" sz="2400" dirty="0" smtClean="0"/>
              <a:t>campaign </a:t>
            </a:r>
            <a:r>
              <a:rPr lang="en-US" sz="2400" dirty="0"/>
              <a:t>funding and the spending limits</a:t>
            </a:r>
          </a:p>
          <a:p>
            <a:pPr marL="1257300" lvl="2" indent="-342900">
              <a:buClr>
                <a:srgbClr val="FF6600"/>
              </a:buClr>
              <a:buFont typeface="Arial"/>
              <a:buChar char="•"/>
            </a:pPr>
            <a:r>
              <a:rPr lang="en-US" sz="2400" dirty="0" smtClean="0"/>
              <a:t>2000 </a:t>
            </a:r>
            <a:r>
              <a:rPr lang="en-US" sz="2400" dirty="0"/>
              <a:t>Steve Forbes </a:t>
            </a:r>
            <a:r>
              <a:rPr lang="en-US" sz="2400" dirty="0" smtClean="0"/>
              <a:t>/ Bush</a:t>
            </a:r>
            <a:r>
              <a:rPr lang="en-US" sz="2400" baseline="30000" dirty="0" smtClean="0"/>
              <a:t>2</a:t>
            </a:r>
            <a:r>
              <a:rPr lang="en-US" sz="2400" dirty="0" smtClean="0"/>
              <a:t> decline </a:t>
            </a:r>
            <a:r>
              <a:rPr lang="en-US" sz="2400" dirty="0"/>
              <a:t>public funding and its </a:t>
            </a:r>
            <a:r>
              <a:rPr lang="en-US" sz="2400" dirty="0" smtClean="0"/>
              <a:t>limits (primary $)</a:t>
            </a:r>
            <a:endParaRPr lang="en-US" sz="2400" dirty="0"/>
          </a:p>
          <a:p>
            <a:pPr marL="1257300" lvl="2" indent="-342900">
              <a:buClr>
                <a:srgbClr val="FF6600"/>
              </a:buClr>
              <a:buFont typeface="Arial"/>
              <a:buChar char="•"/>
            </a:pPr>
            <a:r>
              <a:rPr lang="en-US" sz="2400" dirty="0" smtClean="0"/>
              <a:t>2004 </a:t>
            </a:r>
            <a:r>
              <a:rPr lang="en-US" sz="2400" dirty="0"/>
              <a:t>Howard Dean / John Kerry </a:t>
            </a:r>
            <a:r>
              <a:rPr lang="en-US" sz="2400" dirty="0" smtClean="0"/>
              <a:t>and Bush</a:t>
            </a:r>
            <a:r>
              <a:rPr lang="en-US" sz="2400" baseline="30000" dirty="0" smtClean="0"/>
              <a:t>2</a:t>
            </a:r>
            <a:r>
              <a:rPr lang="en-US" sz="2400" dirty="0" smtClean="0"/>
              <a:t> </a:t>
            </a:r>
            <a:r>
              <a:rPr lang="en-US" sz="2400" dirty="0"/>
              <a:t>declined public money, but </a:t>
            </a:r>
            <a:r>
              <a:rPr lang="en-US" sz="2400" dirty="0" smtClean="0"/>
              <a:t>accepted </a:t>
            </a:r>
            <a:r>
              <a:rPr lang="en-US" sz="2400" dirty="0"/>
              <a:t>funds for general </a:t>
            </a:r>
            <a:r>
              <a:rPr lang="en-US" sz="2400" dirty="0" smtClean="0"/>
              <a:t>election</a:t>
            </a:r>
          </a:p>
          <a:p>
            <a:pPr marL="1257300" lvl="2" indent="-342900">
              <a:buClr>
                <a:srgbClr val="FF6600"/>
              </a:buClr>
              <a:buFont typeface="Arial"/>
              <a:buChar char="•"/>
            </a:pPr>
            <a:r>
              <a:rPr lang="en-US" sz="2400" dirty="0" smtClean="0"/>
              <a:t>2008 Obama rejects all spending limits</a:t>
            </a:r>
            <a:r>
              <a:rPr lang="en-US" sz="2400" dirty="0"/>
              <a:t>	</a:t>
            </a:r>
          </a:p>
          <a:p>
            <a:endParaRPr lang="en-US" dirty="0"/>
          </a:p>
        </p:txBody>
      </p:sp>
    </p:spTree>
    <p:extLst>
      <p:ext uri="{BB962C8B-B14F-4D97-AF65-F5344CB8AC3E}">
        <p14:creationId xmlns:p14="http://schemas.microsoft.com/office/powerpoint/2010/main" val="107863543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9290" y="1"/>
            <a:ext cx="9064710" cy="4131932"/>
          </a:xfrm>
          <a:prstGeom prst="rect">
            <a:avLst/>
          </a:prstGeom>
        </p:spPr>
      </p:pic>
      <p:pic>
        <p:nvPicPr>
          <p:cNvPr id="3" name="Picture 2"/>
          <p:cNvPicPr>
            <a:picLocks noChangeAspect="1"/>
          </p:cNvPicPr>
          <p:nvPr/>
        </p:nvPicPr>
        <p:blipFill>
          <a:blip r:embed="rId3"/>
          <a:stretch>
            <a:fillRect/>
          </a:stretch>
        </p:blipFill>
        <p:spPr>
          <a:xfrm>
            <a:off x="79290" y="4368800"/>
            <a:ext cx="9064710" cy="2489200"/>
          </a:xfrm>
          <a:prstGeom prst="rect">
            <a:avLst/>
          </a:prstGeom>
        </p:spPr>
      </p:pic>
    </p:spTree>
    <p:extLst>
      <p:ext uri="{BB962C8B-B14F-4D97-AF65-F5344CB8AC3E}">
        <p14:creationId xmlns:p14="http://schemas.microsoft.com/office/powerpoint/2010/main" val="99318009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0"/>
            <a:ext cx="7774475" cy="646331"/>
          </a:xfrm>
          <a:prstGeom prst="rect">
            <a:avLst/>
          </a:prstGeom>
        </p:spPr>
        <p:txBody>
          <a:bodyPr wrap="square">
            <a:spAutoFit/>
          </a:bodyPr>
          <a:lstStyle/>
          <a:p>
            <a:pPr algn="ctr"/>
            <a:r>
              <a:rPr lang="en-US" sz="3600" b="1" dirty="0"/>
              <a:t>Money and Campaigning</a:t>
            </a:r>
          </a:p>
        </p:txBody>
      </p:sp>
      <p:sp>
        <p:nvSpPr>
          <p:cNvPr id="3" name="Rectangle 2"/>
          <p:cNvSpPr/>
          <p:nvPr/>
        </p:nvSpPr>
        <p:spPr>
          <a:xfrm>
            <a:off x="1369524" y="582365"/>
            <a:ext cx="7774476" cy="4955203"/>
          </a:xfrm>
          <a:prstGeom prst="rect">
            <a:avLst/>
          </a:prstGeom>
        </p:spPr>
        <p:txBody>
          <a:bodyPr wrap="square">
            <a:spAutoFit/>
          </a:bodyPr>
          <a:lstStyle/>
          <a:p>
            <a:r>
              <a:rPr lang="en-US" sz="3200" b="1" dirty="0"/>
              <a:t>The Maze of Campaign Finance Reforms</a:t>
            </a:r>
          </a:p>
          <a:p>
            <a:pPr>
              <a:lnSpc>
                <a:spcPct val="50000"/>
              </a:lnSpc>
            </a:pPr>
            <a:endParaRPr lang="en-US" sz="2800" dirty="0"/>
          </a:p>
          <a:p>
            <a:pPr>
              <a:buClr>
                <a:srgbClr val="3366FF"/>
              </a:buClr>
            </a:pPr>
            <a:r>
              <a:rPr lang="en-US" sz="3000" b="1" dirty="0" smtClean="0">
                <a:solidFill>
                  <a:srgbClr val="FF0000"/>
                </a:solidFill>
              </a:rPr>
              <a:t>Soft </a:t>
            </a:r>
            <a:r>
              <a:rPr lang="en-US" sz="3000" b="1" dirty="0">
                <a:solidFill>
                  <a:srgbClr val="FF0000"/>
                </a:solidFill>
              </a:rPr>
              <a:t>Money</a:t>
            </a:r>
          </a:p>
          <a:p>
            <a:pPr marL="457200" indent="-457200">
              <a:buClr>
                <a:srgbClr val="3366FF"/>
              </a:buClr>
              <a:buFont typeface="Arial"/>
              <a:buChar char="•"/>
            </a:pPr>
            <a:r>
              <a:rPr lang="en-US" sz="3000" b="1" dirty="0">
                <a:solidFill>
                  <a:srgbClr val="008000"/>
                </a:solidFill>
              </a:rPr>
              <a:t>$</a:t>
            </a:r>
            <a:r>
              <a:rPr lang="en-US" sz="3000" b="1" dirty="0" smtClean="0">
                <a:solidFill>
                  <a:srgbClr val="008000"/>
                </a:solidFill>
              </a:rPr>
              <a:t>$$ </a:t>
            </a:r>
            <a:r>
              <a:rPr lang="en-US" sz="3000" dirty="0"/>
              <a:t>used for overtly political purposes like voter registration, </a:t>
            </a:r>
            <a:r>
              <a:rPr lang="en-US" sz="3000" dirty="0" smtClean="0"/>
              <a:t>(GOTV – Get Out the Vote) </a:t>
            </a:r>
            <a:r>
              <a:rPr lang="en-US" sz="3000" dirty="0"/>
              <a:t>and party building </a:t>
            </a:r>
            <a:r>
              <a:rPr lang="en-US" sz="3000" u="sng" dirty="0"/>
              <a:t>BUT NOT ELECTIONEERING </a:t>
            </a:r>
            <a:r>
              <a:rPr lang="en-US" sz="3000" dirty="0"/>
              <a:t>– can’t say “vote for” or “vote against”</a:t>
            </a:r>
          </a:p>
          <a:p>
            <a:endParaRPr lang="en-US" sz="3000" b="1" dirty="0" smtClean="0">
              <a:solidFill>
                <a:srgbClr val="FF0000"/>
              </a:solidFill>
            </a:endParaRPr>
          </a:p>
          <a:p>
            <a:r>
              <a:rPr lang="en-US" sz="3000" b="1" dirty="0" smtClean="0">
                <a:solidFill>
                  <a:srgbClr val="FF0000"/>
                </a:solidFill>
              </a:rPr>
              <a:t>Hard Money</a:t>
            </a:r>
          </a:p>
          <a:p>
            <a:pPr marL="457200" indent="-457200">
              <a:buClr>
                <a:srgbClr val="3366FF"/>
              </a:buClr>
              <a:buFont typeface="Arial"/>
              <a:buChar char="•"/>
            </a:pPr>
            <a:r>
              <a:rPr lang="en-US" sz="3000" b="1" dirty="0" smtClean="0">
                <a:solidFill>
                  <a:srgbClr val="008000"/>
                </a:solidFill>
              </a:rPr>
              <a:t>$$$ </a:t>
            </a:r>
            <a:r>
              <a:rPr lang="en-US" sz="3000" dirty="0"/>
              <a:t>used directly for campaigns – signs, bumper stickers, television ads –”vote for</a:t>
            </a:r>
            <a:r>
              <a:rPr lang="en-US" sz="3000" dirty="0" smtClean="0"/>
              <a:t>”</a:t>
            </a:r>
            <a:endParaRPr lang="en-US" sz="3000" dirty="0"/>
          </a:p>
        </p:txBody>
      </p:sp>
    </p:spTree>
    <p:extLst>
      <p:ext uri="{BB962C8B-B14F-4D97-AF65-F5344CB8AC3E}">
        <p14:creationId xmlns:p14="http://schemas.microsoft.com/office/powerpoint/2010/main" val="40238832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0"/>
            <a:ext cx="7774475" cy="646331"/>
          </a:xfrm>
          <a:prstGeom prst="rect">
            <a:avLst/>
          </a:prstGeom>
        </p:spPr>
        <p:txBody>
          <a:bodyPr wrap="square">
            <a:spAutoFit/>
          </a:bodyPr>
          <a:lstStyle/>
          <a:p>
            <a:pPr algn="ctr"/>
            <a:r>
              <a:rPr lang="en-US" sz="3600" b="1" dirty="0"/>
              <a:t>Money and Campaigning</a:t>
            </a:r>
          </a:p>
        </p:txBody>
      </p:sp>
      <p:sp>
        <p:nvSpPr>
          <p:cNvPr id="3" name="Rectangle 2"/>
          <p:cNvSpPr/>
          <p:nvPr/>
        </p:nvSpPr>
        <p:spPr>
          <a:xfrm>
            <a:off x="1369524" y="582365"/>
            <a:ext cx="7774476" cy="4832093"/>
          </a:xfrm>
          <a:prstGeom prst="rect">
            <a:avLst/>
          </a:prstGeom>
        </p:spPr>
        <p:txBody>
          <a:bodyPr wrap="square">
            <a:spAutoFit/>
          </a:bodyPr>
          <a:lstStyle/>
          <a:p>
            <a:r>
              <a:rPr lang="en-US" sz="3200" b="1" dirty="0"/>
              <a:t>The Maze of Campaign Finance Reforms</a:t>
            </a:r>
          </a:p>
          <a:p>
            <a:pPr>
              <a:lnSpc>
                <a:spcPct val="50000"/>
              </a:lnSpc>
              <a:buClr>
                <a:srgbClr val="3366FF"/>
              </a:buClr>
            </a:pPr>
            <a:endParaRPr lang="en-US" sz="2800" dirty="0"/>
          </a:p>
          <a:p>
            <a:pPr>
              <a:buClr>
                <a:srgbClr val="3366FF"/>
              </a:buClr>
            </a:pPr>
            <a:r>
              <a:rPr lang="en-US" sz="2800" b="1" dirty="0">
                <a:solidFill>
                  <a:srgbClr val="FF0000"/>
                </a:solidFill>
              </a:rPr>
              <a:t>Bipartisan Campaign Reform Act of 2002</a:t>
            </a:r>
          </a:p>
          <a:p>
            <a:pPr marL="457200" indent="-457200">
              <a:buClr>
                <a:srgbClr val="3366FF"/>
              </a:buClr>
              <a:buFont typeface="Arial"/>
              <a:buChar char="•"/>
            </a:pPr>
            <a:r>
              <a:rPr lang="en-US" sz="2600" dirty="0" smtClean="0"/>
              <a:t>Otherwise know as McCain-Feingold Act</a:t>
            </a:r>
          </a:p>
          <a:p>
            <a:pPr marL="457200" indent="-457200">
              <a:buClr>
                <a:srgbClr val="3366FF"/>
              </a:buClr>
              <a:buFont typeface="Arial"/>
              <a:buChar char="•"/>
            </a:pPr>
            <a:r>
              <a:rPr lang="en-US" sz="2600" dirty="0" smtClean="0"/>
              <a:t>Further </a:t>
            </a:r>
            <a:r>
              <a:rPr lang="en-US" sz="2600" dirty="0"/>
              <a:t>limited contributions to campaigns</a:t>
            </a:r>
          </a:p>
          <a:p>
            <a:pPr marL="457200" indent="-457200">
              <a:buClr>
                <a:srgbClr val="3366FF"/>
              </a:buClr>
              <a:buFont typeface="Arial"/>
              <a:buChar char="•"/>
            </a:pPr>
            <a:r>
              <a:rPr lang="en-US" sz="2600" dirty="0" smtClean="0"/>
              <a:t>Banned </a:t>
            </a:r>
            <a:r>
              <a:rPr lang="en-US" sz="2600" dirty="0"/>
              <a:t>soft </a:t>
            </a:r>
            <a:r>
              <a:rPr lang="en-US" sz="2600" dirty="0" smtClean="0"/>
              <a:t>money</a:t>
            </a:r>
          </a:p>
          <a:p>
            <a:pPr marL="457200" indent="-457200">
              <a:buClr>
                <a:srgbClr val="3366FF"/>
              </a:buClr>
              <a:buFont typeface="Arial"/>
              <a:buChar char="•"/>
            </a:pPr>
            <a:r>
              <a:rPr lang="en-US" sz="2600" dirty="0" smtClean="0"/>
              <a:t>Impact</a:t>
            </a:r>
          </a:p>
          <a:p>
            <a:pPr marL="914400" lvl="1" indent="-457200">
              <a:buClr>
                <a:srgbClr val="660066"/>
              </a:buClr>
              <a:buFont typeface="Arial"/>
              <a:buChar char="•"/>
            </a:pPr>
            <a:r>
              <a:rPr lang="en-US" sz="2600" dirty="0" smtClean="0"/>
              <a:t>Shifted power from corps. and unions to Media</a:t>
            </a:r>
          </a:p>
          <a:p>
            <a:pPr marL="914400" lvl="1" indent="-457200">
              <a:buClr>
                <a:srgbClr val="660066"/>
              </a:buClr>
              <a:buFont typeface="Arial"/>
              <a:buChar char="•"/>
            </a:pPr>
            <a:r>
              <a:rPr lang="en-US" sz="2600" dirty="0" smtClean="0"/>
              <a:t>PAC’s proliferated</a:t>
            </a:r>
          </a:p>
          <a:p>
            <a:pPr marL="914400" lvl="1" indent="-457200">
              <a:buClr>
                <a:srgbClr val="660066"/>
              </a:buClr>
              <a:buFont typeface="Arial"/>
              <a:buChar char="•"/>
            </a:pPr>
            <a:r>
              <a:rPr lang="en-US" sz="2600" dirty="0" smtClean="0"/>
              <a:t>Campaigns more open and honest</a:t>
            </a:r>
          </a:p>
          <a:p>
            <a:pPr marL="914400" lvl="1" indent="-457200">
              <a:buClr>
                <a:srgbClr val="660066"/>
              </a:buClr>
              <a:buFont typeface="Arial"/>
              <a:buChar char="•"/>
            </a:pPr>
            <a:r>
              <a:rPr lang="en-US" sz="2600" dirty="0" smtClean="0"/>
              <a:t>Wealthy more restricted, small donors encouraged</a:t>
            </a:r>
            <a:endParaRPr lang="en-US" sz="2600" dirty="0"/>
          </a:p>
        </p:txBody>
      </p:sp>
    </p:spTree>
    <p:extLst>
      <p:ext uri="{BB962C8B-B14F-4D97-AF65-F5344CB8AC3E}">
        <p14:creationId xmlns:p14="http://schemas.microsoft.com/office/powerpoint/2010/main" val="29937016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0"/>
            <a:ext cx="7774475" cy="646331"/>
          </a:xfrm>
          <a:prstGeom prst="rect">
            <a:avLst/>
          </a:prstGeom>
        </p:spPr>
        <p:txBody>
          <a:bodyPr wrap="square">
            <a:spAutoFit/>
          </a:bodyPr>
          <a:lstStyle/>
          <a:p>
            <a:pPr algn="ctr"/>
            <a:r>
              <a:rPr lang="en-US" sz="3600" b="1" dirty="0"/>
              <a:t>Money and Campaigning</a:t>
            </a:r>
          </a:p>
        </p:txBody>
      </p:sp>
      <p:sp>
        <p:nvSpPr>
          <p:cNvPr id="9" name="Rectangle 8"/>
          <p:cNvSpPr/>
          <p:nvPr/>
        </p:nvSpPr>
        <p:spPr>
          <a:xfrm>
            <a:off x="1369523" y="646331"/>
            <a:ext cx="7774475" cy="5786200"/>
          </a:xfrm>
          <a:prstGeom prst="rect">
            <a:avLst/>
          </a:prstGeom>
        </p:spPr>
        <p:txBody>
          <a:bodyPr wrap="square">
            <a:spAutoFit/>
          </a:bodyPr>
          <a:lstStyle/>
          <a:p>
            <a:r>
              <a:rPr lang="en-US" sz="3200" b="1" dirty="0"/>
              <a:t>Landmark Campaign Finance </a:t>
            </a:r>
            <a:r>
              <a:rPr lang="en-US" sz="3200" b="1" dirty="0" smtClean="0"/>
              <a:t>Cases</a:t>
            </a:r>
          </a:p>
          <a:p>
            <a:pPr>
              <a:lnSpc>
                <a:spcPct val="50000"/>
              </a:lnSpc>
            </a:pPr>
            <a:endParaRPr lang="en-US" sz="3200" b="1" dirty="0" smtClean="0"/>
          </a:p>
          <a:p>
            <a:r>
              <a:rPr lang="en-US" sz="2800" b="1" i="1" dirty="0">
                <a:solidFill>
                  <a:srgbClr val="FF0000"/>
                </a:solidFill>
              </a:rPr>
              <a:t>Buckley v. </a:t>
            </a:r>
            <a:r>
              <a:rPr lang="en-US" sz="2800" b="1" i="1" dirty="0" err="1">
                <a:solidFill>
                  <a:srgbClr val="FF0000"/>
                </a:solidFill>
              </a:rPr>
              <a:t>Valeo</a:t>
            </a:r>
            <a:r>
              <a:rPr lang="en-US" sz="2800" b="1" i="1" dirty="0">
                <a:solidFill>
                  <a:srgbClr val="FF0000"/>
                </a:solidFill>
              </a:rPr>
              <a:t> </a:t>
            </a:r>
            <a:r>
              <a:rPr lang="en-US" sz="2800" b="1" dirty="0">
                <a:solidFill>
                  <a:srgbClr val="FF0000"/>
                </a:solidFill>
              </a:rPr>
              <a:t>(1976</a:t>
            </a:r>
            <a:r>
              <a:rPr lang="en-US" sz="2800" b="1" dirty="0" smtClean="0">
                <a:solidFill>
                  <a:srgbClr val="FF0000"/>
                </a:solidFill>
              </a:rPr>
              <a:t>)</a:t>
            </a:r>
            <a:endParaRPr lang="en-US" sz="2800" b="1" dirty="0">
              <a:solidFill>
                <a:srgbClr val="FF0000"/>
              </a:solidFill>
            </a:endParaRPr>
          </a:p>
          <a:p>
            <a:pPr marL="457200" indent="-457200">
              <a:buClr>
                <a:srgbClr val="3366FF"/>
              </a:buClr>
              <a:buFont typeface="Arial"/>
              <a:buChar char="•"/>
            </a:pPr>
            <a:r>
              <a:rPr lang="en-US" sz="2800" dirty="0" smtClean="0"/>
              <a:t>Held </a:t>
            </a:r>
            <a:r>
              <a:rPr lang="en-US" sz="2800" dirty="0"/>
              <a:t>that a law limiting contributions to a political campaign's constitutional but restricting a candidate's expenditures of his/her own money was </a:t>
            </a:r>
            <a:r>
              <a:rPr lang="en-US" sz="2800" dirty="0" smtClean="0"/>
              <a:t>not  </a:t>
            </a:r>
          </a:p>
          <a:p>
            <a:pPr>
              <a:lnSpc>
                <a:spcPct val="50000"/>
              </a:lnSpc>
              <a:buClr>
                <a:srgbClr val="3366FF"/>
              </a:buClr>
            </a:pPr>
            <a:endParaRPr lang="en-US" sz="2800" dirty="0"/>
          </a:p>
          <a:p>
            <a:pPr>
              <a:buClr>
                <a:srgbClr val="3366FF"/>
              </a:buClr>
            </a:pPr>
            <a:r>
              <a:rPr lang="en-US" sz="2800" b="1" i="1" dirty="0">
                <a:solidFill>
                  <a:srgbClr val="FF0000"/>
                </a:solidFill>
              </a:rPr>
              <a:t>McConnell v. Federal Election Commission </a:t>
            </a:r>
            <a:r>
              <a:rPr lang="en-US" sz="2800" b="1" dirty="0">
                <a:solidFill>
                  <a:srgbClr val="FF0000"/>
                </a:solidFill>
              </a:rPr>
              <a:t>(2002</a:t>
            </a:r>
            <a:r>
              <a:rPr lang="en-US" sz="2800" b="1" dirty="0" smtClean="0">
                <a:solidFill>
                  <a:srgbClr val="FF0000"/>
                </a:solidFill>
              </a:rPr>
              <a:t>)</a:t>
            </a:r>
          </a:p>
          <a:p>
            <a:pPr marL="457200" indent="-457200">
              <a:buClr>
                <a:srgbClr val="3366FF"/>
              </a:buClr>
              <a:buFont typeface="Arial"/>
              <a:buChar char="•"/>
            </a:pPr>
            <a:r>
              <a:rPr lang="en-US" sz="2800" dirty="0" smtClean="0"/>
              <a:t>upheld </a:t>
            </a:r>
            <a:r>
              <a:rPr lang="en-US" sz="2800" dirty="0"/>
              <a:t>McCain-Feingold (2002) which prohibited corporations and labor unions from running ads that mention candidates and their positions 60 days before a general </a:t>
            </a:r>
            <a:r>
              <a:rPr lang="en-US" sz="2800" dirty="0" smtClean="0"/>
              <a:t>election</a:t>
            </a:r>
            <a:endParaRPr lang="en-US" sz="2800" dirty="0"/>
          </a:p>
          <a:p>
            <a:endParaRPr lang="en-US" sz="2800" dirty="0"/>
          </a:p>
        </p:txBody>
      </p:sp>
      <p:sp>
        <p:nvSpPr>
          <p:cNvPr id="10" name="TextBox 9"/>
          <p:cNvSpPr txBox="1"/>
          <p:nvPr/>
        </p:nvSpPr>
        <p:spPr>
          <a:xfrm>
            <a:off x="4750344" y="791784"/>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55298642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0"/>
            <a:ext cx="7774475" cy="646331"/>
          </a:xfrm>
          <a:prstGeom prst="rect">
            <a:avLst/>
          </a:prstGeom>
        </p:spPr>
        <p:txBody>
          <a:bodyPr wrap="square">
            <a:spAutoFit/>
          </a:bodyPr>
          <a:lstStyle/>
          <a:p>
            <a:pPr algn="ctr"/>
            <a:r>
              <a:rPr lang="en-US" sz="3600" b="1" dirty="0"/>
              <a:t>Money and Campaigning</a:t>
            </a:r>
          </a:p>
        </p:txBody>
      </p:sp>
      <p:sp>
        <p:nvSpPr>
          <p:cNvPr id="9" name="Rectangle 8"/>
          <p:cNvSpPr/>
          <p:nvPr/>
        </p:nvSpPr>
        <p:spPr>
          <a:xfrm>
            <a:off x="1369523" y="646331"/>
            <a:ext cx="7774475" cy="6478698"/>
          </a:xfrm>
          <a:prstGeom prst="rect">
            <a:avLst/>
          </a:prstGeom>
        </p:spPr>
        <p:txBody>
          <a:bodyPr wrap="square">
            <a:spAutoFit/>
          </a:bodyPr>
          <a:lstStyle/>
          <a:p>
            <a:r>
              <a:rPr lang="en-US" sz="3200" b="1" dirty="0"/>
              <a:t>Landmark Campaign Finance </a:t>
            </a:r>
            <a:r>
              <a:rPr lang="en-US" sz="3200" b="1" dirty="0" smtClean="0"/>
              <a:t>Cases</a:t>
            </a:r>
          </a:p>
          <a:p>
            <a:pPr>
              <a:lnSpc>
                <a:spcPct val="50000"/>
              </a:lnSpc>
            </a:pPr>
            <a:endParaRPr lang="en-US" sz="3200" b="1" dirty="0" smtClean="0"/>
          </a:p>
          <a:p>
            <a:r>
              <a:rPr lang="en-US" sz="2800" dirty="0" smtClean="0"/>
              <a:t>However, more recently ---</a:t>
            </a:r>
          </a:p>
          <a:p>
            <a:pPr>
              <a:lnSpc>
                <a:spcPct val="50000"/>
              </a:lnSpc>
            </a:pPr>
            <a:endParaRPr lang="en-US" sz="2800" dirty="0"/>
          </a:p>
          <a:p>
            <a:pPr algn="ctr"/>
            <a:r>
              <a:rPr lang="en-US" sz="3200" b="1" i="1" dirty="0">
                <a:solidFill>
                  <a:srgbClr val="FF0000"/>
                </a:solidFill>
              </a:rPr>
              <a:t>Citizens United vs. Federal Election </a:t>
            </a:r>
            <a:r>
              <a:rPr lang="en-US" sz="3200" b="1" i="1" dirty="0" smtClean="0">
                <a:solidFill>
                  <a:srgbClr val="FF0000"/>
                </a:solidFill>
              </a:rPr>
              <a:t>Commission </a:t>
            </a:r>
            <a:r>
              <a:rPr lang="en-US" sz="3200" b="1" dirty="0" smtClean="0">
                <a:solidFill>
                  <a:srgbClr val="FF0000"/>
                </a:solidFill>
              </a:rPr>
              <a:t>(2010)</a:t>
            </a:r>
          </a:p>
          <a:p>
            <a:pPr algn="ctr">
              <a:lnSpc>
                <a:spcPct val="50000"/>
              </a:lnSpc>
            </a:pPr>
            <a:endParaRPr lang="en-US" sz="3200" b="1" dirty="0">
              <a:solidFill>
                <a:srgbClr val="FF0000"/>
              </a:solidFill>
            </a:endParaRPr>
          </a:p>
          <a:p>
            <a:pPr algn="ctr"/>
            <a:r>
              <a:rPr lang="en-US" sz="2800" b="1" dirty="0"/>
              <a:t>After reading the article, answer the following questions</a:t>
            </a:r>
            <a:r>
              <a:rPr lang="en-US" sz="2800" b="1" dirty="0" smtClean="0"/>
              <a:t>:</a:t>
            </a:r>
          </a:p>
          <a:p>
            <a:pPr marL="514350" indent="-514350">
              <a:buFont typeface="+mj-lt"/>
              <a:buAutoNum type="arabicPeriod"/>
            </a:pPr>
            <a:r>
              <a:rPr lang="en-US" sz="2800" dirty="0"/>
              <a:t>What was the Supreme Court’s ruling?</a:t>
            </a:r>
          </a:p>
          <a:p>
            <a:pPr marL="514350" indent="-514350">
              <a:lnSpc>
                <a:spcPct val="50000"/>
              </a:lnSpc>
              <a:buFont typeface="+mj-lt"/>
              <a:buAutoNum type="arabicPeriod"/>
            </a:pPr>
            <a:endParaRPr lang="en-US" sz="2800" dirty="0"/>
          </a:p>
          <a:p>
            <a:pPr marL="514350" indent="-514350">
              <a:buFont typeface="+mj-lt"/>
              <a:buAutoNum type="arabicPeriod"/>
            </a:pPr>
            <a:r>
              <a:rPr lang="en-US" sz="2800" dirty="0"/>
              <a:t>What was significant about this decision?</a:t>
            </a:r>
          </a:p>
          <a:p>
            <a:pPr marL="514350" indent="-514350">
              <a:lnSpc>
                <a:spcPct val="50000"/>
              </a:lnSpc>
              <a:buFont typeface="+mj-lt"/>
              <a:buAutoNum type="arabicPeriod"/>
            </a:pPr>
            <a:endParaRPr lang="en-US" sz="2800" dirty="0"/>
          </a:p>
          <a:p>
            <a:pPr marL="514350" indent="-514350">
              <a:buFont typeface="+mj-lt"/>
              <a:buAutoNum type="arabicPeriod"/>
            </a:pPr>
            <a:r>
              <a:rPr lang="en-US" sz="2800" dirty="0"/>
              <a:t>What arguments do supporters/opponents of this ruling say?</a:t>
            </a:r>
          </a:p>
          <a:p>
            <a:endParaRPr lang="en-US" sz="2800" dirty="0"/>
          </a:p>
          <a:p>
            <a:pPr algn="ctr">
              <a:lnSpc>
                <a:spcPct val="70000"/>
              </a:lnSpc>
            </a:pPr>
            <a:endParaRPr lang="en-US" sz="2800" b="1" dirty="0"/>
          </a:p>
        </p:txBody>
      </p:sp>
      <p:sp>
        <p:nvSpPr>
          <p:cNvPr id="10" name="TextBox 9"/>
          <p:cNvSpPr txBox="1"/>
          <p:nvPr/>
        </p:nvSpPr>
        <p:spPr>
          <a:xfrm>
            <a:off x="4750344" y="791784"/>
            <a:ext cx="184666" cy="369332"/>
          </a:xfrm>
          <a:prstGeom prst="rect">
            <a:avLst/>
          </a:prstGeom>
          <a:noFill/>
        </p:spPr>
        <p:txBody>
          <a:bodyPr wrap="none" rtlCol="0">
            <a:spAutoFit/>
          </a:bodyPr>
          <a:lstStyle/>
          <a:p>
            <a:endParaRPr lang="en-US" dirty="0"/>
          </a:p>
        </p:txBody>
      </p:sp>
      <p:pic>
        <p:nvPicPr>
          <p:cNvPr id="11" name="Picture 10"/>
          <p:cNvPicPr>
            <a:picLocks noChangeAspect="1"/>
          </p:cNvPicPr>
          <p:nvPr/>
        </p:nvPicPr>
        <p:blipFill>
          <a:blip r:embed="rId8"/>
          <a:stretch>
            <a:fillRect/>
          </a:stretch>
        </p:blipFill>
        <p:spPr>
          <a:xfrm>
            <a:off x="7732193" y="372757"/>
            <a:ext cx="1141714" cy="1712571"/>
          </a:xfrm>
          <a:prstGeom prst="rect">
            <a:avLst/>
          </a:prstGeom>
        </p:spPr>
      </p:pic>
    </p:spTree>
    <p:extLst>
      <p:ext uri="{BB962C8B-B14F-4D97-AF65-F5344CB8AC3E}">
        <p14:creationId xmlns:p14="http://schemas.microsoft.com/office/powerpoint/2010/main" val="135038292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0"/>
            <a:ext cx="7774475" cy="646331"/>
          </a:xfrm>
          <a:prstGeom prst="rect">
            <a:avLst/>
          </a:prstGeom>
        </p:spPr>
        <p:txBody>
          <a:bodyPr wrap="square">
            <a:spAutoFit/>
          </a:bodyPr>
          <a:lstStyle/>
          <a:p>
            <a:pPr algn="ctr"/>
            <a:r>
              <a:rPr lang="en-US" sz="3600" b="1" dirty="0"/>
              <a:t>Money and Campaigning</a:t>
            </a:r>
          </a:p>
        </p:txBody>
      </p:sp>
      <p:sp>
        <p:nvSpPr>
          <p:cNvPr id="9" name="Rectangle 8"/>
          <p:cNvSpPr/>
          <p:nvPr/>
        </p:nvSpPr>
        <p:spPr>
          <a:xfrm>
            <a:off x="1369523" y="646331"/>
            <a:ext cx="7774475" cy="6738256"/>
          </a:xfrm>
          <a:prstGeom prst="rect">
            <a:avLst/>
          </a:prstGeom>
        </p:spPr>
        <p:txBody>
          <a:bodyPr wrap="square">
            <a:spAutoFit/>
          </a:bodyPr>
          <a:lstStyle/>
          <a:p>
            <a:r>
              <a:rPr lang="en-US" sz="3200" b="1" dirty="0"/>
              <a:t>Landmark Campaign Finance </a:t>
            </a:r>
            <a:r>
              <a:rPr lang="en-US" sz="3200" b="1" dirty="0" smtClean="0"/>
              <a:t>Cases</a:t>
            </a:r>
          </a:p>
          <a:p>
            <a:pPr algn="ctr"/>
            <a:r>
              <a:rPr lang="en-US" sz="3200" b="1" i="1" dirty="0" smtClean="0">
                <a:solidFill>
                  <a:srgbClr val="FF0000"/>
                </a:solidFill>
              </a:rPr>
              <a:t>Citizens </a:t>
            </a:r>
            <a:r>
              <a:rPr lang="en-US" sz="3200" b="1" i="1" dirty="0">
                <a:solidFill>
                  <a:srgbClr val="FF0000"/>
                </a:solidFill>
              </a:rPr>
              <a:t>United vs. Federal Election </a:t>
            </a:r>
            <a:r>
              <a:rPr lang="en-US" sz="3200" b="1" i="1" dirty="0" smtClean="0">
                <a:solidFill>
                  <a:srgbClr val="FF0000"/>
                </a:solidFill>
              </a:rPr>
              <a:t>Commission </a:t>
            </a:r>
            <a:r>
              <a:rPr lang="en-US" sz="3200" b="1" dirty="0" smtClean="0">
                <a:solidFill>
                  <a:srgbClr val="FF0000"/>
                </a:solidFill>
              </a:rPr>
              <a:t>(2010)</a:t>
            </a:r>
          </a:p>
          <a:p>
            <a:pPr algn="ctr">
              <a:lnSpc>
                <a:spcPct val="80000"/>
              </a:lnSpc>
            </a:pPr>
            <a:r>
              <a:rPr lang="en-US" sz="2100" dirty="0" smtClean="0"/>
              <a:t>It </a:t>
            </a:r>
            <a:r>
              <a:rPr lang="en-US" sz="2100" dirty="0"/>
              <a:t>is no surprise that these rights are in the very first amendment in the Bill of Rights of the U.S. Constitution. The Founders, who had fought a long, hard war with the English crown to establish our independence, knew that the ability to associate freely (think the Sons of Liberty) and to engage in political speech without being censored by the government were fundamental rights crucial to our republic. That is why the Supreme Court’s decision throwing out a federal ban on independent political expenditures by corporations (including non-profits) is a return to, as the Court said, “ancient First Amendment principles.” </a:t>
            </a:r>
            <a:endParaRPr lang="en-US" sz="2100" dirty="0" smtClean="0"/>
          </a:p>
          <a:p>
            <a:pPr algn="ctr">
              <a:lnSpc>
                <a:spcPct val="80000"/>
              </a:lnSpc>
            </a:pPr>
            <a:r>
              <a:rPr lang="en-US" sz="2100" b="1" dirty="0" smtClean="0"/>
              <a:t>-- Heritage Foundation</a:t>
            </a:r>
          </a:p>
          <a:p>
            <a:pPr algn="ctr">
              <a:lnSpc>
                <a:spcPct val="80000"/>
              </a:lnSpc>
            </a:pPr>
            <a:endParaRPr lang="en-US" sz="2100" b="1" dirty="0" smtClean="0"/>
          </a:p>
          <a:p>
            <a:pPr algn="ctr">
              <a:lnSpc>
                <a:spcPct val="80000"/>
              </a:lnSpc>
            </a:pPr>
            <a:r>
              <a:rPr lang="en-US" sz="2100" dirty="0"/>
              <a:t>“In </a:t>
            </a:r>
            <a:r>
              <a:rPr lang="en-US" sz="2100" dirty="0" smtClean="0"/>
              <a:t>the </a:t>
            </a:r>
            <a:r>
              <a:rPr lang="en-US" sz="2100" dirty="0"/>
              <a:t>wake of the Supreme Court’s ruling that it’s OK for corporations to contribute to political candidates, I suggest that we require all politicians to wear NASCAR suits-at least we can tell who their sponsors are”</a:t>
            </a:r>
            <a:br>
              <a:rPr lang="en-US" sz="2100" dirty="0"/>
            </a:br>
            <a:r>
              <a:rPr lang="en-US" sz="2100" b="1" dirty="0" smtClean="0"/>
              <a:t>--</a:t>
            </a:r>
            <a:r>
              <a:rPr lang="en-US" sz="2100" b="1" dirty="0"/>
              <a:t>Pat Douglas, Chesterfield, VA-</a:t>
            </a:r>
            <a:br>
              <a:rPr lang="en-US" sz="2100" b="1" dirty="0"/>
            </a:br>
            <a:r>
              <a:rPr lang="en-US" sz="2100" b="1" dirty="0"/>
              <a:t>Stephen Colbert’s “Nacho Cheese Campaign”</a:t>
            </a:r>
            <a:br>
              <a:rPr lang="en-US" sz="2100" b="1" dirty="0"/>
            </a:br>
            <a:endParaRPr lang="en-US" sz="2100" b="1" dirty="0"/>
          </a:p>
          <a:p>
            <a:pPr algn="ctr">
              <a:lnSpc>
                <a:spcPct val="80000"/>
              </a:lnSpc>
            </a:pPr>
            <a:endParaRPr lang="en-US" sz="2000" dirty="0"/>
          </a:p>
        </p:txBody>
      </p:sp>
      <p:sp>
        <p:nvSpPr>
          <p:cNvPr id="10" name="TextBox 9"/>
          <p:cNvSpPr txBox="1"/>
          <p:nvPr/>
        </p:nvSpPr>
        <p:spPr>
          <a:xfrm>
            <a:off x="4750344" y="791784"/>
            <a:ext cx="184666" cy="369332"/>
          </a:xfrm>
          <a:prstGeom prst="rect">
            <a:avLst/>
          </a:prstGeom>
          <a:noFill/>
        </p:spPr>
        <p:txBody>
          <a:bodyPr wrap="none" rtlCol="0">
            <a:spAutoFit/>
          </a:bodyPr>
          <a:lstStyle/>
          <a:p>
            <a:endParaRPr lang="en-US" dirty="0"/>
          </a:p>
        </p:txBody>
      </p:sp>
      <p:pic>
        <p:nvPicPr>
          <p:cNvPr id="3" name="Picture 2"/>
          <p:cNvPicPr>
            <a:picLocks noChangeAspect="1"/>
          </p:cNvPicPr>
          <p:nvPr/>
        </p:nvPicPr>
        <p:blipFill>
          <a:blip r:embed="rId8"/>
          <a:stretch>
            <a:fillRect/>
          </a:stretch>
        </p:blipFill>
        <p:spPr>
          <a:xfrm>
            <a:off x="7901215" y="6213930"/>
            <a:ext cx="539299" cy="526116"/>
          </a:xfrm>
          <a:prstGeom prst="rect">
            <a:avLst/>
          </a:prstGeom>
          <a:ln w="3175" cmpd="sng">
            <a:solidFill>
              <a:schemeClr val="tx1"/>
            </a:solidFill>
          </a:ln>
        </p:spPr>
      </p:pic>
    </p:spTree>
    <p:extLst>
      <p:ext uri="{BB962C8B-B14F-4D97-AF65-F5344CB8AC3E}">
        <p14:creationId xmlns:p14="http://schemas.microsoft.com/office/powerpoint/2010/main" val="284050941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0"/>
            <a:ext cx="7774475" cy="646331"/>
          </a:xfrm>
          <a:prstGeom prst="rect">
            <a:avLst/>
          </a:prstGeom>
        </p:spPr>
        <p:txBody>
          <a:bodyPr wrap="square">
            <a:spAutoFit/>
          </a:bodyPr>
          <a:lstStyle/>
          <a:p>
            <a:pPr algn="ctr"/>
            <a:r>
              <a:rPr lang="en-US" sz="3600" b="1" dirty="0"/>
              <a:t>Money and Campaigning</a:t>
            </a:r>
          </a:p>
        </p:txBody>
      </p:sp>
      <p:sp>
        <p:nvSpPr>
          <p:cNvPr id="10" name="TextBox 9"/>
          <p:cNvSpPr txBox="1"/>
          <p:nvPr/>
        </p:nvSpPr>
        <p:spPr>
          <a:xfrm>
            <a:off x="4750344" y="791784"/>
            <a:ext cx="184666" cy="369332"/>
          </a:xfrm>
          <a:prstGeom prst="rect">
            <a:avLst/>
          </a:prstGeom>
          <a:noFill/>
        </p:spPr>
        <p:txBody>
          <a:bodyPr wrap="none" rtlCol="0">
            <a:spAutoFit/>
          </a:bodyPr>
          <a:lstStyle/>
          <a:p>
            <a:endParaRPr lang="en-US" dirty="0"/>
          </a:p>
        </p:txBody>
      </p:sp>
      <p:sp>
        <p:nvSpPr>
          <p:cNvPr id="3" name="Rectangle 2"/>
          <p:cNvSpPr/>
          <p:nvPr/>
        </p:nvSpPr>
        <p:spPr>
          <a:xfrm>
            <a:off x="1369523" y="731377"/>
            <a:ext cx="7774475" cy="5909311"/>
          </a:xfrm>
          <a:prstGeom prst="rect">
            <a:avLst/>
          </a:prstGeom>
        </p:spPr>
        <p:txBody>
          <a:bodyPr wrap="square">
            <a:spAutoFit/>
          </a:bodyPr>
          <a:lstStyle/>
          <a:p>
            <a:r>
              <a:rPr lang="en-US" sz="2800" dirty="0"/>
              <a:t>The increased cost of election campaigns has contributed to the decline in </a:t>
            </a:r>
            <a:r>
              <a:rPr lang="en-US" sz="2800" b="1" i="1" u="sng" dirty="0">
                <a:solidFill>
                  <a:srgbClr val="800000"/>
                </a:solidFill>
              </a:rPr>
              <a:t>trust</a:t>
            </a:r>
            <a:r>
              <a:rPr lang="en-US" sz="2800" dirty="0"/>
              <a:t> and </a:t>
            </a:r>
            <a:r>
              <a:rPr lang="en-US" sz="2800" b="1" i="1" u="sng" dirty="0">
                <a:solidFill>
                  <a:srgbClr val="800000"/>
                </a:solidFill>
              </a:rPr>
              <a:t>confidence</a:t>
            </a:r>
            <a:r>
              <a:rPr lang="en-US" sz="2800" dirty="0"/>
              <a:t> in government because: </a:t>
            </a:r>
            <a:endParaRPr lang="en-US" sz="2800" dirty="0" smtClean="0"/>
          </a:p>
          <a:p>
            <a:pPr>
              <a:lnSpc>
                <a:spcPct val="50000"/>
              </a:lnSpc>
            </a:pPr>
            <a:endParaRPr lang="en-US" sz="2800" dirty="0"/>
          </a:p>
          <a:p>
            <a:pPr marL="514350" indent="-514350">
              <a:buClr>
                <a:srgbClr val="3366FF"/>
              </a:buClr>
              <a:buFont typeface="+mj-ea"/>
              <a:buAutoNum type="circleNumDbPlain"/>
            </a:pPr>
            <a:r>
              <a:rPr lang="en-US" sz="2800" dirty="0"/>
              <a:t>Candidates must spend more time raising </a:t>
            </a:r>
            <a:r>
              <a:rPr lang="en-US" sz="2800" dirty="0" smtClean="0"/>
              <a:t>money </a:t>
            </a:r>
            <a:endParaRPr lang="en-US" sz="2800" dirty="0"/>
          </a:p>
          <a:p>
            <a:pPr marL="514350" indent="-514350">
              <a:lnSpc>
                <a:spcPct val="50000"/>
              </a:lnSpc>
              <a:buClr>
                <a:srgbClr val="3366FF"/>
              </a:buClr>
              <a:buFont typeface="+mj-ea"/>
              <a:buAutoNum type="circleNumDbPlain"/>
            </a:pPr>
            <a:endParaRPr lang="en-US" sz="2800" dirty="0" smtClean="0"/>
          </a:p>
          <a:p>
            <a:pPr marL="514350" indent="-514350">
              <a:buClr>
                <a:srgbClr val="3366FF"/>
              </a:buClr>
              <a:buFont typeface="+mj-ea"/>
              <a:buAutoNum type="circleNumDbPlain"/>
            </a:pPr>
            <a:r>
              <a:rPr lang="en-US" sz="2800" dirty="0" smtClean="0"/>
              <a:t>Interest </a:t>
            </a:r>
            <a:r>
              <a:rPr lang="en-US" sz="2800" dirty="0"/>
              <a:t>Groups and PAC’s are seen to have too much influence</a:t>
            </a:r>
          </a:p>
          <a:p>
            <a:pPr marL="514350" indent="-514350">
              <a:lnSpc>
                <a:spcPct val="50000"/>
              </a:lnSpc>
              <a:buClr>
                <a:srgbClr val="3366FF"/>
              </a:buClr>
              <a:buFont typeface="+mj-ea"/>
              <a:buAutoNum type="circleNumDbPlain"/>
            </a:pPr>
            <a:endParaRPr lang="en-US" sz="2800" dirty="0" smtClean="0"/>
          </a:p>
          <a:p>
            <a:pPr marL="514350" indent="-514350">
              <a:buClr>
                <a:srgbClr val="3366FF"/>
              </a:buClr>
              <a:buFont typeface="+mj-ea"/>
              <a:buAutoNum type="circleNumDbPlain"/>
            </a:pPr>
            <a:r>
              <a:rPr lang="en-US" sz="2800" dirty="0" smtClean="0"/>
              <a:t>Corporations </a:t>
            </a:r>
            <a:r>
              <a:rPr lang="en-US" sz="2800" dirty="0"/>
              <a:t>and connections to wealthy donors</a:t>
            </a:r>
          </a:p>
          <a:p>
            <a:pPr marL="514350" indent="-514350">
              <a:lnSpc>
                <a:spcPct val="50000"/>
              </a:lnSpc>
              <a:buClr>
                <a:srgbClr val="3366FF"/>
              </a:buClr>
              <a:buFont typeface="+mj-ea"/>
              <a:buAutoNum type="circleNumDbPlain"/>
            </a:pPr>
            <a:endParaRPr lang="en-US" sz="2800" dirty="0" smtClean="0"/>
          </a:p>
          <a:p>
            <a:pPr marL="514350" indent="-514350">
              <a:buClr>
                <a:srgbClr val="3366FF"/>
              </a:buClr>
              <a:buFont typeface="+mj-ea"/>
              <a:buAutoNum type="circleNumDbPlain"/>
            </a:pPr>
            <a:r>
              <a:rPr lang="en-US" sz="2800" dirty="0" smtClean="0"/>
              <a:t>Keeps </a:t>
            </a:r>
            <a:r>
              <a:rPr lang="en-US" sz="2800" dirty="0"/>
              <a:t>good people from running for office</a:t>
            </a:r>
          </a:p>
          <a:p>
            <a:pPr marL="514350" indent="-514350">
              <a:lnSpc>
                <a:spcPct val="50000"/>
              </a:lnSpc>
              <a:buClr>
                <a:srgbClr val="3366FF"/>
              </a:buClr>
              <a:buFont typeface="+mj-ea"/>
              <a:buAutoNum type="circleNumDbPlain"/>
            </a:pPr>
            <a:endParaRPr lang="en-US" sz="2800" dirty="0" smtClean="0"/>
          </a:p>
          <a:p>
            <a:pPr marL="514350" indent="-514350">
              <a:buClr>
                <a:srgbClr val="3366FF"/>
              </a:buClr>
              <a:buFont typeface="+mj-ea"/>
              <a:buAutoNum type="circleNumDbPlain"/>
            </a:pPr>
            <a:r>
              <a:rPr lang="en-US" sz="2800" dirty="0" smtClean="0"/>
              <a:t>Small </a:t>
            </a:r>
            <a:r>
              <a:rPr lang="en-US" sz="2800" dirty="0"/>
              <a:t>contributions seemingly don’t matter</a:t>
            </a:r>
          </a:p>
          <a:p>
            <a:pPr marL="514350" indent="-514350">
              <a:lnSpc>
                <a:spcPct val="50000"/>
              </a:lnSpc>
              <a:buClr>
                <a:srgbClr val="3366FF"/>
              </a:buClr>
              <a:buFont typeface="+mj-ea"/>
              <a:buAutoNum type="circleNumDbPlain"/>
            </a:pPr>
            <a:endParaRPr lang="en-US" sz="2800" dirty="0" smtClean="0"/>
          </a:p>
          <a:p>
            <a:pPr marL="514350" indent="-514350">
              <a:buClr>
                <a:srgbClr val="3366FF"/>
              </a:buClr>
              <a:buFont typeface="+mj-ea"/>
              <a:buAutoNum type="circleNumDbPlain"/>
            </a:pPr>
            <a:r>
              <a:rPr lang="en-US" sz="2800" dirty="0" smtClean="0"/>
              <a:t>Perception </a:t>
            </a:r>
            <a:r>
              <a:rPr lang="en-US" sz="2800" dirty="0"/>
              <a:t>that there is wasteful </a:t>
            </a:r>
            <a:r>
              <a:rPr lang="en-US" sz="2800" dirty="0" smtClean="0"/>
              <a:t>spending</a:t>
            </a:r>
            <a:endParaRPr lang="en-US" sz="2800" dirty="0"/>
          </a:p>
        </p:txBody>
      </p:sp>
    </p:spTree>
    <p:extLst>
      <p:ext uri="{BB962C8B-B14F-4D97-AF65-F5344CB8AC3E}">
        <p14:creationId xmlns:p14="http://schemas.microsoft.com/office/powerpoint/2010/main" val="36717410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9" name="Picture 8"/>
          <p:cNvPicPr>
            <a:picLocks/>
          </p:cNvPicPr>
          <p:nvPr/>
        </p:nvPicPr>
        <p:blipFill>
          <a:blip r:embed="rId7"/>
          <a:stretch>
            <a:fillRect/>
          </a:stretch>
        </p:blipFill>
        <p:spPr>
          <a:xfrm>
            <a:off x="0" y="5489956"/>
            <a:ext cx="1365502" cy="1368044"/>
          </a:xfrm>
          <a:prstGeom prst="rect">
            <a:avLst/>
          </a:prstGeom>
          <a:ln w="12700" cmpd="sng">
            <a:solidFill>
              <a:srgbClr val="000000"/>
            </a:solidFill>
          </a:ln>
        </p:spPr>
      </p:pic>
      <p:pic>
        <p:nvPicPr>
          <p:cNvPr id="10" name="Picture 9"/>
          <p:cNvPicPr>
            <a:picLocks noChangeAspect="1"/>
          </p:cNvPicPr>
          <p:nvPr/>
        </p:nvPicPr>
        <p:blipFill>
          <a:blip r:embed="rId8"/>
          <a:stretch>
            <a:fillRect/>
          </a:stretch>
        </p:blipFill>
        <p:spPr>
          <a:xfrm>
            <a:off x="3173" y="5489956"/>
            <a:ext cx="1366351" cy="1366351"/>
          </a:xfrm>
          <a:prstGeom prst="rect">
            <a:avLst/>
          </a:prstGeom>
        </p:spPr>
      </p:pic>
      <p:sp>
        <p:nvSpPr>
          <p:cNvPr id="3" name="Rectangle 2"/>
          <p:cNvSpPr/>
          <p:nvPr/>
        </p:nvSpPr>
        <p:spPr>
          <a:xfrm>
            <a:off x="1369524" y="60703"/>
            <a:ext cx="7774476" cy="646331"/>
          </a:xfrm>
          <a:prstGeom prst="rect">
            <a:avLst/>
          </a:prstGeom>
        </p:spPr>
        <p:txBody>
          <a:bodyPr wrap="square">
            <a:spAutoFit/>
          </a:bodyPr>
          <a:lstStyle/>
          <a:p>
            <a:pPr algn="ctr"/>
            <a:r>
              <a:rPr lang="en-US" sz="3600" b="1" dirty="0"/>
              <a:t>Evolution of Campaigning </a:t>
            </a:r>
          </a:p>
        </p:txBody>
      </p:sp>
      <p:sp>
        <p:nvSpPr>
          <p:cNvPr id="8" name="Rectangle 7"/>
          <p:cNvSpPr/>
          <p:nvPr/>
        </p:nvSpPr>
        <p:spPr>
          <a:xfrm>
            <a:off x="1369524" y="707034"/>
            <a:ext cx="7774476" cy="3939540"/>
          </a:xfrm>
          <a:prstGeom prst="rect">
            <a:avLst/>
          </a:prstGeom>
        </p:spPr>
        <p:txBody>
          <a:bodyPr wrap="square">
            <a:spAutoFit/>
          </a:bodyPr>
          <a:lstStyle/>
          <a:p>
            <a:r>
              <a:rPr lang="en-US" sz="3200" b="1" dirty="0"/>
              <a:t>Political </a:t>
            </a:r>
            <a:r>
              <a:rPr lang="en-US" sz="3200" b="1" dirty="0" smtClean="0"/>
              <a:t>context</a:t>
            </a:r>
          </a:p>
          <a:p>
            <a:pPr>
              <a:lnSpc>
                <a:spcPct val="50000"/>
              </a:lnSpc>
            </a:pPr>
            <a:endParaRPr lang="en-US" sz="2000" dirty="0"/>
          </a:p>
          <a:p>
            <a:r>
              <a:rPr lang="en-US" sz="3000" b="1" dirty="0" smtClean="0">
                <a:solidFill>
                  <a:srgbClr val="FF0000"/>
                </a:solidFill>
              </a:rPr>
              <a:t>Incumbent</a:t>
            </a:r>
            <a:endParaRPr lang="en-US" sz="3000" b="1" dirty="0">
              <a:solidFill>
                <a:srgbClr val="FF0000"/>
              </a:solidFill>
            </a:endParaRPr>
          </a:p>
          <a:p>
            <a:pPr marL="457200" indent="-457200">
              <a:buClr>
                <a:srgbClr val="3366FF"/>
              </a:buClr>
              <a:buFont typeface="Arial"/>
              <a:buChar char="•"/>
            </a:pPr>
            <a:r>
              <a:rPr lang="en-US" sz="2800" dirty="0" smtClean="0"/>
              <a:t>current </a:t>
            </a:r>
            <a:r>
              <a:rPr lang="en-US" sz="2800" dirty="0"/>
              <a:t>officeholder</a:t>
            </a:r>
          </a:p>
          <a:p>
            <a:pPr marL="457200" indent="-457200">
              <a:buClr>
                <a:srgbClr val="3366FF"/>
              </a:buClr>
              <a:buFont typeface="Arial"/>
              <a:buChar char="•"/>
            </a:pPr>
            <a:r>
              <a:rPr lang="en-US" sz="2800" dirty="0" smtClean="0"/>
              <a:t>usually </a:t>
            </a:r>
            <a:r>
              <a:rPr lang="en-US" sz="2800" dirty="0"/>
              <a:t>enjoys an advantage over a </a:t>
            </a:r>
            <a:r>
              <a:rPr lang="en-US" sz="2800" dirty="0" smtClean="0"/>
              <a:t>challenger</a:t>
            </a:r>
          </a:p>
          <a:p>
            <a:pPr>
              <a:buClr>
                <a:srgbClr val="3366FF"/>
              </a:buClr>
            </a:pPr>
            <a:r>
              <a:rPr lang="en-US" sz="3000" b="1" dirty="0" smtClean="0">
                <a:solidFill>
                  <a:srgbClr val="FF0000"/>
                </a:solidFill>
              </a:rPr>
              <a:t>Challenger</a:t>
            </a:r>
            <a:endParaRPr lang="en-US" sz="3000" b="1" dirty="0">
              <a:solidFill>
                <a:srgbClr val="FF0000"/>
              </a:solidFill>
            </a:endParaRPr>
          </a:p>
          <a:p>
            <a:pPr marL="457200" indent="-457200">
              <a:buClr>
                <a:srgbClr val="3366FF"/>
              </a:buClr>
              <a:buFont typeface="Arial"/>
              <a:buChar char="•"/>
            </a:pPr>
            <a:r>
              <a:rPr lang="en-US" sz="2800" dirty="0" smtClean="0"/>
              <a:t>person </a:t>
            </a:r>
            <a:r>
              <a:rPr lang="en-US" sz="2800" dirty="0"/>
              <a:t>that seeks to replace the </a:t>
            </a:r>
            <a:r>
              <a:rPr lang="en-US" sz="2800" dirty="0" smtClean="0"/>
              <a:t>incumbent</a:t>
            </a:r>
          </a:p>
          <a:p>
            <a:pPr>
              <a:buClr>
                <a:srgbClr val="3366FF"/>
              </a:buClr>
            </a:pPr>
            <a:r>
              <a:rPr lang="en-US" sz="3000" b="1" dirty="0" smtClean="0">
                <a:solidFill>
                  <a:srgbClr val="FF0000"/>
                </a:solidFill>
              </a:rPr>
              <a:t>Open </a:t>
            </a:r>
            <a:r>
              <a:rPr lang="en-US" sz="3000" b="1" dirty="0">
                <a:solidFill>
                  <a:srgbClr val="FF0000"/>
                </a:solidFill>
              </a:rPr>
              <a:t>election</a:t>
            </a:r>
          </a:p>
          <a:p>
            <a:pPr marL="457200" indent="-457200">
              <a:buClr>
                <a:srgbClr val="3366FF"/>
              </a:buClr>
              <a:buFont typeface="Arial"/>
              <a:buChar char="•"/>
            </a:pPr>
            <a:r>
              <a:rPr lang="en-US" sz="2800" dirty="0" smtClean="0"/>
              <a:t>lacks </a:t>
            </a:r>
            <a:r>
              <a:rPr lang="en-US" sz="2800" dirty="0"/>
              <a:t>an </a:t>
            </a:r>
            <a:r>
              <a:rPr lang="en-US" sz="2800" dirty="0" smtClean="0"/>
              <a:t>incumbent</a:t>
            </a:r>
            <a:endParaRPr lang="en-US" sz="2800" dirty="0"/>
          </a:p>
        </p:txBody>
      </p:sp>
      <p:pic>
        <p:nvPicPr>
          <p:cNvPr id="11" name="Picture 10"/>
          <p:cNvPicPr>
            <a:picLocks noChangeAspect="1"/>
          </p:cNvPicPr>
          <p:nvPr/>
        </p:nvPicPr>
        <p:blipFill>
          <a:blip r:embed="rId9"/>
          <a:stretch>
            <a:fillRect/>
          </a:stretch>
        </p:blipFill>
        <p:spPr>
          <a:xfrm>
            <a:off x="1527207" y="4774410"/>
            <a:ext cx="2032000" cy="1942881"/>
          </a:xfrm>
          <a:prstGeom prst="rect">
            <a:avLst/>
          </a:prstGeom>
        </p:spPr>
      </p:pic>
      <p:pic>
        <p:nvPicPr>
          <p:cNvPr id="12" name="Picture 11"/>
          <p:cNvPicPr>
            <a:picLocks noChangeAspect="1"/>
          </p:cNvPicPr>
          <p:nvPr/>
        </p:nvPicPr>
        <p:blipFill>
          <a:blip r:embed="rId10"/>
          <a:stretch>
            <a:fillRect/>
          </a:stretch>
        </p:blipFill>
        <p:spPr>
          <a:xfrm>
            <a:off x="3787261" y="4533372"/>
            <a:ext cx="2760956" cy="2183919"/>
          </a:xfrm>
          <a:prstGeom prst="rect">
            <a:avLst/>
          </a:prstGeom>
        </p:spPr>
      </p:pic>
      <p:pic>
        <p:nvPicPr>
          <p:cNvPr id="13" name="Picture 12"/>
          <p:cNvPicPr>
            <a:picLocks noChangeAspect="1"/>
          </p:cNvPicPr>
          <p:nvPr/>
        </p:nvPicPr>
        <p:blipFill>
          <a:blip r:embed="rId11"/>
          <a:stretch>
            <a:fillRect/>
          </a:stretch>
        </p:blipFill>
        <p:spPr>
          <a:xfrm>
            <a:off x="6776595" y="3760971"/>
            <a:ext cx="2017961" cy="2956319"/>
          </a:xfrm>
          <a:prstGeom prst="rect">
            <a:avLst/>
          </a:prstGeom>
          <a:ln w="12700" cmpd="sng">
            <a:solidFill>
              <a:schemeClr val="tx1"/>
            </a:solidFill>
          </a:ln>
        </p:spPr>
      </p:pic>
    </p:spTree>
    <p:extLst>
      <p:ext uri="{BB962C8B-B14F-4D97-AF65-F5344CB8AC3E}">
        <p14:creationId xmlns:p14="http://schemas.microsoft.com/office/powerpoint/2010/main" val="34006023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8900" y="203200"/>
            <a:ext cx="8966200" cy="6451600"/>
          </a:xfrm>
          <a:prstGeom prst="rect">
            <a:avLst/>
          </a:prstGeom>
        </p:spPr>
      </p:pic>
    </p:spTree>
    <p:extLst>
      <p:ext uri="{BB962C8B-B14F-4D97-AF65-F5344CB8AC3E}">
        <p14:creationId xmlns:p14="http://schemas.microsoft.com/office/powerpoint/2010/main" val="3586789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215596"/>
            <a:ext cx="7774476" cy="4093428"/>
          </a:xfrm>
          <a:prstGeom prst="rect">
            <a:avLst/>
          </a:prstGeom>
        </p:spPr>
        <p:txBody>
          <a:bodyPr wrap="square">
            <a:spAutoFit/>
          </a:bodyPr>
          <a:lstStyle/>
          <a:p>
            <a:r>
              <a:rPr lang="en-US" sz="4000" b="1" dirty="0" smtClean="0"/>
              <a:t>Grab a neighbor and discuss –</a:t>
            </a:r>
          </a:p>
          <a:p>
            <a:pPr>
              <a:lnSpc>
                <a:spcPct val="50000"/>
              </a:lnSpc>
            </a:pPr>
            <a:endParaRPr lang="en-US" sz="4000" b="1" dirty="0" smtClean="0"/>
          </a:p>
          <a:p>
            <a:pPr algn="ctr"/>
            <a:r>
              <a:rPr lang="en-US" sz="4000" b="1" dirty="0" smtClean="0"/>
              <a:t>Are </a:t>
            </a:r>
            <a:r>
              <a:rPr lang="en-US" sz="4000" b="1" dirty="0"/>
              <a:t>Nominations and Campaigns Too Democratic</a:t>
            </a:r>
            <a:r>
              <a:rPr lang="en-US" sz="4000" b="1" dirty="0" smtClean="0"/>
              <a:t>?</a:t>
            </a:r>
          </a:p>
          <a:p>
            <a:pPr algn="ctr"/>
            <a:endParaRPr lang="en-US" sz="4000" b="1" dirty="0"/>
          </a:p>
          <a:p>
            <a:pPr algn="ctr"/>
            <a:r>
              <a:rPr lang="en-US" sz="4000" b="1" dirty="0" smtClean="0"/>
              <a:t>Do </a:t>
            </a:r>
            <a:r>
              <a:rPr lang="en-US" sz="4000" b="1" dirty="0"/>
              <a:t>Big Campaigns Lead to an Increased Scope of Government?</a:t>
            </a:r>
          </a:p>
        </p:txBody>
      </p:sp>
    </p:spTree>
    <p:extLst>
      <p:ext uri="{BB962C8B-B14F-4D97-AF65-F5344CB8AC3E}">
        <p14:creationId xmlns:p14="http://schemas.microsoft.com/office/powerpoint/2010/main" val="409521426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9" name="Picture 8"/>
          <p:cNvPicPr>
            <a:picLocks/>
          </p:cNvPicPr>
          <p:nvPr/>
        </p:nvPicPr>
        <p:blipFill>
          <a:blip r:embed="rId7"/>
          <a:stretch>
            <a:fillRect/>
          </a:stretch>
        </p:blipFill>
        <p:spPr>
          <a:xfrm>
            <a:off x="0" y="5489956"/>
            <a:ext cx="1365502" cy="1368044"/>
          </a:xfrm>
          <a:prstGeom prst="rect">
            <a:avLst/>
          </a:prstGeom>
          <a:ln w="12700" cmpd="sng">
            <a:solidFill>
              <a:srgbClr val="000000"/>
            </a:solidFill>
          </a:ln>
        </p:spPr>
      </p:pic>
      <p:pic>
        <p:nvPicPr>
          <p:cNvPr id="10" name="Picture 9"/>
          <p:cNvPicPr>
            <a:picLocks noChangeAspect="1"/>
          </p:cNvPicPr>
          <p:nvPr/>
        </p:nvPicPr>
        <p:blipFill>
          <a:blip r:embed="rId8"/>
          <a:stretch>
            <a:fillRect/>
          </a:stretch>
        </p:blipFill>
        <p:spPr>
          <a:xfrm>
            <a:off x="3173" y="5489956"/>
            <a:ext cx="1366351" cy="1366351"/>
          </a:xfrm>
          <a:prstGeom prst="rect">
            <a:avLst/>
          </a:prstGeom>
        </p:spPr>
      </p:pic>
      <p:sp>
        <p:nvSpPr>
          <p:cNvPr id="2" name="Rectangle 1"/>
          <p:cNvSpPr/>
          <p:nvPr/>
        </p:nvSpPr>
        <p:spPr>
          <a:xfrm>
            <a:off x="1369524" y="1046592"/>
            <a:ext cx="7774476" cy="1323439"/>
          </a:xfrm>
          <a:prstGeom prst="rect">
            <a:avLst/>
          </a:prstGeom>
        </p:spPr>
        <p:txBody>
          <a:bodyPr wrap="square">
            <a:spAutoFit/>
          </a:bodyPr>
          <a:lstStyle/>
          <a:p>
            <a:pPr algn="ctr"/>
            <a:r>
              <a:rPr lang="en-US" sz="4000" b="1" dirty="0"/>
              <a:t>Advanced Placement</a:t>
            </a:r>
            <a:r>
              <a:rPr lang="en-US" sz="4000" b="1" i="1" dirty="0">
                <a:solidFill>
                  <a:srgbClr val="008000"/>
                </a:solidFill>
              </a:rPr>
              <a:t>®</a:t>
            </a:r>
          </a:p>
          <a:p>
            <a:pPr algn="ctr"/>
            <a:r>
              <a:rPr lang="en-US" sz="4000" b="1" dirty="0"/>
              <a:t> American Government and Politics</a:t>
            </a:r>
          </a:p>
        </p:txBody>
      </p:sp>
      <p:sp>
        <p:nvSpPr>
          <p:cNvPr id="3" name="Rectangle 2"/>
          <p:cNvSpPr/>
          <p:nvPr/>
        </p:nvSpPr>
        <p:spPr>
          <a:xfrm>
            <a:off x="1369524" y="3036585"/>
            <a:ext cx="7774476" cy="2031325"/>
          </a:xfrm>
          <a:prstGeom prst="rect">
            <a:avLst/>
          </a:prstGeom>
        </p:spPr>
        <p:txBody>
          <a:bodyPr wrap="square">
            <a:spAutoFit/>
          </a:bodyPr>
          <a:lstStyle/>
          <a:p>
            <a:pPr algn="ctr"/>
            <a:r>
              <a:rPr lang="en-US" sz="3600" b="1" dirty="0"/>
              <a:t>Unit </a:t>
            </a:r>
            <a:r>
              <a:rPr lang="en-US" sz="3600" b="1" dirty="0" smtClean="0"/>
              <a:t>IV </a:t>
            </a:r>
            <a:r>
              <a:rPr lang="en-US" sz="3600" b="1" dirty="0"/>
              <a:t>– </a:t>
            </a:r>
            <a:r>
              <a:rPr lang="en-US" sz="3600" b="1" dirty="0" smtClean="0"/>
              <a:t>Elections (9), Voting (10), and the Media (7)</a:t>
            </a:r>
            <a:endParaRPr lang="en-US" sz="3600" b="1" dirty="0"/>
          </a:p>
          <a:p>
            <a:pPr algn="ctr">
              <a:lnSpc>
                <a:spcPct val="50000"/>
              </a:lnSpc>
            </a:pPr>
            <a:endParaRPr lang="en-US" sz="3600" b="1" dirty="0"/>
          </a:p>
          <a:p>
            <a:pPr algn="ctr"/>
            <a:r>
              <a:rPr lang="en-US" sz="3600" b="1" dirty="0">
                <a:solidFill>
                  <a:srgbClr val="000090"/>
                </a:solidFill>
              </a:rPr>
              <a:t>Part </a:t>
            </a:r>
            <a:r>
              <a:rPr lang="en-US" sz="3600" b="1" dirty="0" smtClean="0">
                <a:solidFill>
                  <a:srgbClr val="000090"/>
                </a:solidFill>
              </a:rPr>
              <a:t> 2 – Voting</a:t>
            </a:r>
            <a:endParaRPr lang="en-US" sz="3600" b="1" dirty="0">
              <a:solidFill>
                <a:srgbClr val="000090"/>
              </a:solidFill>
            </a:endParaRPr>
          </a:p>
        </p:txBody>
      </p:sp>
    </p:spTree>
    <p:extLst>
      <p:ext uri="{BB962C8B-B14F-4D97-AF65-F5344CB8AC3E}">
        <p14:creationId xmlns:p14="http://schemas.microsoft.com/office/powerpoint/2010/main" val="2395714263"/>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27713"/>
            <a:ext cx="7774476" cy="646331"/>
          </a:xfrm>
          <a:prstGeom prst="rect">
            <a:avLst/>
          </a:prstGeom>
        </p:spPr>
        <p:txBody>
          <a:bodyPr wrap="square">
            <a:spAutoFit/>
          </a:bodyPr>
          <a:lstStyle/>
          <a:p>
            <a:pPr algn="ctr"/>
            <a:r>
              <a:rPr lang="en-US" sz="3600" b="1" dirty="0"/>
              <a:t>The History of Voting Rights</a:t>
            </a:r>
          </a:p>
        </p:txBody>
      </p:sp>
      <p:pic>
        <p:nvPicPr>
          <p:cNvPr id="9" name="Picture 8"/>
          <p:cNvPicPr>
            <a:picLocks noChangeAspect="1"/>
          </p:cNvPicPr>
          <p:nvPr/>
        </p:nvPicPr>
        <p:blipFill>
          <a:blip r:embed="rId8"/>
          <a:stretch>
            <a:fillRect/>
          </a:stretch>
        </p:blipFill>
        <p:spPr>
          <a:xfrm>
            <a:off x="4943166" y="3332818"/>
            <a:ext cx="4062693" cy="3377168"/>
          </a:xfrm>
          <a:prstGeom prst="rect">
            <a:avLst/>
          </a:prstGeom>
          <a:ln w="12700" cmpd="sng">
            <a:solidFill>
              <a:schemeClr val="tx1"/>
            </a:solidFill>
          </a:ln>
        </p:spPr>
      </p:pic>
      <p:sp>
        <p:nvSpPr>
          <p:cNvPr id="10" name="TextBox 9"/>
          <p:cNvSpPr txBox="1"/>
          <p:nvPr/>
        </p:nvSpPr>
        <p:spPr>
          <a:xfrm>
            <a:off x="1369524" y="536755"/>
            <a:ext cx="7774476" cy="6370976"/>
          </a:xfrm>
          <a:prstGeom prst="rect">
            <a:avLst/>
          </a:prstGeom>
          <a:noFill/>
        </p:spPr>
        <p:txBody>
          <a:bodyPr wrap="square" rtlCol="0">
            <a:spAutoFit/>
          </a:bodyPr>
          <a:lstStyle/>
          <a:p>
            <a:pPr marL="457200" indent="-457200">
              <a:buClr>
                <a:srgbClr val="3366FF"/>
              </a:buClr>
              <a:buFont typeface="Arial"/>
              <a:buChar char="•"/>
            </a:pPr>
            <a:r>
              <a:rPr lang="en-US" sz="2600" dirty="0" smtClean="0"/>
              <a:t>Framers </a:t>
            </a:r>
            <a:r>
              <a:rPr lang="en-US" sz="2600" dirty="0"/>
              <a:t>of the Constitution purposely left </a:t>
            </a:r>
            <a:r>
              <a:rPr lang="en-US" sz="2600" dirty="0" smtClean="0"/>
              <a:t>power </a:t>
            </a:r>
            <a:r>
              <a:rPr lang="en-US" sz="2600" dirty="0"/>
              <a:t>to set suffrage qualifications to each </a:t>
            </a:r>
            <a:r>
              <a:rPr lang="en-US" sz="2600" dirty="0" smtClean="0"/>
              <a:t>State</a:t>
            </a:r>
            <a:endParaRPr lang="en-US" sz="2600" dirty="0"/>
          </a:p>
          <a:p>
            <a:pPr marL="457200" indent="-457200">
              <a:buClr>
                <a:srgbClr val="3366FF"/>
              </a:buClr>
              <a:buFont typeface="Arial"/>
              <a:buChar char="•"/>
            </a:pPr>
            <a:r>
              <a:rPr lang="en-US" sz="2600" b="1" dirty="0">
                <a:solidFill>
                  <a:srgbClr val="FF0000"/>
                </a:solidFill>
              </a:rPr>
              <a:t>Suffrage</a:t>
            </a:r>
            <a:r>
              <a:rPr lang="en-US" sz="2600" dirty="0"/>
              <a:t> means the right to </a:t>
            </a:r>
            <a:r>
              <a:rPr lang="en-US" sz="2600" dirty="0" smtClean="0"/>
              <a:t>vote /  </a:t>
            </a:r>
            <a:r>
              <a:rPr lang="en-US" sz="2600" b="1" dirty="0">
                <a:solidFill>
                  <a:srgbClr val="FF0000"/>
                </a:solidFill>
              </a:rPr>
              <a:t>Franchise</a:t>
            </a:r>
            <a:r>
              <a:rPr lang="en-US" sz="2600" dirty="0"/>
              <a:t> is another term with the same </a:t>
            </a:r>
            <a:r>
              <a:rPr lang="en-US" sz="2600" dirty="0" smtClean="0"/>
              <a:t>meaning</a:t>
            </a:r>
            <a:endParaRPr lang="en-US" sz="2600" dirty="0"/>
          </a:p>
          <a:p>
            <a:pPr marL="457200" indent="-457200">
              <a:buClr>
                <a:srgbClr val="3366FF"/>
              </a:buClr>
              <a:buFont typeface="Arial"/>
              <a:buChar char="•"/>
            </a:pPr>
            <a:r>
              <a:rPr lang="en-US" sz="2600" b="1" dirty="0" smtClean="0">
                <a:solidFill>
                  <a:srgbClr val="FF0000"/>
                </a:solidFill>
              </a:rPr>
              <a:t>Electorate</a:t>
            </a:r>
            <a:r>
              <a:rPr lang="en-US" sz="2600" dirty="0" smtClean="0"/>
              <a:t> </a:t>
            </a:r>
            <a:r>
              <a:rPr lang="en-US" sz="2600" dirty="0"/>
              <a:t>is all of the people entitled to vote in a given </a:t>
            </a:r>
            <a:r>
              <a:rPr lang="en-US" sz="2600" dirty="0" smtClean="0"/>
              <a:t>election </a:t>
            </a:r>
            <a:endParaRPr lang="en-US" sz="2600" dirty="0"/>
          </a:p>
          <a:p>
            <a:pPr marL="457200" indent="-457200">
              <a:buClr>
                <a:srgbClr val="3366FF"/>
              </a:buClr>
              <a:buFont typeface="Arial"/>
              <a:buChar char="•"/>
            </a:pPr>
            <a:r>
              <a:rPr lang="en-US" sz="2600" b="1" dirty="0"/>
              <a:t>Initially</a:t>
            </a:r>
            <a:r>
              <a:rPr lang="en-US" sz="2600" dirty="0"/>
              <a:t>, the right to vote in America was limited to white male </a:t>
            </a:r>
            <a:r>
              <a:rPr lang="en-US" sz="2600" dirty="0" smtClean="0"/>
              <a:t>property                                                       owners</a:t>
            </a:r>
            <a:endParaRPr lang="en-US" sz="2600" dirty="0"/>
          </a:p>
          <a:p>
            <a:pPr marL="457200" indent="-457200">
              <a:buClr>
                <a:srgbClr val="3366FF"/>
              </a:buClr>
              <a:buFont typeface="Arial"/>
              <a:buChar char="•"/>
            </a:pPr>
            <a:r>
              <a:rPr lang="en-US" sz="2600" b="1" dirty="0"/>
              <a:t>Today</a:t>
            </a:r>
            <a:r>
              <a:rPr lang="en-US" sz="2600" dirty="0"/>
              <a:t>, </a:t>
            </a:r>
            <a:r>
              <a:rPr lang="en-US" sz="2600" dirty="0" smtClean="0"/>
              <a:t>size of                                                                  American electorate                                                         is 200+ million people </a:t>
            </a:r>
          </a:p>
          <a:p>
            <a:pPr marL="457200" indent="-457200">
              <a:buClr>
                <a:srgbClr val="3366FF"/>
              </a:buClr>
              <a:buFont typeface="Arial"/>
              <a:buChar char="•"/>
            </a:pPr>
            <a:r>
              <a:rPr lang="en-US" sz="2600" dirty="0" smtClean="0"/>
              <a:t>Nearly </a:t>
            </a:r>
            <a:r>
              <a:rPr lang="en-US" sz="2600" dirty="0"/>
              <a:t>all citizens at </a:t>
            </a:r>
            <a:r>
              <a:rPr lang="en-US" sz="2600" dirty="0" smtClean="0"/>
              <a:t>                                                   least </a:t>
            </a:r>
            <a:r>
              <a:rPr lang="en-US" sz="2600" dirty="0"/>
              <a:t>18 years of age </a:t>
            </a:r>
            <a:r>
              <a:rPr lang="en-US" sz="2600" dirty="0" smtClean="0"/>
              <a:t>                                                    can </a:t>
            </a:r>
            <a:r>
              <a:rPr lang="en-US" sz="2600" dirty="0"/>
              <a:t>qualify to </a:t>
            </a:r>
            <a:r>
              <a:rPr lang="en-US" sz="2600" dirty="0" smtClean="0"/>
              <a:t>vote</a:t>
            </a:r>
            <a:endParaRPr lang="en-US" sz="2600" dirty="0"/>
          </a:p>
          <a:p>
            <a:endParaRPr lang="en-US" dirty="0"/>
          </a:p>
        </p:txBody>
      </p:sp>
    </p:spTree>
    <p:extLst>
      <p:ext uri="{BB962C8B-B14F-4D97-AF65-F5344CB8AC3E}">
        <p14:creationId xmlns:p14="http://schemas.microsoft.com/office/powerpoint/2010/main" val="264438088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11218"/>
            <a:ext cx="7774475" cy="646331"/>
          </a:xfrm>
          <a:prstGeom prst="rect">
            <a:avLst/>
          </a:prstGeom>
        </p:spPr>
        <p:txBody>
          <a:bodyPr wrap="square">
            <a:spAutoFit/>
          </a:bodyPr>
          <a:lstStyle/>
          <a:p>
            <a:pPr algn="ctr"/>
            <a:r>
              <a:rPr lang="en-US" sz="3600" b="1" dirty="0"/>
              <a:t>Extending Suffrage</a:t>
            </a:r>
          </a:p>
        </p:txBody>
      </p:sp>
      <p:sp>
        <p:nvSpPr>
          <p:cNvPr id="3" name="Rectangle 2"/>
          <p:cNvSpPr/>
          <p:nvPr/>
        </p:nvSpPr>
        <p:spPr>
          <a:xfrm>
            <a:off x="1369523" y="657549"/>
            <a:ext cx="7774475" cy="5816978"/>
          </a:xfrm>
          <a:prstGeom prst="rect">
            <a:avLst/>
          </a:prstGeom>
        </p:spPr>
        <p:txBody>
          <a:bodyPr wrap="square">
            <a:spAutoFit/>
          </a:bodyPr>
          <a:lstStyle/>
          <a:p>
            <a:pPr algn="ctr"/>
            <a:r>
              <a:rPr lang="en-US" sz="3000" b="1" dirty="0"/>
              <a:t>The expansion of the electorate to its present size happened in five fairly distinct stages</a:t>
            </a:r>
            <a:r>
              <a:rPr lang="en-US" sz="3000" b="1" dirty="0" smtClean="0"/>
              <a:t>:</a:t>
            </a:r>
          </a:p>
          <a:p>
            <a:pPr marL="342900" indent="-342900">
              <a:buClr>
                <a:srgbClr val="3366FF"/>
              </a:buClr>
              <a:buFont typeface="+mj-lt"/>
              <a:buAutoNum type="arabicPeriod"/>
            </a:pPr>
            <a:r>
              <a:rPr lang="en-US" sz="2600" dirty="0" smtClean="0"/>
              <a:t>During </a:t>
            </a:r>
            <a:r>
              <a:rPr lang="en-US" sz="2600" dirty="0"/>
              <a:t>the early 1800s</a:t>
            </a:r>
            <a:r>
              <a:rPr lang="en-US" sz="2600" dirty="0" smtClean="0"/>
              <a:t>,                                                       </a:t>
            </a:r>
            <a:r>
              <a:rPr lang="en-US" sz="2600" dirty="0"/>
              <a:t>religious, property, </a:t>
            </a:r>
            <a:r>
              <a:rPr lang="en-US" sz="2600" dirty="0" smtClean="0"/>
              <a:t>and                                                      </a:t>
            </a:r>
            <a:r>
              <a:rPr lang="en-US" sz="2600" dirty="0"/>
              <a:t>tax payment </a:t>
            </a:r>
            <a:r>
              <a:rPr lang="en-US" sz="2600" dirty="0" smtClean="0"/>
              <a:t>qualifications                                          </a:t>
            </a:r>
            <a:r>
              <a:rPr lang="en-US" sz="2600" dirty="0"/>
              <a:t>were gradually </a:t>
            </a:r>
            <a:r>
              <a:rPr lang="en-US" sz="2600" dirty="0" smtClean="0"/>
              <a:t>eliminated </a:t>
            </a:r>
            <a:endParaRPr lang="en-US" sz="2600" dirty="0"/>
          </a:p>
          <a:p>
            <a:pPr marL="342900" indent="-342900">
              <a:buClr>
                <a:srgbClr val="3366FF"/>
              </a:buClr>
              <a:buFont typeface="+mj-lt"/>
              <a:buAutoNum type="arabicPeriod"/>
            </a:pPr>
            <a:r>
              <a:rPr lang="en-US" sz="2600" dirty="0" smtClean="0"/>
              <a:t>15th </a:t>
            </a:r>
            <a:r>
              <a:rPr lang="en-US" sz="2600" dirty="0"/>
              <a:t>Amendment (1870) </a:t>
            </a:r>
            <a:r>
              <a:rPr lang="en-US" sz="2600" dirty="0" smtClean="0"/>
              <a:t>                                               intended </a:t>
            </a:r>
            <a:r>
              <a:rPr lang="en-US" sz="2600" dirty="0"/>
              <a:t>to end race-</a:t>
            </a:r>
            <a:r>
              <a:rPr lang="en-US" sz="2600" dirty="0" smtClean="0"/>
              <a:t>based                                         </a:t>
            </a:r>
            <a:r>
              <a:rPr lang="en-US" sz="2600" dirty="0"/>
              <a:t>voting </a:t>
            </a:r>
            <a:r>
              <a:rPr lang="en-US" sz="2600" dirty="0" smtClean="0"/>
              <a:t>requirements</a:t>
            </a:r>
          </a:p>
          <a:p>
            <a:pPr marL="342900" indent="-342900">
              <a:buFont typeface="+mj-lt"/>
              <a:buAutoNum type="arabicPeriod"/>
            </a:pPr>
            <a:endParaRPr lang="en-US" sz="2600" dirty="0"/>
          </a:p>
          <a:p>
            <a:pPr marL="342900" indent="-342900">
              <a:buFont typeface="+mj-lt"/>
              <a:buAutoNum type="arabicPeriod"/>
            </a:pPr>
            <a:endParaRPr lang="en-US" sz="2600" dirty="0" smtClean="0"/>
          </a:p>
          <a:p>
            <a:pPr lvl="6"/>
            <a:r>
              <a:rPr lang="en-US" sz="2600" dirty="0" smtClean="0">
                <a:solidFill>
                  <a:srgbClr val="3366FF"/>
                </a:solidFill>
              </a:rPr>
              <a:t>3.  </a:t>
            </a:r>
            <a:r>
              <a:rPr lang="en-US" sz="2600" dirty="0" smtClean="0"/>
              <a:t>1920</a:t>
            </a:r>
            <a:r>
              <a:rPr lang="en-US" sz="2600" dirty="0"/>
              <a:t>, </a:t>
            </a:r>
            <a:r>
              <a:rPr lang="en-US" sz="2600" dirty="0" smtClean="0"/>
              <a:t>19th </a:t>
            </a:r>
            <a:r>
              <a:rPr lang="en-US" sz="2600" dirty="0"/>
              <a:t>Amendment prohibited the denial of the right to vote because of </a:t>
            </a:r>
            <a:r>
              <a:rPr lang="en-US" sz="2600" dirty="0" smtClean="0"/>
              <a:t>gender</a:t>
            </a:r>
            <a:endParaRPr lang="en-US" sz="2600" dirty="0"/>
          </a:p>
        </p:txBody>
      </p:sp>
      <p:pic>
        <p:nvPicPr>
          <p:cNvPr id="10" name="Picture 9"/>
          <p:cNvPicPr>
            <a:picLocks noChangeAspect="1"/>
          </p:cNvPicPr>
          <p:nvPr/>
        </p:nvPicPr>
        <p:blipFill>
          <a:blip r:embed="rId8"/>
          <a:stretch>
            <a:fillRect/>
          </a:stretch>
        </p:blipFill>
        <p:spPr>
          <a:xfrm>
            <a:off x="1875276" y="4654813"/>
            <a:ext cx="2149321" cy="2192307"/>
          </a:xfrm>
          <a:prstGeom prst="rect">
            <a:avLst/>
          </a:prstGeom>
        </p:spPr>
      </p:pic>
      <p:pic>
        <p:nvPicPr>
          <p:cNvPr id="11" name="Picture 10"/>
          <p:cNvPicPr>
            <a:picLocks noChangeAspect="1"/>
          </p:cNvPicPr>
          <p:nvPr/>
        </p:nvPicPr>
        <p:blipFill>
          <a:blip r:embed="rId9"/>
          <a:stretch>
            <a:fillRect/>
          </a:stretch>
        </p:blipFill>
        <p:spPr>
          <a:xfrm>
            <a:off x="5591551" y="1613847"/>
            <a:ext cx="3393676" cy="3565737"/>
          </a:xfrm>
          <a:prstGeom prst="rect">
            <a:avLst/>
          </a:prstGeom>
        </p:spPr>
      </p:pic>
    </p:spTree>
    <p:extLst>
      <p:ext uri="{BB962C8B-B14F-4D97-AF65-F5344CB8AC3E}">
        <p14:creationId xmlns:p14="http://schemas.microsoft.com/office/powerpoint/2010/main" val="305464525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pic>
        <p:nvPicPr>
          <p:cNvPr id="9" name="Picture 8"/>
          <p:cNvPicPr>
            <a:picLocks noChangeAspect="1"/>
          </p:cNvPicPr>
          <p:nvPr/>
        </p:nvPicPr>
        <p:blipFill rotWithShape="1">
          <a:blip r:embed="rId8"/>
          <a:srcRect b="2473"/>
          <a:stretch/>
        </p:blipFill>
        <p:spPr>
          <a:xfrm>
            <a:off x="5723505" y="824775"/>
            <a:ext cx="3199884" cy="5235359"/>
          </a:xfrm>
          <a:prstGeom prst="rect">
            <a:avLst/>
          </a:prstGeom>
        </p:spPr>
      </p:pic>
      <p:sp>
        <p:nvSpPr>
          <p:cNvPr id="2" name="Rectangle 1"/>
          <p:cNvSpPr/>
          <p:nvPr/>
        </p:nvSpPr>
        <p:spPr>
          <a:xfrm>
            <a:off x="1369525" y="27713"/>
            <a:ext cx="7774476" cy="646331"/>
          </a:xfrm>
          <a:prstGeom prst="rect">
            <a:avLst/>
          </a:prstGeom>
        </p:spPr>
        <p:txBody>
          <a:bodyPr wrap="square">
            <a:spAutoFit/>
          </a:bodyPr>
          <a:lstStyle/>
          <a:p>
            <a:pPr algn="ctr"/>
            <a:r>
              <a:rPr lang="en-US" sz="3600" b="1" dirty="0"/>
              <a:t>Extending Suffrage</a:t>
            </a:r>
          </a:p>
        </p:txBody>
      </p:sp>
      <p:sp>
        <p:nvSpPr>
          <p:cNvPr id="10" name="Rectangle 9"/>
          <p:cNvSpPr/>
          <p:nvPr/>
        </p:nvSpPr>
        <p:spPr>
          <a:xfrm>
            <a:off x="1369524" y="674044"/>
            <a:ext cx="7774475" cy="5386090"/>
          </a:xfrm>
          <a:prstGeom prst="rect">
            <a:avLst/>
          </a:prstGeom>
        </p:spPr>
        <p:txBody>
          <a:bodyPr wrap="square">
            <a:spAutoFit/>
          </a:bodyPr>
          <a:lstStyle/>
          <a:p>
            <a:r>
              <a:rPr lang="en-US" sz="2800" dirty="0" smtClean="0">
                <a:solidFill>
                  <a:srgbClr val="3366FF"/>
                </a:solidFill>
              </a:rPr>
              <a:t>4.  </a:t>
            </a:r>
            <a:r>
              <a:rPr lang="en-US" sz="2800" dirty="0" smtClean="0"/>
              <a:t>The 1960s:</a:t>
            </a:r>
          </a:p>
          <a:p>
            <a:pPr marL="914400" lvl="1" indent="-457200">
              <a:buClr>
                <a:srgbClr val="660066"/>
              </a:buClr>
              <a:buFont typeface="Arial"/>
              <a:buChar char="•"/>
            </a:pPr>
            <a:r>
              <a:rPr lang="en-US" sz="2800" dirty="0" smtClean="0"/>
              <a:t>The </a:t>
            </a:r>
            <a:r>
              <a:rPr lang="en-US" sz="2800" dirty="0"/>
              <a:t>Voting Rights Act </a:t>
            </a:r>
            <a:r>
              <a:rPr lang="en-US" sz="2800" dirty="0" smtClean="0"/>
              <a:t>                                                   of </a:t>
            </a:r>
            <a:r>
              <a:rPr lang="en-US" sz="2800" dirty="0"/>
              <a:t>1965 guaranteed </a:t>
            </a:r>
            <a:r>
              <a:rPr lang="en-US" sz="2800" dirty="0" smtClean="0"/>
              <a:t>                                               the </a:t>
            </a:r>
            <a:r>
              <a:rPr lang="en-US" sz="2800" dirty="0"/>
              <a:t>right to vote for </a:t>
            </a:r>
            <a:r>
              <a:rPr lang="en-US" sz="2800" dirty="0" smtClean="0"/>
              <a:t>                                    minorities </a:t>
            </a:r>
            <a:endParaRPr lang="en-US" sz="2800" dirty="0"/>
          </a:p>
          <a:p>
            <a:pPr marL="914400" lvl="1" indent="-457200">
              <a:buClr>
                <a:srgbClr val="660066"/>
              </a:buClr>
              <a:buFont typeface="Arial"/>
              <a:buChar char="•"/>
            </a:pPr>
            <a:r>
              <a:rPr lang="en-US" sz="2800" dirty="0" smtClean="0"/>
              <a:t>The </a:t>
            </a:r>
            <a:r>
              <a:rPr lang="en-US" sz="2800" dirty="0"/>
              <a:t>24th </a:t>
            </a:r>
            <a:r>
              <a:rPr lang="en-US" sz="2800" dirty="0" smtClean="0"/>
              <a:t>Amendment                                      </a:t>
            </a:r>
            <a:r>
              <a:rPr lang="en-US" sz="2800" dirty="0"/>
              <a:t>(1964) eliminated the </a:t>
            </a:r>
            <a:r>
              <a:rPr lang="en-US" sz="2800" dirty="0" smtClean="0"/>
              <a:t>                                           poll tax</a:t>
            </a:r>
          </a:p>
          <a:p>
            <a:r>
              <a:rPr lang="en-US" sz="2800" dirty="0" smtClean="0">
                <a:solidFill>
                  <a:srgbClr val="3366FF"/>
                </a:solidFill>
              </a:rPr>
              <a:t>5.   </a:t>
            </a:r>
            <a:r>
              <a:rPr lang="en-US" sz="2800" dirty="0" smtClean="0"/>
              <a:t>The </a:t>
            </a:r>
            <a:r>
              <a:rPr lang="en-US" sz="2800" dirty="0"/>
              <a:t>26th </a:t>
            </a:r>
            <a:r>
              <a:rPr lang="en-US" sz="2800" dirty="0" smtClean="0"/>
              <a:t>Amendment </a:t>
            </a:r>
          </a:p>
          <a:p>
            <a:r>
              <a:rPr lang="en-US" sz="2800" dirty="0"/>
              <a:t> </a:t>
            </a:r>
            <a:r>
              <a:rPr lang="en-US" sz="2800" dirty="0" smtClean="0"/>
              <a:t>     (</a:t>
            </a:r>
            <a:r>
              <a:rPr lang="en-US" sz="2800" dirty="0"/>
              <a:t>1971) lowered the </a:t>
            </a:r>
            <a:endParaRPr lang="en-US" sz="2800" dirty="0" smtClean="0"/>
          </a:p>
          <a:p>
            <a:r>
              <a:rPr lang="en-US" sz="2800" dirty="0"/>
              <a:t> </a:t>
            </a:r>
            <a:r>
              <a:rPr lang="en-US" sz="2800" dirty="0" smtClean="0"/>
              <a:t>     voting </a:t>
            </a:r>
            <a:r>
              <a:rPr lang="en-US" sz="2800" dirty="0"/>
              <a:t>age to </a:t>
            </a:r>
            <a:r>
              <a:rPr lang="en-US" sz="2800" dirty="0" smtClean="0"/>
              <a:t>18</a:t>
            </a:r>
            <a:endParaRPr lang="en-US" sz="2800" dirty="0"/>
          </a:p>
          <a:p>
            <a:endParaRPr lang="en-US" dirty="0"/>
          </a:p>
          <a:p>
            <a:endParaRPr lang="en-US" dirty="0"/>
          </a:p>
        </p:txBody>
      </p:sp>
    </p:spTree>
    <p:extLst>
      <p:ext uri="{BB962C8B-B14F-4D97-AF65-F5344CB8AC3E}">
        <p14:creationId xmlns:p14="http://schemas.microsoft.com/office/powerpoint/2010/main" val="306525871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11218"/>
            <a:ext cx="7774476" cy="646331"/>
          </a:xfrm>
          <a:prstGeom prst="rect">
            <a:avLst/>
          </a:prstGeom>
        </p:spPr>
        <p:txBody>
          <a:bodyPr wrap="square">
            <a:spAutoFit/>
          </a:bodyPr>
          <a:lstStyle/>
          <a:p>
            <a:pPr algn="ctr"/>
            <a:r>
              <a:rPr lang="en-US" sz="3600" b="1" dirty="0"/>
              <a:t>How American Elections Work</a:t>
            </a:r>
          </a:p>
        </p:txBody>
      </p:sp>
      <p:sp>
        <p:nvSpPr>
          <p:cNvPr id="3" name="Rectangle 2"/>
          <p:cNvSpPr/>
          <p:nvPr/>
        </p:nvSpPr>
        <p:spPr>
          <a:xfrm>
            <a:off x="1369524" y="631094"/>
            <a:ext cx="7774476" cy="6063197"/>
          </a:xfrm>
          <a:prstGeom prst="rect">
            <a:avLst/>
          </a:prstGeom>
        </p:spPr>
        <p:txBody>
          <a:bodyPr wrap="square">
            <a:spAutoFit/>
          </a:bodyPr>
          <a:lstStyle/>
          <a:p>
            <a:r>
              <a:rPr lang="en-US" sz="2800" b="1" dirty="0"/>
              <a:t>Three types of elections</a:t>
            </a:r>
            <a:r>
              <a:rPr lang="en-US" sz="2800" dirty="0"/>
              <a:t>:</a:t>
            </a:r>
          </a:p>
          <a:p>
            <a:pPr marL="514350" indent="-514350">
              <a:buClr>
                <a:srgbClr val="3366FF"/>
              </a:buClr>
              <a:buSzPct val="111000"/>
              <a:buFont typeface="+mj-ea"/>
              <a:buAutoNum type="circleNumDbPlain"/>
            </a:pPr>
            <a:r>
              <a:rPr lang="en-US" sz="2400" dirty="0"/>
              <a:t>Select party nominees (primary)</a:t>
            </a:r>
          </a:p>
          <a:p>
            <a:pPr marL="514350" indent="-514350">
              <a:buClr>
                <a:srgbClr val="3366FF"/>
              </a:buClr>
              <a:buSzPct val="111000"/>
              <a:buFont typeface="+mj-ea"/>
              <a:buAutoNum type="circleNumDbPlain"/>
            </a:pPr>
            <a:r>
              <a:rPr lang="en-US" sz="2400" dirty="0"/>
              <a:t>Select officeholders (general election</a:t>
            </a:r>
            <a:r>
              <a:rPr lang="en-US" sz="2400" dirty="0" smtClean="0"/>
              <a:t>)</a:t>
            </a:r>
          </a:p>
          <a:p>
            <a:pPr marL="971550" lvl="1" indent="-514350">
              <a:buClr>
                <a:srgbClr val="660066"/>
              </a:buClr>
              <a:buSzPct val="111000"/>
              <a:buFont typeface="Arial"/>
              <a:buChar char="•"/>
            </a:pPr>
            <a:r>
              <a:rPr lang="en-US" sz="2400" dirty="0"/>
              <a:t>held on the Tuesday after the first Monday in </a:t>
            </a:r>
            <a:r>
              <a:rPr lang="en-US" sz="2400" dirty="0" smtClean="0"/>
              <a:t>November </a:t>
            </a:r>
            <a:r>
              <a:rPr lang="en-US" sz="2400" dirty="0"/>
              <a:t>in </a:t>
            </a:r>
            <a:r>
              <a:rPr lang="en-US" sz="2400" dirty="0" smtClean="0"/>
              <a:t>                                                                 even</a:t>
            </a:r>
            <a:r>
              <a:rPr lang="en-US" sz="2400" dirty="0"/>
              <a:t>-</a:t>
            </a:r>
            <a:r>
              <a:rPr lang="en-US" sz="2400" dirty="0" smtClean="0"/>
              <a:t>numbered                                                          years</a:t>
            </a:r>
          </a:p>
          <a:p>
            <a:pPr marL="971550" lvl="1" indent="-514350">
              <a:buClr>
                <a:srgbClr val="660066"/>
              </a:buClr>
              <a:buSzPct val="111000"/>
              <a:buFont typeface="Arial"/>
              <a:buChar char="•"/>
            </a:pPr>
            <a:r>
              <a:rPr lang="en-US" sz="2400" dirty="0" smtClean="0"/>
              <a:t>All seats in the                                                                 House and 1/3                                                      in Senate</a:t>
            </a:r>
          </a:p>
          <a:p>
            <a:pPr marL="971550" lvl="1" indent="-514350">
              <a:buClr>
                <a:srgbClr val="660066"/>
              </a:buClr>
              <a:buSzPct val="111000"/>
              <a:buFont typeface="Arial"/>
              <a:buChar char="•"/>
            </a:pPr>
            <a:r>
              <a:rPr lang="en-US" sz="2400" dirty="0" smtClean="0"/>
              <a:t>Presidential                                                             elections,                                                                congressional                                                          elections or mid-terms, off year elections</a:t>
            </a:r>
          </a:p>
          <a:p>
            <a:pPr marL="514350" indent="-514350">
              <a:buClr>
                <a:srgbClr val="3366FF"/>
              </a:buClr>
              <a:buSzPct val="111000"/>
              <a:buFont typeface="+mj-ea"/>
              <a:buAutoNum type="circleNumDbPlain"/>
            </a:pPr>
            <a:r>
              <a:rPr lang="en-US" sz="2400" dirty="0" smtClean="0"/>
              <a:t>Select </a:t>
            </a:r>
            <a:r>
              <a:rPr lang="en-US" sz="2400" dirty="0"/>
              <a:t>options on specific policies (</a:t>
            </a:r>
            <a:r>
              <a:rPr lang="en-US" sz="2400" b="1" dirty="0">
                <a:solidFill>
                  <a:srgbClr val="FF0000"/>
                </a:solidFill>
              </a:rPr>
              <a:t>referendum</a:t>
            </a:r>
            <a:r>
              <a:rPr lang="en-US" sz="2400" dirty="0" smtClean="0"/>
              <a:t>/ </a:t>
            </a:r>
            <a:r>
              <a:rPr lang="en-US" sz="2400" b="1" dirty="0" smtClean="0">
                <a:solidFill>
                  <a:srgbClr val="FF0000"/>
                </a:solidFill>
              </a:rPr>
              <a:t>initiative</a:t>
            </a:r>
            <a:r>
              <a:rPr lang="en-US" sz="2400" dirty="0"/>
              <a:t>)</a:t>
            </a:r>
          </a:p>
        </p:txBody>
      </p:sp>
      <p:pic>
        <p:nvPicPr>
          <p:cNvPr id="10" name="Picture 9" descr="495368-45110-5.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53448" y="2214026"/>
            <a:ext cx="4494684" cy="3266744"/>
          </a:xfrm>
          <a:prstGeom prst="rect">
            <a:avLst/>
          </a:prstGeom>
          <a:ln w="12700" cmpd="sng">
            <a:solidFill>
              <a:schemeClr val="tx1"/>
            </a:solidFill>
          </a:ln>
        </p:spPr>
      </p:pic>
    </p:spTree>
    <p:extLst>
      <p:ext uri="{BB962C8B-B14F-4D97-AF65-F5344CB8AC3E}">
        <p14:creationId xmlns:p14="http://schemas.microsoft.com/office/powerpoint/2010/main" val="160227921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665969"/>
            <a:ext cx="7774476" cy="4955203"/>
          </a:xfrm>
          <a:prstGeom prst="rect">
            <a:avLst/>
          </a:prstGeom>
        </p:spPr>
        <p:txBody>
          <a:bodyPr wrap="square">
            <a:spAutoFit/>
          </a:bodyPr>
          <a:lstStyle/>
          <a:p>
            <a:r>
              <a:rPr lang="en-US" sz="3200" b="1" dirty="0">
                <a:solidFill>
                  <a:srgbClr val="FF0000"/>
                </a:solidFill>
              </a:rPr>
              <a:t>Referendum:</a:t>
            </a:r>
          </a:p>
          <a:p>
            <a:pPr marL="457200" indent="-457200">
              <a:buClr>
                <a:srgbClr val="3366FF"/>
              </a:buClr>
              <a:buFont typeface="Arial"/>
              <a:buChar char="•"/>
            </a:pPr>
            <a:r>
              <a:rPr lang="en-US" sz="2800" dirty="0"/>
              <a:t>State voters approve or disapprove proposed </a:t>
            </a:r>
            <a:r>
              <a:rPr lang="en-US" sz="2800" dirty="0" smtClean="0"/>
              <a:t>legislation</a:t>
            </a:r>
            <a:endParaRPr lang="en-US" sz="2800" dirty="0"/>
          </a:p>
          <a:p>
            <a:pPr marL="457200" indent="-457200">
              <a:buClr>
                <a:srgbClr val="3366FF"/>
              </a:buClr>
              <a:buFont typeface="Arial"/>
              <a:buChar char="•"/>
            </a:pPr>
            <a:r>
              <a:rPr lang="en-US" sz="2800" dirty="0"/>
              <a:t>Often used for </a:t>
            </a:r>
            <a:r>
              <a:rPr lang="en-US" sz="2800" dirty="0" smtClean="0"/>
              <a:t>state constitutional amendments</a:t>
            </a:r>
            <a:endParaRPr lang="en-US" sz="2800" dirty="0"/>
          </a:p>
          <a:p>
            <a:pPr>
              <a:buClr>
                <a:srgbClr val="3366FF"/>
              </a:buClr>
            </a:pPr>
            <a:r>
              <a:rPr lang="en-US" sz="3200" b="1" dirty="0">
                <a:solidFill>
                  <a:srgbClr val="FF0000"/>
                </a:solidFill>
              </a:rPr>
              <a:t>Initiative:</a:t>
            </a:r>
          </a:p>
          <a:p>
            <a:pPr marL="457200" indent="-457200">
              <a:buClr>
                <a:srgbClr val="3366FF"/>
              </a:buClr>
              <a:buFont typeface="Arial"/>
              <a:buChar char="•"/>
            </a:pPr>
            <a:r>
              <a:rPr lang="en-US" sz="2800" dirty="0"/>
              <a:t>Requires a specific number of signatures to be </a:t>
            </a:r>
            <a:r>
              <a:rPr lang="en-US" sz="2800" dirty="0" smtClean="0"/>
              <a:t>valid</a:t>
            </a:r>
            <a:endParaRPr lang="en-US" sz="2800" dirty="0"/>
          </a:p>
          <a:p>
            <a:pPr marL="457200" indent="-457200">
              <a:buClr>
                <a:srgbClr val="3366FF"/>
              </a:buClr>
              <a:buFont typeface="Arial"/>
              <a:buChar char="•"/>
            </a:pPr>
            <a:r>
              <a:rPr lang="en-US" sz="2800" dirty="0"/>
              <a:t>Voters in some states </a:t>
            </a:r>
            <a:r>
              <a:rPr lang="en-US" sz="2800" dirty="0" smtClean="0"/>
              <a:t>propose                        </a:t>
            </a:r>
            <a:r>
              <a:rPr lang="en-US" sz="2800" dirty="0"/>
              <a:t>legislation to be voted </a:t>
            </a:r>
            <a:r>
              <a:rPr lang="en-US" sz="2800" dirty="0" smtClean="0"/>
              <a:t>on </a:t>
            </a:r>
          </a:p>
          <a:p>
            <a:pPr marL="914400" lvl="1" indent="-457200">
              <a:buClr>
                <a:srgbClr val="660066"/>
              </a:buClr>
              <a:buFont typeface="Arial"/>
              <a:buChar char="•"/>
            </a:pPr>
            <a:r>
              <a:rPr lang="en-US" sz="2800" dirty="0" smtClean="0"/>
              <a:t>California </a:t>
            </a:r>
            <a:r>
              <a:rPr lang="en-US" sz="2800" dirty="0"/>
              <a:t>uses this </a:t>
            </a:r>
            <a:r>
              <a:rPr lang="en-US" sz="2800" dirty="0" smtClean="0"/>
              <a:t>often </a:t>
            </a:r>
          </a:p>
          <a:p>
            <a:pPr marL="1371600" lvl="2" indent="-457200">
              <a:buClr>
                <a:srgbClr val="FF6600"/>
              </a:buClr>
              <a:buFont typeface="Arial"/>
              <a:buChar char="•"/>
            </a:pPr>
            <a:r>
              <a:rPr lang="en-US" sz="2800" dirty="0" smtClean="0"/>
              <a:t>Prop 13 most famous</a:t>
            </a:r>
            <a:endParaRPr lang="en-US" sz="2800" dirty="0"/>
          </a:p>
        </p:txBody>
      </p:sp>
      <p:sp>
        <p:nvSpPr>
          <p:cNvPr id="3" name="Rectangle 2"/>
          <p:cNvSpPr/>
          <p:nvPr/>
        </p:nvSpPr>
        <p:spPr>
          <a:xfrm>
            <a:off x="1369524" y="27713"/>
            <a:ext cx="7774476" cy="646331"/>
          </a:xfrm>
          <a:prstGeom prst="rect">
            <a:avLst/>
          </a:prstGeom>
        </p:spPr>
        <p:txBody>
          <a:bodyPr wrap="square">
            <a:spAutoFit/>
          </a:bodyPr>
          <a:lstStyle/>
          <a:p>
            <a:pPr algn="ctr"/>
            <a:r>
              <a:rPr lang="en-US" sz="3600" b="1" dirty="0"/>
              <a:t>How American Elections Work</a:t>
            </a:r>
          </a:p>
        </p:txBody>
      </p:sp>
      <p:pic>
        <p:nvPicPr>
          <p:cNvPr id="9" name="Picture 8"/>
          <p:cNvPicPr>
            <a:picLocks noChangeAspect="1"/>
          </p:cNvPicPr>
          <p:nvPr/>
        </p:nvPicPr>
        <p:blipFill>
          <a:blip r:embed="rId8"/>
          <a:stretch>
            <a:fillRect/>
          </a:stretch>
        </p:blipFill>
        <p:spPr>
          <a:xfrm>
            <a:off x="6390005" y="3414566"/>
            <a:ext cx="2618833" cy="3278479"/>
          </a:xfrm>
          <a:prstGeom prst="rect">
            <a:avLst/>
          </a:prstGeom>
        </p:spPr>
      </p:pic>
    </p:spTree>
    <p:extLst>
      <p:ext uri="{BB962C8B-B14F-4D97-AF65-F5344CB8AC3E}">
        <p14:creationId xmlns:p14="http://schemas.microsoft.com/office/powerpoint/2010/main" val="125669232"/>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60704"/>
            <a:ext cx="7774475" cy="1200329"/>
          </a:xfrm>
          <a:prstGeom prst="rect">
            <a:avLst/>
          </a:prstGeom>
        </p:spPr>
        <p:txBody>
          <a:bodyPr wrap="square">
            <a:spAutoFit/>
          </a:bodyPr>
          <a:lstStyle/>
          <a:p>
            <a:pPr algn="ctr"/>
            <a:r>
              <a:rPr lang="en-US" sz="3600" b="1" dirty="0"/>
              <a:t>V.O. Key, Jr. “A Theory of Critical Elections</a:t>
            </a:r>
            <a:r>
              <a:rPr lang="en-US" sz="3600" b="1" dirty="0" smtClean="0"/>
              <a:t>”</a:t>
            </a:r>
            <a:endParaRPr lang="en-US" sz="3600" b="1" dirty="0"/>
          </a:p>
        </p:txBody>
      </p:sp>
      <p:sp>
        <p:nvSpPr>
          <p:cNvPr id="3" name="Rectangle 2"/>
          <p:cNvSpPr/>
          <p:nvPr/>
        </p:nvSpPr>
        <p:spPr>
          <a:xfrm>
            <a:off x="1369524" y="1090274"/>
            <a:ext cx="7774475" cy="5324535"/>
          </a:xfrm>
          <a:prstGeom prst="rect">
            <a:avLst/>
          </a:prstGeom>
        </p:spPr>
        <p:txBody>
          <a:bodyPr wrap="square">
            <a:spAutoFit/>
          </a:bodyPr>
          <a:lstStyle/>
          <a:p>
            <a:r>
              <a:rPr lang="en-US" sz="3200" b="1" dirty="0"/>
              <a:t>Party realignments </a:t>
            </a:r>
          </a:p>
          <a:p>
            <a:r>
              <a:rPr lang="en-US" sz="2800" dirty="0"/>
              <a:t>V.O. Key: clear, sharp, decisive, &amp; lasting shift in the popular coalition supporting one or both parties as a consequence of a “critical election.</a:t>
            </a:r>
            <a:r>
              <a:rPr lang="en-US" sz="2800" dirty="0" smtClean="0"/>
              <a:t>”</a:t>
            </a:r>
          </a:p>
          <a:p>
            <a:pPr marL="457200" indent="-457200">
              <a:buClr>
                <a:srgbClr val="3366FF"/>
              </a:buClr>
              <a:buFont typeface="Arial"/>
              <a:buChar char="•"/>
            </a:pPr>
            <a:r>
              <a:rPr lang="en-US" sz="2800" b="1" dirty="0">
                <a:solidFill>
                  <a:srgbClr val="FF0000"/>
                </a:solidFill>
              </a:rPr>
              <a:t>TWO KINDS OF REALIGNMENT:</a:t>
            </a:r>
          </a:p>
          <a:p>
            <a:pPr marL="914400" lvl="1" indent="-457200">
              <a:buClr>
                <a:srgbClr val="660066"/>
              </a:buClr>
              <a:buFont typeface="Arial"/>
              <a:buChar char="•"/>
            </a:pPr>
            <a:r>
              <a:rPr lang="en-US" sz="2800" dirty="0"/>
              <a:t>major party is crushed so </a:t>
            </a:r>
            <a:r>
              <a:rPr lang="en-US" sz="2800" dirty="0" smtClean="0"/>
              <a:t>                              badly</a:t>
            </a:r>
            <a:r>
              <a:rPr lang="en-US" sz="2800" dirty="0"/>
              <a:t>, it disappears and </a:t>
            </a:r>
            <a:r>
              <a:rPr lang="en-US" sz="2800" dirty="0" smtClean="0"/>
              <a:t>new                               </a:t>
            </a:r>
            <a:r>
              <a:rPr lang="en-US" sz="2800" dirty="0"/>
              <a:t>party emerges (1800, 1860)</a:t>
            </a:r>
          </a:p>
          <a:p>
            <a:pPr marL="914400" lvl="1" indent="-457200">
              <a:buClr>
                <a:srgbClr val="660066"/>
              </a:buClr>
              <a:buFont typeface="Arial"/>
              <a:buChar char="•"/>
            </a:pPr>
            <a:r>
              <a:rPr lang="en-US" sz="2800" dirty="0"/>
              <a:t>parties continue, but </a:t>
            </a:r>
            <a:r>
              <a:rPr lang="en-US" sz="2800" dirty="0" smtClean="0"/>
              <a:t>voters                                    </a:t>
            </a:r>
            <a:r>
              <a:rPr lang="en-US" sz="2800" dirty="0"/>
              <a:t>shift from one to another </a:t>
            </a:r>
            <a:r>
              <a:rPr lang="en-US" sz="2800" dirty="0" smtClean="0"/>
              <a:t>                             (</a:t>
            </a:r>
            <a:r>
              <a:rPr lang="en-US" sz="2800" dirty="0"/>
              <a:t>1896, 1932)</a:t>
            </a:r>
          </a:p>
          <a:p>
            <a:endParaRPr lang="en-US" sz="2800" dirty="0"/>
          </a:p>
        </p:txBody>
      </p:sp>
      <p:pic>
        <p:nvPicPr>
          <p:cNvPr id="9" name="Picture 8"/>
          <p:cNvPicPr>
            <a:picLocks noChangeAspect="1"/>
          </p:cNvPicPr>
          <p:nvPr/>
        </p:nvPicPr>
        <p:blipFill>
          <a:blip r:embed="rId8"/>
          <a:stretch>
            <a:fillRect/>
          </a:stretch>
        </p:blipFill>
        <p:spPr>
          <a:xfrm>
            <a:off x="6649173" y="2858809"/>
            <a:ext cx="2298700" cy="3556000"/>
          </a:xfrm>
          <a:prstGeom prst="rect">
            <a:avLst/>
          </a:prstGeom>
        </p:spPr>
      </p:pic>
    </p:spTree>
    <p:extLst>
      <p:ext uri="{BB962C8B-B14F-4D97-AF65-F5344CB8AC3E}">
        <p14:creationId xmlns:p14="http://schemas.microsoft.com/office/powerpoint/2010/main" val="20879159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TextBox 1"/>
          <p:cNvSpPr txBox="1"/>
          <p:nvPr/>
        </p:nvSpPr>
        <p:spPr>
          <a:xfrm>
            <a:off x="1364574" y="32990"/>
            <a:ext cx="7779426" cy="646331"/>
          </a:xfrm>
          <a:prstGeom prst="rect">
            <a:avLst/>
          </a:prstGeom>
          <a:noFill/>
        </p:spPr>
        <p:txBody>
          <a:bodyPr wrap="square" rtlCol="0">
            <a:spAutoFit/>
          </a:bodyPr>
          <a:lstStyle/>
          <a:p>
            <a:pPr algn="ctr"/>
            <a:r>
              <a:rPr lang="en-US" sz="3600" b="1" dirty="0" smtClean="0"/>
              <a:t>Critical Elections</a:t>
            </a:r>
            <a:endParaRPr lang="en-US" sz="3600" b="1" dirty="0"/>
          </a:p>
        </p:txBody>
      </p:sp>
      <p:sp>
        <p:nvSpPr>
          <p:cNvPr id="3" name="Rectangle 2"/>
          <p:cNvSpPr/>
          <p:nvPr/>
        </p:nvSpPr>
        <p:spPr>
          <a:xfrm>
            <a:off x="1369524" y="679321"/>
            <a:ext cx="7774476" cy="6617197"/>
          </a:xfrm>
          <a:prstGeom prst="rect">
            <a:avLst/>
          </a:prstGeom>
        </p:spPr>
        <p:txBody>
          <a:bodyPr wrap="square">
            <a:spAutoFit/>
          </a:bodyPr>
          <a:lstStyle/>
          <a:p>
            <a:r>
              <a:rPr lang="en-US" sz="3200" b="1" dirty="0"/>
              <a:t>Accepted “realigning elections”:</a:t>
            </a:r>
            <a:r>
              <a:rPr lang="en-US" dirty="0"/>
              <a:t> </a:t>
            </a:r>
          </a:p>
          <a:p>
            <a:r>
              <a:rPr lang="en-US" sz="2800" dirty="0"/>
              <a:t>1800 (Jefferson)</a:t>
            </a:r>
          </a:p>
          <a:p>
            <a:r>
              <a:rPr lang="en-US" sz="2800" dirty="0"/>
              <a:t>1828 (Jackson</a:t>
            </a:r>
            <a:r>
              <a:rPr lang="en-US" sz="2800" dirty="0" smtClean="0"/>
              <a:t>)</a:t>
            </a:r>
          </a:p>
          <a:p>
            <a:pPr marL="457200" indent="-457200">
              <a:buClr>
                <a:srgbClr val="3366FF"/>
              </a:buClr>
              <a:buFont typeface="Arial"/>
              <a:buChar char="•"/>
            </a:pPr>
            <a:r>
              <a:rPr lang="en-US" sz="2800" dirty="0" smtClean="0"/>
              <a:t>Democrats emerge as a major party</a:t>
            </a:r>
            <a:endParaRPr lang="en-US" sz="2800" dirty="0"/>
          </a:p>
          <a:p>
            <a:pPr>
              <a:buClr>
                <a:srgbClr val="3366FF"/>
              </a:buClr>
            </a:pPr>
            <a:r>
              <a:rPr lang="en-US" sz="2800" dirty="0"/>
              <a:t>1860 (Lincoln</a:t>
            </a:r>
            <a:r>
              <a:rPr lang="en-US" sz="2800" dirty="0" smtClean="0"/>
              <a:t>)</a:t>
            </a:r>
          </a:p>
          <a:p>
            <a:pPr marL="457200" indent="-457200">
              <a:buClr>
                <a:srgbClr val="3366FF"/>
              </a:buClr>
              <a:buFont typeface="Arial"/>
              <a:buChar char="•"/>
            </a:pPr>
            <a:r>
              <a:rPr lang="en-US" sz="2800" dirty="0" smtClean="0"/>
              <a:t>Republicans emerge as a major party</a:t>
            </a:r>
            <a:endParaRPr lang="en-US" sz="2800" dirty="0"/>
          </a:p>
          <a:p>
            <a:pPr>
              <a:buClr>
                <a:srgbClr val="3366FF"/>
              </a:buClr>
            </a:pPr>
            <a:r>
              <a:rPr lang="en-US" sz="2800" dirty="0"/>
              <a:t>1896 (McKinley) </a:t>
            </a:r>
            <a:endParaRPr lang="en-US" sz="2800" dirty="0" smtClean="0"/>
          </a:p>
          <a:p>
            <a:pPr marL="457200" indent="-457200">
              <a:buClr>
                <a:srgbClr val="3366FF"/>
              </a:buClr>
              <a:buFont typeface="Arial"/>
              <a:buChar char="•"/>
            </a:pPr>
            <a:r>
              <a:rPr lang="en-US" sz="2800" dirty="0" smtClean="0"/>
              <a:t>Modern policy positions emerge</a:t>
            </a:r>
            <a:endParaRPr lang="en-US" sz="2800" dirty="0"/>
          </a:p>
          <a:p>
            <a:pPr>
              <a:buClr>
                <a:srgbClr val="3366FF"/>
              </a:buClr>
            </a:pPr>
            <a:r>
              <a:rPr lang="en-US" sz="2800" dirty="0"/>
              <a:t>1932 (FDR</a:t>
            </a:r>
            <a:r>
              <a:rPr lang="en-US" sz="2800" dirty="0" smtClean="0"/>
              <a:t>)</a:t>
            </a:r>
          </a:p>
          <a:p>
            <a:pPr marL="457200" indent="-457200">
              <a:buClr>
                <a:srgbClr val="3366FF"/>
              </a:buClr>
              <a:buFont typeface="Arial"/>
              <a:buChar char="•"/>
            </a:pPr>
            <a:r>
              <a:rPr lang="en-US" sz="2800" dirty="0" smtClean="0"/>
              <a:t>Development of modern social welfare state</a:t>
            </a:r>
          </a:p>
          <a:p>
            <a:pPr marL="457200" indent="-457200">
              <a:lnSpc>
                <a:spcPct val="50000"/>
              </a:lnSpc>
              <a:buFont typeface="Arial"/>
              <a:buChar char="•"/>
            </a:pPr>
            <a:endParaRPr lang="en-US" sz="2800" dirty="0"/>
          </a:p>
          <a:p>
            <a:r>
              <a:rPr lang="en-US" sz="2800" dirty="0" smtClean="0"/>
              <a:t>Flashback to December 2008 – Political Scientists suggest 2008 was a critical election with a new working majority.</a:t>
            </a:r>
          </a:p>
          <a:p>
            <a:endParaRPr lang="en-US" sz="2800" dirty="0"/>
          </a:p>
        </p:txBody>
      </p:sp>
      <p:pic>
        <p:nvPicPr>
          <p:cNvPr id="9" name="Picture 8"/>
          <p:cNvPicPr>
            <a:picLocks/>
          </p:cNvPicPr>
          <p:nvPr/>
        </p:nvPicPr>
        <p:blipFill>
          <a:blip r:embed="rId8"/>
          <a:stretch>
            <a:fillRect/>
          </a:stretch>
        </p:blipFill>
        <p:spPr>
          <a:xfrm>
            <a:off x="4378236" y="6151246"/>
            <a:ext cx="1153539" cy="578914"/>
          </a:xfrm>
          <a:prstGeom prst="rect">
            <a:avLst/>
          </a:prstGeom>
        </p:spPr>
      </p:pic>
    </p:spTree>
    <p:extLst>
      <p:ext uri="{BB962C8B-B14F-4D97-AF65-F5344CB8AC3E}">
        <p14:creationId xmlns:p14="http://schemas.microsoft.com/office/powerpoint/2010/main" val="97276134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9" name="Picture 8"/>
          <p:cNvPicPr>
            <a:picLocks/>
          </p:cNvPicPr>
          <p:nvPr/>
        </p:nvPicPr>
        <p:blipFill>
          <a:blip r:embed="rId7"/>
          <a:stretch>
            <a:fillRect/>
          </a:stretch>
        </p:blipFill>
        <p:spPr>
          <a:xfrm>
            <a:off x="0" y="5489956"/>
            <a:ext cx="1365502" cy="1368044"/>
          </a:xfrm>
          <a:prstGeom prst="rect">
            <a:avLst/>
          </a:prstGeom>
          <a:ln w="12700" cmpd="sng">
            <a:solidFill>
              <a:srgbClr val="000000"/>
            </a:solidFill>
          </a:ln>
        </p:spPr>
      </p:pic>
      <p:sp>
        <p:nvSpPr>
          <p:cNvPr id="2" name="Rectangle 1"/>
          <p:cNvSpPr/>
          <p:nvPr/>
        </p:nvSpPr>
        <p:spPr>
          <a:xfrm>
            <a:off x="1369524" y="48167"/>
            <a:ext cx="7774476" cy="646331"/>
          </a:xfrm>
          <a:prstGeom prst="rect">
            <a:avLst/>
          </a:prstGeom>
        </p:spPr>
        <p:txBody>
          <a:bodyPr wrap="square">
            <a:spAutoFit/>
          </a:bodyPr>
          <a:lstStyle/>
          <a:p>
            <a:pPr algn="ctr"/>
            <a:r>
              <a:rPr lang="en-US" sz="3600" b="1" dirty="0" smtClean="0"/>
              <a:t>Evolution of Campaigning </a:t>
            </a:r>
            <a:endParaRPr lang="en-US" sz="3600" b="1" dirty="0"/>
          </a:p>
        </p:txBody>
      </p:sp>
      <p:sp>
        <p:nvSpPr>
          <p:cNvPr id="3" name="Rectangle 2"/>
          <p:cNvSpPr/>
          <p:nvPr/>
        </p:nvSpPr>
        <p:spPr>
          <a:xfrm>
            <a:off x="1369524" y="609590"/>
            <a:ext cx="7774476" cy="5970866"/>
          </a:xfrm>
          <a:prstGeom prst="rect">
            <a:avLst/>
          </a:prstGeom>
        </p:spPr>
        <p:txBody>
          <a:bodyPr wrap="square">
            <a:spAutoFit/>
          </a:bodyPr>
          <a:lstStyle/>
          <a:p>
            <a:r>
              <a:rPr lang="en-US" sz="3200" b="1" dirty="0" smtClean="0">
                <a:solidFill>
                  <a:srgbClr val="FF0000"/>
                </a:solidFill>
              </a:rPr>
              <a:t>Election campaign</a:t>
            </a:r>
          </a:p>
          <a:p>
            <a:pPr marL="457200" indent="-457200">
              <a:buClr>
                <a:srgbClr val="3366FF"/>
              </a:buClr>
              <a:buFont typeface="Arial"/>
              <a:buChar char="•"/>
            </a:pPr>
            <a:r>
              <a:rPr lang="en-US" sz="2800" dirty="0" smtClean="0"/>
              <a:t>organized effort to persuade                              voters to choose one candidate                                                    over others competing for the                                          same office</a:t>
            </a:r>
          </a:p>
          <a:p>
            <a:pPr marL="457200" indent="-457200">
              <a:buClr>
                <a:srgbClr val="3366FF"/>
              </a:buClr>
              <a:buFont typeface="Arial"/>
              <a:buChar char="•"/>
            </a:pPr>
            <a:r>
              <a:rPr lang="en-US" sz="2800" dirty="0" smtClean="0"/>
              <a:t>campaigns evolved from                                 being party-centered to being                                   candidate-centered</a:t>
            </a:r>
          </a:p>
          <a:p>
            <a:pPr marL="1828800" lvl="3" indent="-457200">
              <a:buClr>
                <a:srgbClr val="660066"/>
              </a:buClr>
              <a:buFont typeface="Arial"/>
              <a:buChar char="•"/>
            </a:pPr>
            <a:r>
              <a:rPr lang="en-US" sz="2800" dirty="0" smtClean="0"/>
              <a:t>candidate conducts                           election necessities</a:t>
            </a:r>
          </a:p>
          <a:p>
            <a:pPr marL="1828800" lvl="3" indent="-457200">
              <a:buClr>
                <a:srgbClr val="660066"/>
              </a:buClr>
              <a:buFont typeface="Arial"/>
              <a:buChar char="•"/>
            </a:pPr>
            <a:r>
              <a:rPr lang="en-US" sz="2800" dirty="0" smtClean="0"/>
              <a:t>candidate communicates through the media</a:t>
            </a:r>
          </a:p>
          <a:p>
            <a:pPr marL="2286000" lvl="4" indent="-457200">
              <a:buClr>
                <a:srgbClr val="FF6600"/>
              </a:buClr>
              <a:buFont typeface="Arial"/>
              <a:buChar char="•"/>
            </a:pPr>
            <a:r>
              <a:rPr lang="en-US" sz="2800" dirty="0" smtClean="0"/>
              <a:t>Positive media message is critical</a:t>
            </a:r>
            <a:endParaRPr lang="en-US" sz="2800" dirty="0"/>
          </a:p>
        </p:txBody>
      </p:sp>
      <p:pic>
        <p:nvPicPr>
          <p:cNvPr id="8" name="Picture 7"/>
          <p:cNvPicPr>
            <a:picLocks noChangeAspect="1"/>
          </p:cNvPicPr>
          <p:nvPr/>
        </p:nvPicPr>
        <p:blipFill>
          <a:blip r:embed="rId8"/>
          <a:stretch>
            <a:fillRect/>
          </a:stretch>
        </p:blipFill>
        <p:spPr>
          <a:xfrm>
            <a:off x="6607570" y="870386"/>
            <a:ext cx="2335072" cy="3955717"/>
          </a:xfrm>
          <a:prstGeom prst="rect">
            <a:avLst/>
          </a:prstGeom>
          <a:ln w="12700" cmpd="sng">
            <a:solidFill>
              <a:schemeClr val="tx1"/>
            </a:solidFill>
          </a:ln>
        </p:spPr>
      </p:pic>
      <p:pic>
        <p:nvPicPr>
          <p:cNvPr id="10" name="Picture 9"/>
          <p:cNvPicPr>
            <a:picLocks noChangeAspect="1"/>
          </p:cNvPicPr>
          <p:nvPr/>
        </p:nvPicPr>
        <p:blipFill>
          <a:blip r:embed="rId9"/>
          <a:stretch>
            <a:fillRect/>
          </a:stretch>
        </p:blipFill>
        <p:spPr>
          <a:xfrm>
            <a:off x="1460499" y="4349750"/>
            <a:ext cx="1301751" cy="2374596"/>
          </a:xfrm>
          <a:prstGeom prst="rect">
            <a:avLst/>
          </a:prstGeom>
          <a:ln w="12700" cmpd="sng">
            <a:solidFill>
              <a:schemeClr val="tx1"/>
            </a:solidFill>
          </a:ln>
        </p:spPr>
      </p:pic>
      <p:pic>
        <p:nvPicPr>
          <p:cNvPr id="11" name="Picture 10"/>
          <p:cNvPicPr>
            <a:picLocks noChangeAspect="1"/>
          </p:cNvPicPr>
          <p:nvPr/>
        </p:nvPicPr>
        <p:blipFill>
          <a:blip r:embed="rId10"/>
          <a:stretch>
            <a:fillRect/>
          </a:stretch>
        </p:blipFill>
        <p:spPr>
          <a:xfrm>
            <a:off x="3173" y="5489956"/>
            <a:ext cx="1366351" cy="1366351"/>
          </a:xfrm>
          <a:prstGeom prst="rect">
            <a:avLst/>
          </a:prstGeom>
        </p:spPr>
      </p:pic>
    </p:spTree>
    <p:extLst>
      <p:ext uri="{BB962C8B-B14F-4D97-AF65-F5344CB8AC3E}">
        <p14:creationId xmlns:p14="http://schemas.microsoft.com/office/powerpoint/2010/main" val="222562580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11218"/>
            <a:ext cx="7774475" cy="615553"/>
          </a:xfrm>
          <a:prstGeom prst="rect">
            <a:avLst/>
          </a:prstGeom>
        </p:spPr>
        <p:txBody>
          <a:bodyPr wrap="square">
            <a:spAutoFit/>
          </a:bodyPr>
          <a:lstStyle/>
          <a:p>
            <a:pPr algn="ctr"/>
            <a:r>
              <a:rPr lang="en-US" sz="3400" b="1" dirty="0"/>
              <a:t>Whether to Vote: A Citizen’s First Choice</a:t>
            </a:r>
          </a:p>
        </p:txBody>
      </p:sp>
      <p:sp>
        <p:nvSpPr>
          <p:cNvPr id="3" name="Rectangle 2"/>
          <p:cNvSpPr/>
          <p:nvPr/>
        </p:nvSpPr>
        <p:spPr>
          <a:xfrm>
            <a:off x="1364573" y="658025"/>
            <a:ext cx="7774475" cy="5970866"/>
          </a:xfrm>
          <a:prstGeom prst="rect">
            <a:avLst/>
          </a:prstGeom>
        </p:spPr>
        <p:txBody>
          <a:bodyPr wrap="square">
            <a:spAutoFit/>
          </a:bodyPr>
          <a:lstStyle/>
          <a:p>
            <a:r>
              <a:rPr lang="en-US" sz="3200" b="1" dirty="0"/>
              <a:t>Deciding Whether to </a:t>
            </a:r>
            <a:r>
              <a:rPr lang="en-US" sz="3200" b="1" dirty="0" smtClean="0"/>
              <a:t>Vote</a:t>
            </a:r>
          </a:p>
          <a:p>
            <a:pPr>
              <a:lnSpc>
                <a:spcPct val="50000"/>
              </a:lnSpc>
            </a:pPr>
            <a:endParaRPr lang="en-US" sz="2800" b="1" dirty="0" smtClean="0"/>
          </a:p>
          <a:p>
            <a:pPr algn="ctr">
              <a:buClr>
                <a:srgbClr val="3366FF"/>
              </a:buClr>
            </a:pPr>
            <a:r>
              <a:rPr lang="en-US" sz="2800" dirty="0" smtClean="0"/>
              <a:t>U.S. typically has low voter turnouts 2008 (56%), 2010 (37%) (MN 2008 – 77%, 2010 – 55%)</a:t>
            </a:r>
          </a:p>
          <a:p>
            <a:pPr>
              <a:buClr>
                <a:srgbClr val="3366FF"/>
              </a:buClr>
            </a:pPr>
            <a:endParaRPr lang="en-US" sz="2800" dirty="0"/>
          </a:p>
          <a:p>
            <a:r>
              <a:rPr lang="en-US" sz="2800" b="1" dirty="0">
                <a:solidFill>
                  <a:srgbClr val="FF0000"/>
                </a:solidFill>
              </a:rPr>
              <a:t>Political Efficacy</a:t>
            </a:r>
            <a:r>
              <a:rPr lang="en-US" sz="2800" b="1" dirty="0"/>
              <a:t>: </a:t>
            </a:r>
            <a:r>
              <a:rPr lang="en-US" sz="2800" dirty="0"/>
              <a:t>The belief that one’s political participation really </a:t>
            </a:r>
            <a:r>
              <a:rPr lang="en-US" sz="2800" dirty="0" smtClean="0"/>
              <a:t>matters</a:t>
            </a:r>
          </a:p>
          <a:p>
            <a:pPr>
              <a:lnSpc>
                <a:spcPct val="50000"/>
              </a:lnSpc>
            </a:pPr>
            <a:endParaRPr lang="en-US" sz="2800" dirty="0"/>
          </a:p>
          <a:p>
            <a:r>
              <a:rPr lang="en-US" sz="2800" b="1" dirty="0"/>
              <a:t>Registering To Vote</a:t>
            </a:r>
          </a:p>
          <a:p>
            <a:r>
              <a:rPr lang="en-US" sz="2800" b="1" dirty="0">
                <a:solidFill>
                  <a:srgbClr val="FF0000"/>
                </a:solidFill>
              </a:rPr>
              <a:t>Voter Registration</a:t>
            </a:r>
            <a:r>
              <a:rPr lang="en-US" sz="2800" b="1" dirty="0"/>
              <a:t>: </a:t>
            </a:r>
            <a:r>
              <a:rPr lang="en-US" sz="2800" dirty="0"/>
              <a:t>Methods vary by state but are usually in advance of the election </a:t>
            </a:r>
            <a:r>
              <a:rPr lang="en-US" sz="2800" dirty="0" smtClean="0"/>
              <a:t>day</a:t>
            </a:r>
          </a:p>
          <a:p>
            <a:pPr>
              <a:lnSpc>
                <a:spcPct val="50000"/>
              </a:lnSpc>
            </a:pPr>
            <a:endParaRPr lang="en-US" sz="2800" dirty="0"/>
          </a:p>
          <a:p>
            <a:r>
              <a:rPr lang="en-US" sz="2800" b="1" dirty="0">
                <a:solidFill>
                  <a:srgbClr val="FF0000"/>
                </a:solidFill>
              </a:rPr>
              <a:t>Motor Voter Act</a:t>
            </a:r>
            <a:r>
              <a:rPr lang="en-US" sz="2800" b="1" dirty="0"/>
              <a:t>: </a:t>
            </a:r>
            <a:r>
              <a:rPr lang="en-US" sz="2800" dirty="0"/>
              <a:t>Requires states to permit people to register to vote when the apply for their driver’s </a:t>
            </a:r>
            <a:r>
              <a:rPr lang="en-US" sz="2800" dirty="0" smtClean="0"/>
              <a:t>license</a:t>
            </a:r>
            <a:endParaRPr lang="en-US" sz="2800" dirty="0"/>
          </a:p>
        </p:txBody>
      </p:sp>
    </p:spTree>
    <p:extLst>
      <p:ext uri="{BB962C8B-B14F-4D97-AF65-F5344CB8AC3E}">
        <p14:creationId xmlns:p14="http://schemas.microsoft.com/office/powerpoint/2010/main" val="93900876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11218"/>
            <a:ext cx="7774475" cy="615553"/>
          </a:xfrm>
          <a:prstGeom prst="rect">
            <a:avLst/>
          </a:prstGeom>
        </p:spPr>
        <p:txBody>
          <a:bodyPr wrap="square">
            <a:spAutoFit/>
          </a:bodyPr>
          <a:lstStyle/>
          <a:p>
            <a:pPr algn="ctr"/>
            <a:r>
              <a:rPr lang="en-US" sz="3400" b="1" dirty="0"/>
              <a:t>Whether to Vote: A Citizen’s First Choice</a:t>
            </a:r>
          </a:p>
        </p:txBody>
      </p:sp>
      <p:sp>
        <p:nvSpPr>
          <p:cNvPr id="9" name="Rectangle 8"/>
          <p:cNvSpPr/>
          <p:nvPr/>
        </p:nvSpPr>
        <p:spPr>
          <a:xfrm>
            <a:off x="1364573" y="806995"/>
            <a:ext cx="7774475" cy="6232476"/>
          </a:xfrm>
          <a:prstGeom prst="rect">
            <a:avLst/>
          </a:prstGeom>
        </p:spPr>
        <p:txBody>
          <a:bodyPr wrap="square">
            <a:spAutoFit/>
          </a:bodyPr>
          <a:lstStyle/>
          <a:p>
            <a:r>
              <a:rPr lang="en-US" sz="3200" b="1" dirty="0" smtClean="0"/>
              <a:t>	</a:t>
            </a:r>
            <a:r>
              <a:rPr lang="en-US" sz="3600" b="1" u="sng" dirty="0" smtClean="0">
                <a:solidFill>
                  <a:srgbClr val="FF3AE3"/>
                </a:solidFill>
              </a:rPr>
              <a:t>Who </a:t>
            </a:r>
            <a:r>
              <a:rPr lang="en-US" sz="3600" b="1" u="sng" dirty="0">
                <a:solidFill>
                  <a:srgbClr val="FF3AE3"/>
                </a:solidFill>
              </a:rPr>
              <a:t>Votes</a:t>
            </a:r>
            <a:r>
              <a:rPr lang="en-US" sz="3600" b="1" u="sng" dirty="0" smtClean="0">
                <a:solidFill>
                  <a:srgbClr val="FF3AE3"/>
                </a:solidFill>
              </a:rPr>
              <a:t>?</a:t>
            </a:r>
          </a:p>
          <a:p>
            <a:pPr>
              <a:lnSpc>
                <a:spcPct val="50000"/>
              </a:lnSpc>
            </a:pPr>
            <a:endParaRPr lang="en-US" sz="3200" b="1" dirty="0"/>
          </a:p>
          <a:p>
            <a:r>
              <a:rPr lang="en-US" sz="2600" b="1" dirty="0">
                <a:solidFill>
                  <a:srgbClr val="0000FF"/>
                </a:solidFill>
              </a:rPr>
              <a:t>Education: </a:t>
            </a:r>
            <a:r>
              <a:rPr lang="en-US" sz="2600" dirty="0"/>
              <a:t>More education </a:t>
            </a:r>
            <a:r>
              <a:rPr lang="en-US" sz="2600" b="1" dirty="0"/>
              <a:t>=</a:t>
            </a:r>
            <a:r>
              <a:rPr lang="en-US" sz="2600" dirty="0"/>
              <a:t> more likely to vote. Most important </a:t>
            </a:r>
            <a:r>
              <a:rPr lang="en-US" sz="2600" dirty="0" smtClean="0"/>
              <a:t>factor</a:t>
            </a:r>
          </a:p>
          <a:p>
            <a:pPr>
              <a:lnSpc>
                <a:spcPct val="50000"/>
              </a:lnSpc>
            </a:pPr>
            <a:endParaRPr lang="en-US" sz="2600" dirty="0"/>
          </a:p>
          <a:p>
            <a:r>
              <a:rPr lang="en-US" sz="2600" b="1" dirty="0">
                <a:solidFill>
                  <a:srgbClr val="0000FF"/>
                </a:solidFill>
              </a:rPr>
              <a:t>Age: </a:t>
            </a:r>
            <a:r>
              <a:rPr lang="en-US" sz="2600" dirty="0"/>
              <a:t>Older = more likely to go vote. (AARP</a:t>
            </a:r>
            <a:r>
              <a:rPr lang="en-US" sz="2600" dirty="0" smtClean="0"/>
              <a:t>)</a:t>
            </a:r>
          </a:p>
          <a:p>
            <a:pPr>
              <a:lnSpc>
                <a:spcPct val="50000"/>
              </a:lnSpc>
            </a:pPr>
            <a:endParaRPr lang="en-US" sz="2600" dirty="0"/>
          </a:p>
          <a:p>
            <a:r>
              <a:rPr lang="en-US" sz="2600" b="1" dirty="0">
                <a:solidFill>
                  <a:srgbClr val="0000FF"/>
                </a:solidFill>
              </a:rPr>
              <a:t>Race: </a:t>
            </a:r>
            <a:r>
              <a:rPr lang="en-US" sz="2600" dirty="0"/>
              <a:t>Caucasian </a:t>
            </a:r>
            <a:r>
              <a:rPr lang="en-US" sz="2600" b="1" dirty="0"/>
              <a:t>=</a:t>
            </a:r>
            <a:r>
              <a:rPr lang="en-US" sz="2600" dirty="0"/>
              <a:t> more likely to go vote. BUT, other ethnicities are higher with comparable </a:t>
            </a:r>
            <a:r>
              <a:rPr lang="en-US" sz="2600" dirty="0" smtClean="0"/>
              <a:t>education</a:t>
            </a:r>
          </a:p>
          <a:p>
            <a:pPr>
              <a:lnSpc>
                <a:spcPct val="50000"/>
              </a:lnSpc>
            </a:pPr>
            <a:endParaRPr lang="en-US" sz="2600" dirty="0"/>
          </a:p>
          <a:p>
            <a:r>
              <a:rPr lang="en-US" sz="2600" b="1" dirty="0">
                <a:solidFill>
                  <a:srgbClr val="0000FF"/>
                </a:solidFill>
              </a:rPr>
              <a:t>Gender: </a:t>
            </a:r>
            <a:r>
              <a:rPr lang="en-US" sz="2600" dirty="0"/>
              <a:t>Female </a:t>
            </a:r>
            <a:r>
              <a:rPr lang="en-US" sz="2600" b="1" dirty="0"/>
              <a:t>=</a:t>
            </a:r>
            <a:r>
              <a:rPr lang="en-US" sz="2600" dirty="0"/>
              <a:t> more likely to go </a:t>
            </a:r>
            <a:r>
              <a:rPr lang="en-US" sz="2600" dirty="0" smtClean="0"/>
              <a:t>vote</a:t>
            </a:r>
          </a:p>
          <a:p>
            <a:pPr>
              <a:lnSpc>
                <a:spcPct val="50000"/>
              </a:lnSpc>
            </a:pPr>
            <a:endParaRPr lang="en-US" sz="2600" dirty="0"/>
          </a:p>
          <a:p>
            <a:r>
              <a:rPr lang="en-US" sz="2600" b="1" dirty="0">
                <a:solidFill>
                  <a:srgbClr val="0000FF"/>
                </a:solidFill>
              </a:rPr>
              <a:t>Marital Status: </a:t>
            </a:r>
            <a:r>
              <a:rPr lang="en-US" sz="2600" dirty="0"/>
              <a:t>Married </a:t>
            </a:r>
            <a:r>
              <a:rPr lang="en-US" sz="2600" b="1" dirty="0"/>
              <a:t>=</a:t>
            </a:r>
            <a:r>
              <a:rPr lang="en-US" sz="2600" dirty="0"/>
              <a:t> more likely to go </a:t>
            </a:r>
            <a:r>
              <a:rPr lang="en-US" sz="2600" dirty="0" smtClean="0"/>
              <a:t>vote</a:t>
            </a:r>
          </a:p>
          <a:p>
            <a:pPr>
              <a:lnSpc>
                <a:spcPct val="50000"/>
              </a:lnSpc>
            </a:pPr>
            <a:endParaRPr lang="en-US" sz="2600" dirty="0"/>
          </a:p>
          <a:p>
            <a:r>
              <a:rPr lang="en-US" sz="2600" b="1" dirty="0">
                <a:solidFill>
                  <a:srgbClr val="0000FF"/>
                </a:solidFill>
              </a:rPr>
              <a:t>Mobility: </a:t>
            </a:r>
            <a:r>
              <a:rPr lang="en-US" sz="2600" dirty="0"/>
              <a:t>Don’t move </a:t>
            </a:r>
            <a:r>
              <a:rPr lang="en-US" sz="2600" b="1" dirty="0"/>
              <a:t>=</a:t>
            </a:r>
            <a:r>
              <a:rPr lang="en-US" sz="2600" dirty="0"/>
              <a:t> more likely to go </a:t>
            </a:r>
            <a:r>
              <a:rPr lang="en-US" sz="2600" dirty="0" smtClean="0"/>
              <a:t>vote</a:t>
            </a:r>
          </a:p>
          <a:p>
            <a:pPr>
              <a:lnSpc>
                <a:spcPct val="50000"/>
              </a:lnSpc>
            </a:pPr>
            <a:endParaRPr lang="en-US" sz="2600" dirty="0"/>
          </a:p>
          <a:p>
            <a:r>
              <a:rPr lang="en-US" sz="2600" b="1" dirty="0">
                <a:solidFill>
                  <a:srgbClr val="0000FF"/>
                </a:solidFill>
              </a:rPr>
              <a:t>Union Membership: </a:t>
            </a:r>
            <a:r>
              <a:rPr lang="en-US" sz="2600" dirty="0"/>
              <a:t>Union member </a:t>
            </a:r>
            <a:r>
              <a:rPr lang="en-US" sz="2600" b="1" dirty="0"/>
              <a:t>=</a:t>
            </a:r>
            <a:r>
              <a:rPr lang="en-US" sz="2600" dirty="0"/>
              <a:t> more likely to go </a:t>
            </a:r>
            <a:r>
              <a:rPr lang="en-US" sz="2600" dirty="0" smtClean="0"/>
              <a:t>vote</a:t>
            </a:r>
            <a:endParaRPr lang="en-US" sz="2600" dirty="0"/>
          </a:p>
        </p:txBody>
      </p:sp>
    </p:spTree>
    <p:extLst>
      <p:ext uri="{BB962C8B-B14F-4D97-AF65-F5344CB8AC3E}">
        <p14:creationId xmlns:p14="http://schemas.microsoft.com/office/powerpoint/2010/main" val="3067948246"/>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pic>
        <p:nvPicPr>
          <p:cNvPr id="11"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69525" y="601437"/>
            <a:ext cx="7774476" cy="6245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extBox 1"/>
          <p:cNvSpPr txBox="1"/>
          <p:nvPr/>
        </p:nvSpPr>
        <p:spPr>
          <a:xfrm>
            <a:off x="1369524" y="32991"/>
            <a:ext cx="7774475" cy="646331"/>
          </a:xfrm>
          <a:prstGeom prst="rect">
            <a:avLst/>
          </a:prstGeom>
          <a:noFill/>
        </p:spPr>
        <p:txBody>
          <a:bodyPr wrap="square" rtlCol="0">
            <a:spAutoFit/>
          </a:bodyPr>
          <a:lstStyle/>
          <a:p>
            <a:pPr algn="ctr"/>
            <a:r>
              <a:rPr lang="en-US" sz="3600" b="1" dirty="0" smtClean="0"/>
              <a:t>Elections of 1960 and 2008 compared</a:t>
            </a:r>
            <a:endParaRPr lang="en-US" sz="3600" b="1" dirty="0"/>
          </a:p>
        </p:txBody>
      </p:sp>
    </p:spTree>
    <p:extLst>
      <p:ext uri="{BB962C8B-B14F-4D97-AF65-F5344CB8AC3E}">
        <p14:creationId xmlns:p14="http://schemas.microsoft.com/office/powerpoint/2010/main" val="37845493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21178"/>
            <a:ext cx="7652831" cy="1200329"/>
          </a:xfrm>
          <a:prstGeom prst="rect">
            <a:avLst/>
          </a:prstGeom>
        </p:spPr>
        <p:txBody>
          <a:bodyPr wrap="square">
            <a:spAutoFit/>
          </a:bodyPr>
          <a:lstStyle/>
          <a:p>
            <a:pPr algn="ctr"/>
            <a:r>
              <a:rPr lang="en-US" sz="3600" b="1" dirty="0"/>
              <a:t>How Americans Vote: Explaining Citizen's Decisions</a:t>
            </a:r>
          </a:p>
        </p:txBody>
      </p:sp>
      <p:sp>
        <p:nvSpPr>
          <p:cNvPr id="3" name="Rectangle 2"/>
          <p:cNvSpPr/>
          <p:nvPr/>
        </p:nvSpPr>
        <p:spPr>
          <a:xfrm>
            <a:off x="1369523" y="1210321"/>
            <a:ext cx="7774477" cy="5232202"/>
          </a:xfrm>
          <a:prstGeom prst="rect">
            <a:avLst/>
          </a:prstGeom>
        </p:spPr>
        <p:txBody>
          <a:bodyPr wrap="square">
            <a:spAutoFit/>
          </a:bodyPr>
          <a:lstStyle/>
          <a:p>
            <a:r>
              <a:rPr lang="en-US" sz="3200" b="1" dirty="0"/>
              <a:t>Party Identification</a:t>
            </a:r>
          </a:p>
          <a:p>
            <a:pPr marL="457200" indent="-457200">
              <a:buClr>
                <a:srgbClr val="3366FF"/>
              </a:buClr>
              <a:buFont typeface="Arial"/>
              <a:buChar char="•"/>
            </a:pPr>
            <a:r>
              <a:rPr lang="en-US" sz="2800" dirty="0"/>
              <a:t>Rise of candidate-centered politics has changed this </a:t>
            </a:r>
            <a:r>
              <a:rPr lang="en-US" sz="2800" dirty="0" smtClean="0"/>
              <a:t>view</a:t>
            </a:r>
            <a:endParaRPr lang="en-US" sz="2800" dirty="0"/>
          </a:p>
          <a:p>
            <a:pPr marL="457200" indent="-457200">
              <a:buClr>
                <a:srgbClr val="3366FF"/>
              </a:buClr>
              <a:buFont typeface="Arial"/>
              <a:buChar char="•"/>
            </a:pPr>
            <a:r>
              <a:rPr lang="en-US" sz="2800" dirty="0"/>
              <a:t>Still #1 reason why people vote the way they </a:t>
            </a:r>
            <a:r>
              <a:rPr lang="en-US" sz="2800" dirty="0" smtClean="0"/>
              <a:t>do</a:t>
            </a:r>
          </a:p>
          <a:p>
            <a:pPr marL="457200" indent="-457200">
              <a:buClr>
                <a:srgbClr val="3366FF"/>
              </a:buClr>
              <a:buFont typeface="Arial"/>
              <a:buChar char="•"/>
            </a:pPr>
            <a:endParaRPr lang="en-US" sz="2800" dirty="0"/>
          </a:p>
          <a:p>
            <a:pPr>
              <a:buClr>
                <a:srgbClr val="3366FF"/>
              </a:buClr>
            </a:pPr>
            <a:r>
              <a:rPr lang="en-US" sz="3200" b="1" dirty="0"/>
              <a:t>Candidate Evaluations</a:t>
            </a:r>
          </a:p>
          <a:p>
            <a:pPr marL="457200" indent="-457200">
              <a:buClr>
                <a:srgbClr val="3366FF"/>
              </a:buClr>
              <a:buFont typeface="Arial"/>
              <a:buChar char="•"/>
            </a:pPr>
            <a:r>
              <a:rPr lang="en-US" sz="2800" dirty="0" smtClean="0"/>
              <a:t>Candidates </a:t>
            </a:r>
            <a:r>
              <a:rPr lang="en-US" sz="2800" dirty="0"/>
              <a:t>want a good visual image – so do the voters!</a:t>
            </a:r>
          </a:p>
          <a:p>
            <a:pPr marL="457200" indent="-457200">
              <a:buClr>
                <a:srgbClr val="3366FF"/>
              </a:buClr>
              <a:buFont typeface="Arial"/>
              <a:buChar char="•"/>
            </a:pPr>
            <a:r>
              <a:rPr lang="en-US" sz="2800" dirty="0"/>
              <a:t>Most important dimensions are integrity, reliability and </a:t>
            </a:r>
            <a:r>
              <a:rPr lang="en-US" sz="2800" dirty="0" smtClean="0"/>
              <a:t>competence</a:t>
            </a:r>
            <a:endParaRPr lang="en-US" sz="2800" dirty="0"/>
          </a:p>
          <a:p>
            <a:pPr marL="457200" indent="-457200">
              <a:buClr>
                <a:srgbClr val="3366FF"/>
              </a:buClr>
              <a:buFont typeface="Arial"/>
              <a:buChar char="•"/>
            </a:pPr>
            <a:r>
              <a:rPr lang="en-US" sz="2800" dirty="0"/>
              <a:t>Personality &amp; charisma still play a </a:t>
            </a:r>
            <a:r>
              <a:rPr lang="en-US" sz="2800" dirty="0" smtClean="0"/>
              <a:t>role</a:t>
            </a:r>
            <a:endParaRPr lang="en-US" sz="2800" dirty="0"/>
          </a:p>
          <a:p>
            <a:endParaRPr lang="en-US" dirty="0"/>
          </a:p>
        </p:txBody>
      </p:sp>
    </p:spTree>
    <p:extLst>
      <p:ext uri="{BB962C8B-B14F-4D97-AF65-F5344CB8AC3E}">
        <p14:creationId xmlns:p14="http://schemas.microsoft.com/office/powerpoint/2010/main" val="269621818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21178"/>
            <a:ext cx="7652831" cy="1200329"/>
          </a:xfrm>
          <a:prstGeom prst="rect">
            <a:avLst/>
          </a:prstGeom>
        </p:spPr>
        <p:txBody>
          <a:bodyPr wrap="square">
            <a:spAutoFit/>
          </a:bodyPr>
          <a:lstStyle/>
          <a:p>
            <a:pPr algn="ctr"/>
            <a:r>
              <a:rPr lang="en-US" sz="3600" b="1" dirty="0"/>
              <a:t>How Americans Vote: Explaining Citizen's Decisions</a:t>
            </a:r>
          </a:p>
        </p:txBody>
      </p:sp>
      <p:sp>
        <p:nvSpPr>
          <p:cNvPr id="9" name="Rectangle 8"/>
          <p:cNvSpPr/>
          <p:nvPr/>
        </p:nvSpPr>
        <p:spPr>
          <a:xfrm>
            <a:off x="1369524" y="1120676"/>
            <a:ext cx="7774476" cy="4462760"/>
          </a:xfrm>
          <a:prstGeom prst="rect">
            <a:avLst/>
          </a:prstGeom>
        </p:spPr>
        <p:txBody>
          <a:bodyPr wrap="square">
            <a:spAutoFit/>
          </a:bodyPr>
          <a:lstStyle/>
          <a:p>
            <a:r>
              <a:rPr lang="en-US" sz="3200" b="1" dirty="0"/>
              <a:t>Policy Voting</a:t>
            </a:r>
          </a:p>
          <a:p>
            <a:pPr marL="457200" indent="-457200">
              <a:buClr>
                <a:srgbClr val="3366FF"/>
              </a:buClr>
              <a:buFont typeface="Arial"/>
              <a:buChar char="•"/>
            </a:pPr>
            <a:r>
              <a:rPr lang="en-US" sz="2800" dirty="0"/>
              <a:t>Basing vote choice </a:t>
            </a:r>
            <a:r>
              <a:rPr lang="en-US" sz="2800" dirty="0" smtClean="0"/>
              <a:t>                                                  on </a:t>
            </a:r>
            <a:r>
              <a:rPr lang="en-US" sz="2800" dirty="0"/>
              <a:t>issue </a:t>
            </a:r>
            <a:r>
              <a:rPr lang="en-US" sz="2800" dirty="0" smtClean="0"/>
              <a:t>preferences</a:t>
            </a:r>
            <a:endParaRPr lang="en-US" sz="2800" dirty="0"/>
          </a:p>
          <a:p>
            <a:pPr marL="457200" indent="-457200">
              <a:buClr>
                <a:srgbClr val="3366FF"/>
              </a:buClr>
              <a:buFont typeface="Arial"/>
              <a:buChar char="•"/>
            </a:pPr>
            <a:r>
              <a:rPr lang="en-US" sz="2800" dirty="0"/>
              <a:t>Must know where </a:t>
            </a:r>
            <a:r>
              <a:rPr lang="en-US" sz="2800" dirty="0" smtClean="0"/>
              <a:t>the                                                 </a:t>
            </a:r>
            <a:r>
              <a:rPr lang="en-US" sz="2800" dirty="0"/>
              <a:t>candidates stand on </a:t>
            </a:r>
            <a:r>
              <a:rPr lang="en-US" sz="2800" dirty="0" smtClean="0"/>
              <a:t>                                          issues </a:t>
            </a:r>
            <a:r>
              <a:rPr lang="en-US" sz="2800" dirty="0"/>
              <a:t>and see </a:t>
            </a:r>
            <a:r>
              <a:rPr lang="en-US" sz="2800" dirty="0" smtClean="0"/>
              <a:t>                                                       differences </a:t>
            </a:r>
            <a:r>
              <a:rPr lang="en-US" sz="2800" dirty="0"/>
              <a:t>between </a:t>
            </a:r>
            <a:r>
              <a:rPr lang="en-US" sz="2800" dirty="0" smtClean="0"/>
              <a:t>                                   candidates</a:t>
            </a:r>
            <a:endParaRPr lang="en-US" sz="2800" dirty="0"/>
          </a:p>
          <a:p>
            <a:pPr marL="457200" indent="-457200">
              <a:buClr>
                <a:srgbClr val="3366FF"/>
              </a:buClr>
              <a:buFont typeface="Arial"/>
              <a:buChar char="•"/>
            </a:pPr>
            <a:r>
              <a:rPr lang="en-US" sz="2800" dirty="0" smtClean="0"/>
              <a:t>Voters </a:t>
            </a:r>
            <a:r>
              <a:rPr lang="en-US" sz="2800" dirty="0"/>
              <a:t>may like different candidates on different issues- which may lead to </a:t>
            </a:r>
            <a:r>
              <a:rPr lang="en-US" sz="2800" b="1" dirty="0">
                <a:solidFill>
                  <a:srgbClr val="FF0000"/>
                </a:solidFill>
              </a:rPr>
              <a:t>ticket-splitting</a:t>
            </a:r>
          </a:p>
        </p:txBody>
      </p:sp>
      <p:pic>
        <p:nvPicPr>
          <p:cNvPr id="10" name="Picture 9"/>
          <p:cNvPicPr>
            <a:picLocks noChangeAspect="1"/>
          </p:cNvPicPr>
          <p:nvPr/>
        </p:nvPicPr>
        <p:blipFill>
          <a:blip r:embed="rId8"/>
          <a:stretch>
            <a:fillRect/>
          </a:stretch>
        </p:blipFill>
        <p:spPr>
          <a:xfrm>
            <a:off x="5162699" y="1369758"/>
            <a:ext cx="3859655" cy="3022092"/>
          </a:xfrm>
          <a:prstGeom prst="rect">
            <a:avLst/>
          </a:prstGeom>
          <a:ln w="12700" cmpd="sng">
            <a:solidFill>
              <a:schemeClr val="tx1"/>
            </a:solidFill>
          </a:ln>
        </p:spPr>
      </p:pic>
    </p:spTree>
    <p:extLst>
      <p:ext uri="{BB962C8B-B14F-4D97-AF65-F5344CB8AC3E}">
        <p14:creationId xmlns:p14="http://schemas.microsoft.com/office/powerpoint/2010/main" val="2530136719"/>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4683"/>
            <a:ext cx="7774476" cy="646331"/>
          </a:xfrm>
          <a:prstGeom prst="rect">
            <a:avLst/>
          </a:prstGeom>
        </p:spPr>
        <p:txBody>
          <a:bodyPr wrap="square">
            <a:spAutoFit/>
          </a:bodyPr>
          <a:lstStyle/>
          <a:p>
            <a:pPr algn="ctr"/>
            <a:r>
              <a:rPr lang="en-US" sz="3600" b="1" dirty="0"/>
              <a:t>The Last Battle: The </a:t>
            </a:r>
            <a:r>
              <a:rPr lang="en-US" sz="3600" b="1" dirty="0" smtClean="0"/>
              <a:t>Electoral </a:t>
            </a:r>
            <a:r>
              <a:rPr lang="en-US" sz="3600" b="1" dirty="0"/>
              <a:t>College</a:t>
            </a:r>
          </a:p>
        </p:txBody>
      </p:sp>
      <p:sp>
        <p:nvSpPr>
          <p:cNvPr id="3" name="Rectangle 2"/>
          <p:cNvSpPr/>
          <p:nvPr/>
        </p:nvSpPr>
        <p:spPr>
          <a:xfrm>
            <a:off x="1369524" y="651014"/>
            <a:ext cx="7774476" cy="5324535"/>
          </a:xfrm>
          <a:prstGeom prst="rect">
            <a:avLst/>
          </a:prstGeom>
        </p:spPr>
        <p:txBody>
          <a:bodyPr wrap="square">
            <a:spAutoFit/>
          </a:bodyPr>
          <a:lstStyle/>
          <a:p>
            <a:r>
              <a:rPr lang="en-US" sz="3200" b="1" dirty="0"/>
              <a:t>Electoral College structure</a:t>
            </a:r>
          </a:p>
          <a:p>
            <a:pPr marL="457200" indent="-457200">
              <a:buClr>
                <a:srgbClr val="3366FF"/>
              </a:buClr>
              <a:buFont typeface="Arial"/>
              <a:buChar char="•"/>
            </a:pPr>
            <a:r>
              <a:rPr lang="en-US" sz="2800" dirty="0" smtClean="0"/>
              <a:t>each </a:t>
            </a:r>
            <a:r>
              <a:rPr lang="en-US" sz="2800" dirty="0"/>
              <a:t>state is accorded one electoral vote for each </a:t>
            </a:r>
            <a:r>
              <a:rPr lang="en-US" sz="2800" dirty="0" smtClean="0"/>
              <a:t>of </a:t>
            </a:r>
            <a:r>
              <a:rPr lang="en-US" sz="2800" dirty="0"/>
              <a:t>its senators and representatives (535 + 3 for </a:t>
            </a:r>
            <a:r>
              <a:rPr lang="en-US" sz="2800" dirty="0" smtClean="0"/>
              <a:t>DC</a:t>
            </a:r>
            <a:r>
              <a:rPr lang="en-US" sz="2800" dirty="0"/>
              <a:t>)</a:t>
            </a:r>
          </a:p>
          <a:p>
            <a:pPr marL="457200" indent="-457200">
              <a:buClr>
                <a:srgbClr val="3366FF"/>
              </a:buClr>
              <a:buFont typeface="Arial"/>
              <a:buChar char="•"/>
            </a:pPr>
            <a:r>
              <a:rPr lang="en-US" sz="2800" dirty="0"/>
              <a:t>Winner of popular vote typically gets all the Electoral College votes for that </a:t>
            </a:r>
            <a:r>
              <a:rPr lang="en-US" sz="2800" dirty="0" smtClean="0"/>
              <a:t>state (ME, NE)</a:t>
            </a:r>
            <a:endParaRPr lang="en-US" sz="2800" dirty="0"/>
          </a:p>
          <a:p>
            <a:pPr marL="914400" lvl="1" indent="-457200">
              <a:buClr>
                <a:srgbClr val="FF6600"/>
              </a:buClr>
              <a:buFont typeface="Arial"/>
              <a:buChar char="•"/>
            </a:pPr>
            <a:r>
              <a:rPr lang="en-US" sz="2800" dirty="0" smtClean="0"/>
              <a:t>candidate </a:t>
            </a:r>
            <a:r>
              <a:rPr lang="en-US" sz="2800" dirty="0"/>
              <a:t>needs 270 votes to win</a:t>
            </a:r>
          </a:p>
          <a:p>
            <a:pPr marL="457200" indent="-457200">
              <a:buClr>
                <a:srgbClr val="3366FF"/>
              </a:buClr>
              <a:buFont typeface="Arial"/>
              <a:buChar char="•"/>
            </a:pPr>
            <a:r>
              <a:rPr lang="en-US" sz="2800" dirty="0" smtClean="0"/>
              <a:t>if </a:t>
            </a:r>
            <a:r>
              <a:rPr lang="en-US" sz="2800" dirty="0"/>
              <a:t>no candidate wins a majority, election goes to </a:t>
            </a:r>
            <a:r>
              <a:rPr lang="en-US" sz="2800" dirty="0" smtClean="0"/>
              <a:t>the </a:t>
            </a:r>
            <a:r>
              <a:rPr lang="en-US" sz="2800" dirty="0"/>
              <a:t>House of Representatives where each state </a:t>
            </a:r>
            <a:r>
              <a:rPr lang="en-US" sz="2800" dirty="0" smtClean="0"/>
              <a:t>gets </a:t>
            </a:r>
            <a:r>
              <a:rPr lang="en-US" sz="2800" dirty="0"/>
              <a:t>one vote</a:t>
            </a:r>
          </a:p>
          <a:p>
            <a:pPr marL="457200" indent="-457200">
              <a:buClr>
                <a:srgbClr val="3366FF"/>
              </a:buClr>
              <a:buFont typeface="Arial"/>
              <a:buChar char="•"/>
            </a:pPr>
            <a:r>
              <a:rPr lang="en-US" sz="2800" dirty="0" smtClean="0"/>
              <a:t>each </a:t>
            </a:r>
            <a:r>
              <a:rPr lang="en-US" sz="2800" dirty="0"/>
              <a:t>decade, number of electors changes due to </a:t>
            </a:r>
            <a:r>
              <a:rPr lang="en-US" sz="2800" dirty="0" smtClean="0"/>
              <a:t>Congressional </a:t>
            </a:r>
            <a:r>
              <a:rPr lang="en-US" sz="2800" dirty="0"/>
              <a:t>reapportionment</a:t>
            </a:r>
          </a:p>
        </p:txBody>
      </p:sp>
    </p:spTree>
    <p:extLst>
      <p:ext uri="{BB962C8B-B14F-4D97-AF65-F5344CB8AC3E}">
        <p14:creationId xmlns:p14="http://schemas.microsoft.com/office/powerpoint/2010/main" val="266761850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pic>
        <p:nvPicPr>
          <p:cNvPr id="2" name="Picture 1"/>
          <p:cNvPicPr>
            <a:picLocks noChangeAspect="1"/>
          </p:cNvPicPr>
          <p:nvPr/>
        </p:nvPicPr>
        <p:blipFill>
          <a:blip r:embed="rId8"/>
          <a:stretch>
            <a:fillRect/>
          </a:stretch>
        </p:blipFill>
        <p:spPr>
          <a:xfrm>
            <a:off x="0" y="0"/>
            <a:ext cx="9144000" cy="6858000"/>
          </a:xfrm>
          <a:prstGeom prst="rect">
            <a:avLst/>
          </a:prstGeom>
        </p:spPr>
      </p:pic>
    </p:spTree>
    <p:extLst>
      <p:ext uri="{BB962C8B-B14F-4D97-AF65-F5344CB8AC3E}">
        <p14:creationId xmlns:p14="http://schemas.microsoft.com/office/powerpoint/2010/main" val="1357807164"/>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pic>
        <p:nvPicPr>
          <p:cNvPr id="2" name="Picture 1"/>
          <p:cNvPicPr>
            <a:picLocks noChangeAspect="1"/>
          </p:cNvPicPr>
          <p:nvPr/>
        </p:nvPicPr>
        <p:blipFill>
          <a:blip r:embed="rId8"/>
          <a:stretch>
            <a:fillRect/>
          </a:stretch>
        </p:blipFill>
        <p:spPr>
          <a:xfrm>
            <a:off x="0" y="0"/>
            <a:ext cx="9144000" cy="6858000"/>
          </a:xfrm>
          <a:prstGeom prst="rect">
            <a:avLst/>
          </a:prstGeom>
        </p:spPr>
      </p:pic>
    </p:spTree>
    <p:extLst>
      <p:ext uri="{BB962C8B-B14F-4D97-AF65-F5344CB8AC3E}">
        <p14:creationId xmlns:p14="http://schemas.microsoft.com/office/powerpoint/2010/main" val="238504804"/>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4683"/>
            <a:ext cx="7774476" cy="646331"/>
          </a:xfrm>
          <a:prstGeom prst="rect">
            <a:avLst/>
          </a:prstGeom>
        </p:spPr>
        <p:txBody>
          <a:bodyPr wrap="square">
            <a:spAutoFit/>
          </a:bodyPr>
          <a:lstStyle/>
          <a:p>
            <a:pPr algn="ctr"/>
            <a:r>
              <a:rPr lang="en-US" sz="3600" b="1" dirty="0"/>
              <a:t>The Last Battle: The </a:t>
            </a:r>
            <a:r>
              <a:rPr lang="en-US" sz="3600" b="1" dirty="0" smtClean="0"/>
              <a:t>Electoral </a:t>
            </a:r>
            <a:r>
              <a:rPr lang="en-US" sz="3600" b="1" dirty="0"/>
              <a:t>College</a:t>
            </a:r>
          </a:p>
        </p:txBody>
      </p:sp>
      <p:sp>
        <p:nvSpPr>
          <p:cNvPr id="9" name="Rectangle 8"/>
          <p:cNvSpPr/>
          <p:nvPr/>
        </p:nvSpPr>
        <p:spPr>
          <a:xfrm>
            <a:off x="1369524" y="651014"/>
            <a:ext cx="7774476" cy="5324535"/>
          </a:xfrm>
          <a:prstGeom prst="rect">
            <a:avLst/>
          </a:prstGeom>
        </p:spPr>
        <p:txBody>
          <a:bodyPr wrap="square">
            <a:spAutoFit/>
          </a:bodyPr>
          <a:lstStyle/>
          <a:p>
            <a:r>
              <a:rPr lang="en-US" sz="3200" b="1" dirty="0"/>
              <a:t>Electoral College – Abolish it!?!</a:t>
            </a:r>
          </a:p>
          <a:p>
            <a:pPr marL="457200" indent="-457200">
              <a:buClr>
                <a:srgbClr val="3366FF"/>
              </a:buClr>
              <a:buFont typeface="Arial"/>
              <a:buChar char="•"/>
            </a:pPr>
            <a:r>
              <a:rPr lang="en-US" sz="2800" dirty="0" smtClean="0"/>
              <a:t>didn’t </a:t>
            </a:r>
            <a:r>
              <a:rPr lang="en-US" sz="2800" dirty="0"/>
              <a:t>work in </a:t>
            </a:r>
            <a:r>
              <a:rPr lang="en-US" sz="2800" dirty="0" smtClean="0"/>
              <a:t>                                                         2000</a:t>
            </a:r>
            <a:endParaRPr lang="en-US" sz="2800" dirty="0"/>
          </a:p>
          <a:p>
            <a:pPr marL="457200" indent="-457200">
              <a:buClr>
                <a:srgbClr val="3366FF"/>
              </a:buClr>
              <a:buFont typeface="Arial"/>
              <a:buChar char="•"/>
            </a:pPr>
            <a:r>
              <a:rPr lang="en-US" sz="2800" dirty="0" smtClean="0"/>
              <a:t>“</a:t>
            </a:r>
            <a:r>
              <a:rPr lang="en-US" sz="2800" b="1" dirty="0">
                <a:solidFill>
                  <a:srgbClr val="FF0000"/>
                </a:solidFill>
              </a:rPr>
              <a:t>faithless electors</a:t>
            </a:r>
            <a:r>
              <a:rPr lang="en-US" sz="2800" dirty="0" smtClean="0"/>
              <a:t>”                                                         </a:t>
            </a:r>
            <a:endParaRPr lang="en-US" sz="2800" dirty="0"/>
          </a:p>
          <a:p>
            <a:pPr marL="914400" lvl="1" indent="-457200">
              <a:buClr>
                <a:srgbClr val="660066"/>
              </a:buClr>
              <a:buFont typeface="Arial"/>
              <a:buChar char="•"/>
            </a:pPr>
            <a:r>
              <a:rPr lang="en-US" sz="2800" dirty="0" smtClean="0"/>
              <a:t>electors </a:t>
            </a:r>
            <a:r>
              <a:rPr lang="en-US" sz="2800" dirty="0"/>
              <a:t>who </a:t>
            </a:r>
            <a:r>
              <a:rPr lang="en-US" sz="2800" dirty="0" smtClean="0"/>
              <a:t>                                                      break their                                                     pledge </a:t>
            </a:r>
            <a:r>
              <a:rPr lang="en-US" sz="2800" dirty="0"/>
              <a:t>to a </a:t>
            </a:r>
            <a:r>
              <a:rPr lang="en-US" sz="2800" dirty="0" smtClean="0"/>
              <a:t>                                                      candidate </a:t>
            </a:r>
            <a:r>
              <a:rPr lang="en-US" sz="2800" dirty="0"/>
              <a:t>when </a:t>
            </a:r>
            <a:r>
              <a:rPr lang="en-US" sz="2800" dirty="0" smtClean="0"/>
              <a:t>                                                 they </a:t>
            </a:r>
            <a:r>
              <a:rPr lang="en-US" sz="2800" dirty="0"/>
              <a:t>gather at </a:t>
            </a:r>
            <a:r>
              <a:rPr lang="en-US" sz="2800" dirty="0" smtClean="0"/>
              <a:t>                                                 their </a:t>
            </a:r>
            <a:r>
              <a:rPr lang="en-US" sz="2800" dirty="0"/>
              <a:t>state </a:t>
            </a:r>
            <a:r>
              <a:rPr lang="en-US" sz="2800" dirty="0" smtClean="0"/>
              <a:t>capital </a:t>
            </a:r>
            <a:r>
              <a:rPr lang="en-US" sz="2800" dirty="0"/>
              <a:t>to cast their written ballots</a:t>
            </a:r>
          </a:p>
          <a:p>
            <a:pPr marL="457200" indent="-457200">
              <a:buClr>
                <a:srgbClr val="3366FF"/>
              </a:buClr>
              <a:buFont typeface="Arial"/>
              <a:buChar char="•"/>
            </a:pPr>
            <a:r>
              <a:rPr lang="en-US" sz="2800" dirty="0" smtClean="0"/>
              <a:t>voters </a:t>
            </a:r>
            <a:r>
              <a:rPr lang="en-US" sz="2800" dirty="0"/>
              <a:t>today have no need for someone else to </a:t>
            </a:r>
            <a:r>
              <a:rPr lang="en-US" sz="2800" dirty="0" smtClean="0"/>
              <a:t>translate </a:t>
            </a:r>
            <a:r>
              <a:rPr lang="en-US" sz="2800" dirty="0"/>
              <a:t>their voting decision	</a:t>
            </a:r>
          </a:p>
        </p:txBody>
      </p:sp>
      <p:pic>
        <p:nvPicPr>
          <p:cNvPr id="10" name="Picture 9"/>
          <p:cNvPicPr>
            <a:picLocks noChangeAspect="1"/>
          </p:cNvPicPr>
          <p:nvPr/>
        </p:nvPicPr>
        <p:blipFill>
          <a:blip r:embed="rId8"/>
          <a:stretch>
            <a:fillRect/>
          </a:stretch>
        </p:blipFill>
        <p:spPr>
          <a:xfrm>
            <a:off x="4799827" y="1249842"/>
            <a:ext cx="4090573" cy="3385391"/>
          </a:xfrm>
          <a:prstGeom prst="rect">
            <a:avLst/>
          </a:prstGeom>
          <a:ln w="12700" cmpd="sng">
            <a:solidFill>
              <a:schemeClr val="tx1"/>
            </a:solidFill>
          </a:ln>
        </p:spPr>
      </p:pic>
    </p:spTree>
    <p:extLst>
      <p:ext uri="{BB962C8B-B14F-4D97-AF65-F5344CB8AC3E}">
        <p14:creationId xmlns:p14="http://schemas.microsoft.com/office/powerpoint/2010/main" val="3586662235"/>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pic>
        <p:nvPicPr>
          <p:cNvPr id="2" name="Picture 1"/>
          <p:cNvPicPr>
            <a:picLocks noChangeAspect="1"/>
          </p:cNvPicPr>
          <p:nvPr/>
        </p:nvPicPr>
        <p:blipFill>
          <a:blip r:embed="rId8"/>
          <a:stretch>
            <a:fillRect/>
          </a:stretch>
        </p:blipFill>
        <p:spPr>
          <a:xfrm>
            <a:off x="1369524" y="0"/>
            <a:ext cx="7774476" cy="6858000"/>
          </a:xfrm>
          <a:prstGeom prst="rect">
            <a:avLst/>
          </a:prstGeom>
        </p:spPr>
      </p:pic>
    </p:spTree>
    <p:extLst>
      <p:ext uri="{BB962C8B-B14F-4D97-AF65-F5344CB8AC3E}">
        <p14:creationId xmlns:p14="http://schemas.microsoft.com/office/powerpoint/2010/main" val="204174845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9" name="Picture 8"/>
          <p:cNvPicPr>
            <a:picLocks/>
          </p:cNvPicPr>
          <p:nvPr/>
        </p:nvPicPr>
        <p:blipFill>
          <a:blip r:embed="rId7"/>
          <a:stretch>
            <a:fillRect/>
          </a:stretch>
        </p:blipFill>
        <p:spPr>
          <a:xfrm>
            <a:off x="0" y="5489956"/>
            <a:ext cx="1365502" cy="1368044"/>
          </a:xfrm>
          <a:prstGeom prst="rect">
            <a:avLst/>
          </a:prstGeom>
          <a:ln w="12700" cmpd="sng">
            <a:solidFill>
              <a:srgbClr val="000000"/>
            </a:solidFill>
          </a:ln>
        </p:spPr>
      </p:pic>
      <p:pic>
        <p:nvPicPr>
          <p:cNvPr id="10" name="Picture 9"/>
          <p:cNvPicPr>
            <a:picLocks noChangeAspect="1"/>
          </p:cNvPicPr>
          <p:nvPr/>
        </p:nvPicPr>
        <p:blipFill>
          <a:blip r:embed="rId8"/>
          <a:stretch>
            <a:fillRect/>
          </a:stretch>
        </p:blipFill>
        <p:spPr>
          <a:xfrm>
            <a:off x="3173" y="5489956"/>
            <a:ext cx="1366351" cy="1366351"/>
          </a:xfrm>
          <a:prstGeom prst="rect">
            <a:avLst/>
          </a:prstGeom>
        </p:spPr>
      </p:pic>
      <p:sp>
        <p:nvSpPr>
          <p:cNvPr id="2" name="Rectangle 1"/>
          <p:cNvSpPr/>
          <p:nvPr/>
        </p:nvSpPr>
        <p:spPr>
          <a:xfrm>
            <a:off x="1369524" y="11218"/>
            <a:ext cx="7774476" cy="646331"/>
          </a:xfrm>
          <a:prstGeom prst="rect">
            <a:avLst/>
          </a:prstGeom>
        </p:spPr>
        <p:txBody>
          <a:bodyPr wrap="square">
            <a:spAutoFit/>
          </a:bodyPr>
          <a:lstStyle/>
          <a:p>
            <a:pPr algn="ctr"/>
            <a:r>
              <a:rPr lang="en-US" sz="3600" b="1" dirty="0"/>
              <a:t>Opinions on Campaigns</a:t>
            </a:r>
          </a:p>
        </p:txBody>
      </p:sp>
      <p:sp>
        <p:nvSpPr>
          <p:cNvPr id="3" name="Rectangle 2"/>
          <p:cNvSpPr/>
          <p:nvPr/>
        </p:nvSpPr>
        <p:spPr>
          <a:xfrm>
            <a:off x="1369524" y="657549"/>
            <a:ext cx="7774476" cy="6001642"/>
          </a:xfrm>
          <a:prstGeom prst="rect">
            <a:avLst/>
          </a:prstGeom>
        </p:spPr>
        <p:txBody>
          <a:bodyPr wrap="square">
            <a:spAutoFit/>
          </a:bodyPr>
          <a:lstStyle/>
          <a:p>
            <a:pPr algn="ctr"/>
            <a:r>
              <a:rPr lang="en-US" sz="3200" dirty="0"/>
              <a:t>"The idea that you can merchandise candidates for high office like breakfast cereal is the ultimate indignity to the </a:t>
            </a:r>
            <a:endParaRPr lang="en-US" sz="3200" dirty="0" smtClean="0"/>
          </a:p>
          <a:p>
            <a:pPr algn="ctr"/>
            <a:r>
              <a:rPr lang="en-US" sz="3200" dirty="0" smtClean="0"/>
              <a:t>democratic </a:t>
            </a:r>
            <a:r>
              <a:rPr lang="en-US" sz="3200" dirty="0"/>
              <a:t>process." </a:t>
            </a:r>
            <a:br>
              <a:rPr lang="en-US" sz="3200" dirty="0"/>
            </a:br>
            <a:r>
              <a:rPr lang="en-US" sz="3200" b="1" dirty="0" smtClean="0"/>
              <a:t>-- Democratic </a:t>
            </a:r>
            <a:r>
              <a:rPr lang="en-US" sz="3200" b="1" dirty="0"/>
              <a:t>candidate </a:t>
            </a:r>
            <a:endParaRPr lang="en-US" sz="3200" b="1" dirty="0" smtClean="0"/>
          </a:p>
          <a:p>
            <a:pPr algn="ctr"/>
            <a:r>
              <a:rPr lang="en-US" sz="3200" b="1" dirty="0" smtClean="0"/>
              <a:t>Adlai </a:t>
            </a:r>
            <a:r>
              <a:rPr lang="en-US" sz="3200" b="1" dirty="0"/>
              <a:t>Stevenson, 1956</a:t>
            </a:r>
          </a:p>
          <a:p>
            <a:pPr algn="ctr"/>
            <a:endParaRPr lang="en-US" sz="3200" dirty="0"/>
          </a:p>
          <a:p>
            <a:pPr algn="ctr"/>
            <a:r>
              <a:rPr lang="en-US" sz="3200" dirty="0"/>
              <a:t>"Television is no gimmick, and nobody will ever be elected to major office again without presenting themselves well on it." </a:t>
            </a:r>
            <a:br>
              <a:rPr lang="en-US" sz="3200" dirty="0"/>
            </a:br>
            <a:r>
              <a:rPr lang="en-US" sz="3200" dirty="0" smtClean="0"/>
              <a:t>-- </a:t>
            </a:r>
            <a:r>
              <a:rPr lang="en-US" sz="3200" b="1" dirty="0" smtClean="0"/>
              <a:t>Television </a:t>
            </a:r>
            <a:r>
              <a:rPr lang="en-US" sz="3200" b="1" dirty="0"/>
              <a:t>producer and Nixon campaign consultant Roger Ailes, 1968</a:t>
            </a:r>
          </a:p>
        </p:txBody>
      </p:sp>
    </p:spTree>
    <p:extLst>
      <p:ext uri="{BB962C8B-B14F-4D97-AF65-F5344CB8AC3E}">
        <p14:creationId xmlns:p14="http://schemas.microsoft.com/office/powerpoint/2010/main" val="504679664"/>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4683"/>
            <a:ext cx="7774476" cy="646331"/>
          </a:xfrm>
          <a:prstGeom prst="rect">
            <a:avLst/>
          </a:prstGeom>
        </p:spPr>
        <p:txBody>
          <a:bodyPr wrap="square">
            <a:spAutoFit/>
          </a:bodyPr>
          <a:lstStyle/>
          <a:p>
            <a:pPr algn="ctr"/>
            <a:r>
              <a:rPr lang="en-US" sz="3600" b="1" dirty="0"/>
              <a:t>The Last Battle: The </a:t>
            </a:r>
            <a:r>
              <a:rPr lang="en-US" sz="3600" b="1" dirty="0" smtClean="0"/>
              <a:t>Electoral </a:t>
            </a:r>
            <a:r>
              <a:rPr lang="en-US" sz="3600" b="1" dirty="0"/>
              <a:t>College</a:t>
            </a:r>
          </a:p>
        </p:txBody>
      </p:sp>
      <p:sp>
        <p:nvSpPr>
          <p:cNvPr id="3" name="Rectangle 2"/>
          <p:cNvSpPr/>
          <p:nvPr/>
        </p:nvSpPr>
        <p:spPr>
          <a:xfrm>
            <a:off x="1369524" y="650101"/>
            <a:ext cx="7774476" cy="6186310"/>
          </a:xfrm>
          <a:prstGeom prst="rect">
            <a:avLst/>
          </a:prstGeom>
        </p:spPr>
        <p:txBody>
          <a:bodyPr wrap="square">
            <a:spAutoFit/>
          </a:bodyPr>
          <a:lstStyle/>
          <a:p>
            <a:r>
              <a:rPr lang="en-US" sz="3200" b="1" dirty="0"/>
              <a:t>Electoral College – Keep it!</a:t>
            </a:r>
          </a:p>
          <a:p>
            <a:pPr marL="457200" indent="-457200">
              <a:buClr>
                <a:srgbClr val="3366FF"/>
              </a:buClr>
              <a:buFont typeface="Arial"/>
              <a:buChar char="•"/>
            </a:pPr>
            <a:r>
              <a:rPr lang="en-US" sz="2600" dirty="0" smtClean="0"/>
              <a:t>federal </a:t>
            </a:r>
            <a:r>
              <a:rPr lang="en-US" sz="2600" dirty="0"/>
              <a:t>form of government </a:t>
            </a:r>
            <a:r>
              <a:rPr lang="en-US" sz="2600" dirty="0" smtClean="0"/>
              <a:t>                                         as </a:t>
            </a:r>
            <a:r>
              <a:rPr lang="en-US" sz="2600" dirty="0"/>
              <a:t>embodied in the </a:t>
            </a:r>
            <a:r>
              <a:rPr lang="en-US" sz="2600" dirty="0" smtClean="0"/>
              <a:t>Constitution                            weighs </a:t>
            </a:r>
            <a:r>
              <a:rPr lang="en-US" sz="2600" dirty="0"/>
              <a:t>small states more in the </a:t>
            </a:r>
            <a:r>
              <a:rPr lang="en-US" sz="2600" dirty="0" smtClean="0"/>
              <a:t>                               vote </a:t>
            </a:r>
            <a:r>
              <a:rPr lang="en-US" sz="2600" dirty="0"/>
              <a:t>(because all states have two </a:t>
            </a:r>
            <a:r>
              <a:rPr lang="en-US" sz="2600" dirty="0" smtClean="0"/>
              <a:t>                         senators</a:t>
            </a:r>
            <a:r>
              <a:rPr lang="en-US" sz="2600" dirty="0"/>
              <a:t>)</a:t>
            </a:r>
          </a:p>
          <a:p>
            <a:pPr marL="457200" indent="-457200">
              <a:buClr>
                <a:srgbClr val="3366FF"/>
              </a:buClr>
              <a:buFont typeface="Arial"/>
              <a:buChar char="•"/>
            </a:pPr>
            <a:r>
              <a:rPr lang="en-US" sz="2600" dirty="0" smtClean="0"/>
              <a:t>system </a:t>
            </a:r>
            <a:r>
              <a:rPr lang="en-US" sz="2600" dirty="0"/>
              <a:t>encourages presidential </a:t>
            </a:r>
            <a:r>
              <a:rPr lang="en-US" sz="2600" dirty="0" smtClean="0"/>
              <a:t>                      candidates </a:t>
            </a:r>
            <a:r>
              <a:rPr lang="en-US" sz="2600" dirty="0"/>
              <a:t>to </a:t>
            </a:r>
            <a:r>
              <a:rPr lang="en-US" sz="2600" dirty="0" smtClean="0"/>
              <a:t>campaign </a:t>
            </a:r>
            <a:r>
              <a:rPr lang="en-US" sz="2600" dirty="0"/>
              <a:t>on foot </a:t>
            </a:r>
            <a:r>
              <a:rPr lang="en-US" sz="2600" dirty="0" smtClean="0"/>
              <a:t>                           and </a:t>
            </a:r>
            <a:r>
              <a:rPr lang="en-US" sz="2600" dirty="0"/>
              <a:t>in rural areas</a:t>
            </a:r>
          </a:p>
          <a:p>
            <a:pPr marL="914400" lvl="1" indent="-457200">
              <a:buClr>
                <a:srgbClr val="660066"/>
              </a:buClr>
              <a:buFont typeface="Arial"/>
              <a:buChar char="•"/>
            </a:pPr>
            <a:r>
              <a:rPr lang="en-US" sz="2600" i="1" dirty="0" smtClean="0"/>
              <a:t>vs</a:t>
            </a:r>
            <a:r>
              <a:rPr lang="en-US" sz="2600" dirty="0"/>
              <a:t>. just via television to the 100 most </a:t>
            </a:r>
            <a:r>
              <a:rPr lang="en-US" sz="2600" dirty="0" smtClean="0"/>
              <a:t>populous </a:t>
            </a:r>
            <a:r>
              <a:rPr lang="en-US" sz="2600" dirty="0"/>
              <a:t>markets</a:t>
            </a:r>
          </a:p>
          <a:p>
            <a:pPr marL="457200" indent="-457200">
              <a:buClr>
                <a:srgbClr val="3366FF"/>
              </a:buClr>
              <a:buFont typeface="Arial"/>
              <a:buChar char="•"/>
            </a:pPr>
            <a:r>
              <a:rPr lang="en-US" sz="2600" dirty="0" smtClean="0"/>
              <a:t>potential </a:t>
            </a:r>
            <a:r>
              <a:rPr lang="en-US" sz="2600" dirty="0"/>
              <a:t>problems of a nationwide recount in a </a:t>
            </a:r>
            <a:r>
              <a:rPr lang="en-US" sz="2600" dirty="0" smtClean="0"/>
              <a:t>close </a:t>
            </a:r>
            <a:r>
              <a:rPr lang="en-US" sz="2600" dirty="0"/>
              <a:t>election (multiplying the problems of </a:t>
            </a:r>
            <a:r>
              <a:rPr lang="en-US" sz="2600" dirty="0" smtClean="0"/>
              <a:t>Florida </a:t>
            </a:r>
            <a:r>
              <a:rPr lang="en-US" sz="2600" dirty="0"/>
              <a:t>2000 by fifty) may warrant keeping the </a:t>
            </a:r>
            <a:r>
              <a:rPr lang="en-US" sz="2600" dirty="0" smtClean="0"/>
              <a:t>current </a:t>
            </a:r>
            <a:r>
              <a:rPr lang="en-US" sz="2600" dirty="0"/>
              <a:t>system</a:t>
            </a:r>
          </a:p>
        </p:txBody>
      </p:sp>
      <p:pic>
        <p:nvPicPr>
          <p:cNvPr id="11" name="Picture 10"/>
          <p:cNvPicPr>
            <a:picLocks noChangeAspect="1"/>
          </p:cNvPicPr>
          <p:nvPr/>
        </p:nvPicPr>
        <p:blipFill>
          <a:blip r:embed="rId8"/>
          <a:stretch>
            <a:fillRect/>
          </a:stretch>
        </p:blipFill>
        <p:spPr>
          <a:xfrm>
            <a:off x="6482240" y="651015"/>
            <a:ext cx="2375172" cy="3670804"/>
          </a:xfrm>
          <a:prstGeom prst="rect">
            <a:avLst/>
          </a:prstGeom>
          <a:ln w="12700" cmpd="sng">
            <a:solidFill>
              <a:schemeClr val="tx1"/>
            </a:solidFill>
          </a:ln>
        </p:spPr>
      </p:pic>
    </p:spTree>
    <p:extLst>
      <p:ext uri="{BB962C8B-B14F-4D97-AF65-F5344CB8AC3E}">
        <p14:creationId xmlns:p14="http://schemas.microsoft.com/office/powerpoint/2010/main" val="2850561685"/>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Tree>
    <p:extLst>
      <p:ext uri="{BB962C8B-B14F-4D97-AF65-F5344CB8AC3E}">
        <p14:creationId xmlns:p14="http://schemas.microsoft.com/office/powerpoint/2010/main" val="65192969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9" name="Picture 8"/>
          <p:cNvPicPr>
            <a:picLocks/>
          </p:cNvPicPr>
          <p:nvPr/>
        </p:nvPicPr>
        <p:blipFill>
          <a:blip r:embed="rId7"/>
          <a:stretch>
            <a:fillRect/>
          </a:stretch>
        </p:blipFill>
        <p:spPr>
          <a:xfrm>
            <a:off x="0" y="5489956"/>
            <a:ext cx="1365502" cy="1368044"/>
          </a:xfrm>
          <a:prstGeom prst="rect">
            <a:avLst/>
          </a:prstGeom>
          <a:ln w="12700" cmpd="sng">
            <a:solidFill>
              <a:srgbClr val="000000"/>
            </a:solidFill>
          </a:ln>
        </p:spPr>
      </p:pic>
      <p:sp>
        <p:nvSpPr>
          <p:cNvPr id="2" name="Rectangle 1"/>
          <p:cNvSpPr/>
          <p:nvPr/>
        </p:nvSpPr>
        <p:spPr>
          <a:xfrm>
            <a:off x="1369524" y="16417"/>
            <a:ext cx="7774476" cy="646331"/>
          </a:xfrm>
          <a:prstGeom prst="rect">
            <a:avLst/>
          </a:prstGeom>
        </p:spPr>
        <p:txBody>
          <a:bodyPr wrap="square">
            <a:spAutoFit/>
          </a:bodyPr>
          <a:lstStyle/>
          <a:p>
            <a:pPr algn="ctr"/>
            <a:r>
              <a:rPr lang="en-US" sz="3600" b="1" dirty="0" smtClean="0"/>
              <a:t>The Nomination Game</a:t>
            </a:r>
            <a:endParaRPr lang="en-US" sz="3600" b="1" dirty="0"/>
          </a:p>
        </p:txBody>
      </p:sp>
      <p:sp>
        <p:nvSpPr>
          <p:cNvPr id="3" name="Rectangle 2"/>
          <p:cNvSpPr/>
          <p:nvPr/>
        </p:nvSpPr>
        <p:spPr>
          <a:xfrm>
            <a:off x="1369524" y="549755"/>
            <a:ext cx="7774476" cy="3539431"/>
          </a:xfrm>
          <a:prstGeom prst="rect">
            <a:avLst/>
          </a:prstGeom>
        </p:spPr>
        <p:txBody>
          <a:bodyPr wrap="square">
            <a:spAutoFit/>
          </a:bodyPr>
          <a:lstStyle/>
          <a:p>
            <a:r>
              <a:rPr lang="en-US" sz="2800" b="1" dirty="0" smtClean="0"/>
              <a:t>Deciding to Run</a:t>
            </a:r>
          </a:p>
          <a:p>
            <a:pPr marL="457200" indent="-457200">
              <a:buClr>
                <a:srgbClr val="3366FF"/>
              </a:buClr>
              <a:buFont typeface="Arial"/>
              <a:buChar char="•"/>
            </a:pPr>
            <a:r>
              <a:rPr lang="en-US" sz="2800" dirty="0" smtClean="0"/>
              <a:t>Campaigns are more physically and emotionally taxing than ever (Pres. Campaign </a:t>
            </a:r>
            <a:r>
              <a:rPr lang="en-US" sz="2800" b="1" dirty="0" smtClean="0">
                <a:solidFill>
                  <a:srgbClr val="FF0000"/>
                </a:solidFill>
              </a:rPr>
              <a:t>18</a:t>
            </a:r>
            <a:r>
              <a:rPr lang="en-US" sz="2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a:t>
            </a:r>
            <a:r>
              <a:rPr lang="en-US" sz="2800" dirty="0" smtClean="0"/>
              <a:t> months)</a:t>
            </a:r>
          </a:p>
          <a:p>
            <a:pPr marL="457200" indent="-457200">
              <a:buClr>
                <a:srgbClr val="3366FF"/>
              </a:buClr>
              <a:buFont typeface="Arial"/>
              <a:buChar char="•"/>
            </a:pPr>
            <a:r>
              <a:rPr lang="en-US" sz="2800" dirty="0" smtClean="0"/>
              <a:t>American campaigns are much longer</a:t>
            </a:r>
          </a:p>
          <a:p>
            <a:pPr marL="914400" lvl="1" indent="-457200">
              <a:buClr>
                <a:srgbClr val="660066"/>
              </a:buClr>
              <a:buFont typeface="Arial"/>
              <a:buChar char="•"/>
            </a:pPr>
            <a:r>
              <a:rPr lang="en-US" sz="2800" dirty="0" smtClean="0"/>
              <a:t>Barack Obama made clear his intention to run for president in January 2007</a:t>
            </a:r>
          </a:p>
          <a:p>
            <a:pPr marL="914400" lvl="1" indent="-457200">
              <a:buClr>
                <a:srgbClr val="660066"/>
              </a:buClr>
              <a:buFont typeface="Arial"/>
              <a:buChar char="•"/>
            </a:pPr>
            <a:r>
              <a:rPr lang="en-US" sz="2800" dirty="0" smtClean="0"/>
              <a:t>Other countries have short campaigns, generally less than two months</a:t>
            </a:r>
            <a:endParaRPr lang="en-US" sz="2800" dirty="0"/>
          </a:p>
        </p:txBody>
      </p:sp>
      <p:pic>
        <p:nvPicPr>
          <p:cNvPr id="8" name="Picture 7"/>
          <p:cNvPicPr>
            <a:picLocks noChangeAspect="1"/>
          </p:cNvPicPr>
          <p:nvPr/>
        </p:nvPicPr>
        <p:blipFill>
          <a:blip r:embed="rId8"/>
          <a:stretch>
            <a:fillRect/>
          </a:stretch>
        </p:blipFill>
        <p:spPr>
          <a:xfrm>
            <a:off x="2409069" y="4089186"/>
            <a:ext cx="5295900" cy="2635464"/>
          </a:xfrm>
          <a:prstGeom prst="rect">
            <a:avLst/>
          </a:prstGeom>
          <a:ln w="19050" cmpd="sng">
            <a:solidFill>
              <a:schemeClr val="tx1"/>
            </a:solidFill>
          </a:ln>
        </p:spPr>
      </p:pic>
      <p:pic>
        <p:nvPicPr>
          <p:cNvPr id="10" name="Picture 9"/>
          <p:cNvPicPr>
            <a:picLocks noChangeAspect="1"/>
          </p:cNvPicPr>
          <p:nvPr/>
        </p:nvPicPr>
        <p:blipFill>
          <a:blip r:embed="rId9"/>
          <a:stretch>
            <a:fillRect/>
          </a:stretch>
        </p:blipFill>
        <p:spPr>
          <a:xfrm>
            <a:off x="3173" y="5489956"/>
            <a:ext cx="1366351" cy="1366351"/>
          </a:xfrm>
          <a:prstGeom prst="rect">
            <a:avLst/>
          </a:prstGeom>
        </p:spPr>
      </p:pic>
    </p:spTree>
    <p:extLst>
      <p:ext uri="{BB962C8B-B14F-4D97-AF65-F5344CB8AC3E}">
        <p14:creationId xmlns:p14="http://schemas.microsoft.com/office/powerpoint/2010/main" val="414719547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3" y="441084"/>
            <a:ext cx="7774475" cy="6894194"/>
          </a:xfrm>
          <a:prstGeom prst="rect">
            <a:avLst/>
          </a:prstGeom>
        </p:spPr>
        <p:txBody>
          <a:bodyPr wrap="square">
            <a:spAutoFit/>
          </a:bodyPr>
          <a:lstStyle/>
          <a:p>
            <a:r>
              <a:rPr lang="en-US" sz="3200" b="1" dirty="0" smtClean="0">
                <a:solidFill>
                  <a:srgbClr val="FF0000"/>
                </a:solidFill>
              </a:rPr>
              <a:t>Nomination</a:t>
            </a:r>
          </a:p>
          <a:p>
            <a:pPr marL="457200" indent="-457200">
              <a:buClr>
                <a:srgbClr val="3366FF"/>
              </a:buClr>
              <a:buFont typeface="Arial"/>
              <a:buChar char="•"/>
            </a:pPr>
            <a:r>
              <a:rPr lang="en-US" sz="2400" dirty="0" smtClean="0"/>
              <a:t>The official endorsement of a candidate for office by a political party </a:t>
            </a:r>
          </a:p>
          <a:p>
            <a:pPr marL="457200" indent="-457200">
              <a:buClr>
                <a:srgbClr val="3366FF"/>
              </a:buClr>
              <a:buFont typeface="Arial"/>
              <a:buChar char="•"/>
            </a:pPr>
            <a:r>
              <a:rPr lang="en-US" sz="2400" dirty="0" smtClean="0"/>
              <a:t>Generally, success requires:</a:t>
            </a:r>
          </a:p>
          <a:p>
            <a:pPr marL="914400" lvl="1" indent="-457200">
              <a:buClr>
                <a:srgbClr val="660066"/>
              </a:buClr>
              <a:buFont typeface="Arial"/>
              <a:buChar char="•"/>
            </a:pPr>
            <a:r>
              <a:rPr lang="en-US" sz="2400" b="1" dirty="0" smtClean="0">
                <a:solidFill>
                  <a:srgbClr val="000090"/>
                </a:solidFill>
              </a:rPr>
              <a:t>Momentum</a:t>
            </a:r>
          </a:p>
          <a:p>
            <a:pPr marL="914400" lvl="1" indent="-457200">
              <a:buClr>
                <a:srgbClr val="660066"/>
              </a:buClr>
              <a:buFont typeface="Arial"/>
              <a:buChar char="•"/>
            </a:pPr>
            <a:endParaRPr lang="en-US" sz="2400" dirty="0"/>
          </a:p>
          <a:p>
            <a:pPr marL="914400" lvl="1" indent="-457200">
              <a:buClr>
                <a:srgbClr val="660066"/>
              </a:buClr>
              <a:buFont typeface="Arial"/>
              <a:buChar char="•"/>
            </a:pPr>
            <a:r>
              <a:rPr lang="en-US" sz="2400" b="1" dirty="0" smtClean="0">
                <a:solidFill>
                  <a:srgbClr val="000090"/>
                </a:solidFill>
              </a:rPr>
              <a:t>Money</a:t>
            </a:r>
          </a:p>
          <a:p>
            <a:pPr marL="914400" lvl="1" indent="-457200">
              <a:buClr>
                <a:srgbClr val="660066"/>
              </a:buClr>
              <a:buFont typeface="Arial"/>
              <a:buChar char="•"/>
            </a:pPr>
            <a:endParaRPr lang="en-US" sz="2400" dirty="0"/>
          </a:p>
          <a:p>
            <a:pPr marL="914400" lvl="1" indent="-457200">
              <a:buClr>
                <a:srgbClr val="660066"/>
              </a:buClr>
              <a:buFont typeface="Arial"/>
              <a:buChar char="•"/>
            </a:pPr>
            <a:r>
              <a:rPr lang="en-US" sz="2400" b="1" dirty="0">
                <a:solidFill>
                  <a:srgbClr val="000090"/>
                </a:solidFill>
              </a:rPr>
              <a:t>M</a:t>
            </a:r>
            <a:r>
              <a:rPr lang="en-US" sz="2400" b="1" dirty="0" smtClean="0">
                <a:solidFill>
                  <a:srgbClr val="000090"/>
                </a:solidFill>
              </a:rPr>
              <a:t>edia attention</a:t>
            </a:r>
          </a:p>
          <a:p>
            <a:pPr marL="914400" lvl="1" indent="-457200">
              <a:lnSpc>
                <a:spcPct val="50000"/>
              </a:lnSpc>
              <a:buClr>
                <a:srgbClr val="3366FF"/>
              </a:buClr>
              <a:buFont typeface="Arial"/>
              <a:buChar char="•"/>
            </a:pPr>
            <a:endParaRPr lang="en-US" sz="2800" dirty="0" smtClean="0"/>
          </a:p>
          <a:p>
            <a:pPr>
              <a:buClr>
                <a:srgbClr val="3366FF"/>
              </a:buClr>
            </a:pPr>
            <a:r>
              <a:rPr lang="en-US" sz="3200" b="1" dirty="0" smtClean="0">
                <a:solidFill>
                  <a:srgbClr val="FF0000"/>
                </a:solidFill>
              </a:rPr>
              <a:t>Campaign Strategy</a:t>
            </a:r>
          </a:p>
          <a:p>
            <a:pPr marL="457200" indent="-457200">
              <a:buClr>
                <a:srgbClr val="3366FF"/>
              </a:buClr>
              <a:buFont typeface="Arial"/>
              <a:buChar char="•"/>
            </a:pPr>
            <a:r>
              <a:rPr lang="en-US" sz="2400" dirty="0" smtClean="0"/>
              <a:t>The master game plan candidates lay out to guide their electoral campaign</a:t>
            </a:r>
          </a:p>
          <a:p>
            <a:pPr marL="914400" lvl="1" indent="-457200">
              <a:buClr>
                <a:srgbClr val="660066"/>
              </a:buClr>
              <a:buFont typeface="Arial"/>
              <a:buChar char="•"/>
            </a:pPr>
            <a:r>
              <a:rPr lang="en-US" sz="2400" dirty="0"/>
              <a:t>Good strategies involve extensive polling to discover not only existing attitudes but how to change </a:t>
            </a:r>
            <a:r>
              <a:rPr lang="en-US" sz="2400" dirty="0" smtClean="0"/>
              <a:t>them  </a:t>
            </a:r>
            <a:endParaRPr lang="en-US" sz="2400" dirty="0"/>
          </a:p>
          <a:p>
            <a:pPr marL="914400" lvl="1" indent="-457200">
              <a:buClr>
                <a:srgbClr val="660066"/>
              </a:buClr>
              <a:buFont typeface="Arial"/>
              <a:buChar char="•"/>
            </a:pPr>
            <a:r>
              <a:rPr lang="en-US" sz="2400" dirty="0"/>
              <a:t>Involves extensive spending on television and time on fund-raising</a:t>
            </a:r>
          </a:p>
          <a:p>
            <a:pPr marL="457200" indent="-457200">
              <a:buClr>
                <a:srgbClr val="3366FF"/>
              </a:buClr>
              <a:buFont typeface="Arial"/>
              <a:buChar char="•"/>
            </a:pPr>
            <a:endParaRPr lang="en-US" sz="2800" dirty="0"/>
          </a:p>
        </p:txBody>
      </p:sp>
      <p:sp>
        <p:nvSpPr>
          <p:cNvPr id="3" name="Rectangle 2"/>
          <p:cNvSpPr/>
          <p:nvPr/>
        </p:nvSpPr>
        <p:spPr>
          <a:xfrm>
            <a:off x="1364572" y="5834"/>
            <a:ext cx="7779427" cy="646331"/>
          </a:xfrm>
          <a:prstGeom prst="rect">
            <a:avLst/>
          </a:prstGeom>
        </p:spPr>
        <p:txBody>
          <a:bodyPr wrap="square">
            <a:spAutoFit/>
          </a:bodyPr>
          <a:lstStyle/>
          <a:p>
            <a:pPr algn="ctr"/>
            <a:r>
              <a:rPr lang="en-US" sz="3600" b="1" dirty="0" smtClean="0"/>
              <a:t>The Nomination Game</a:t>
            </a:r>
            <a:endParaRPr lang="en-US" sz="3600" b="1" dirty="0"/>
          </a:p>
        </p:txBody>
      </p:sp>
      <p:pic>
        <p:nvPicPr>
          <p:cNvPr id="10" name="Picture 9"/>
          <p:cNvPicPr>
            <a:picLocks noChangeAspect="1"/>
          </p:cNvPicPr>
          <p:nvPr/>
        </p:nvPicPr>
        <p:blipFill>
          <a:blip r:embed="rId8"/>
          <a:stretch>
            <a:fillRect/>
          </a:stretch>
        </p:blipFill>
        <p:spPr>
          <a:xfrm>
            <a:off x="3485882" y="2456494"/>
            <a:ext cx="1420589" cy="954458"/>
          </a:xfrm>
          <a:prstGeom prst="rect">
            <a:avLst/>
          </a:prstGeom>
          <a:ln w="12700" cmpd="sng">
            <a:solidFill>
              <a:schemeClr val="tx1"/>
            </a:solidFill>
          </a:ln>
        </p:spPr>
      </p:pic>
      <p:pic>
        <p:nvPicPr>
          <p:cNvPr id="11" name="Picture 10"/>
          <p:cNvPicPr>
            <a:picLocks noChangeAspect="1"/>
          </p:cNvPicPr>
          <p:nvPr/>
        </p:nvPicPr>
        <p:blipFill>
          <a:blip r:embed="rId9"/>
          <a:stretch>
            <a:fillRect/>
          </a:stretch>
        </p:blipFill>
        <p:spPr>
          <a:xfrm>
            <a:off x="5047587" y="2191461"/>
            <a:ext cx="1629122" cy="1105993"/>
          </a:xfrm>
          <a:prstGeom prst="rect">
            <a:avLst/>
          </a:prstGeom>
          <a:ln w="12700" cmpd="sng">
            <a:solidFill>
              <a:schemeClr val="tx1"/>
            </a:solidFill>
          </a:ln>
        </p:spPr>
      </p:pic>
      <p:pic>
        <p:nvPicPr>
          <p:cNvPr id="12" name="Picture 11"/>
          <p:cNvPicPr>
            <a:picLocks noChangeAspect="1"/>
          </p:cNvPicPr>
          <p:nvPr/>
        </p:nvPicPr>
        <p:blipFill>
          <a:blip r:embed="rId10"/>
          <a:stretch>
            <a:fillRect/>
          </a:stretch>
        </p:blipFill>
        <p:spPr>
          <a:xfrm>
            <a:off x="5047587" y="3410952"/>
            <a:ext cx="1377838" cy="936223"/>
          </a:xfrm>
          <a:prstGeom prst="rect">
            <a:avLst/>
          </a:prstGeom>
          <a:ln w="12700" cmpd="sng">
            <a:solidFill>
              <a:schemeClr val="tx1"/>
            </a:solidFill>
          </a:ln>
        </p:spPr>
      </p:pic>
      <p:pic>
        <p:nvPicPr>
          <p:cNvPr id="9" name="Picture 8"/>
          <p:cNvPicPr>
            <a:picLocks noChangeAspect="1"/>
          </p:cNvPicPr>
          <p:nvPr/>
        </p:nvPicPr>
        <p:blipFill>
          <a:blip r:embed="rId11"/>
          <a:stretch>
            <a:fillRect/>
          </a:stretch>
        </p:blipFill>
        <p:spPr>
          <a:xfrm>
            <a:off x="7371704" y="2911467"/>
            <a:ext cx="771974" cy="771974"/>
          </a:xfrm>
          <a:prstGeom prst="rect">
            <a:avLst/>
          </a:prstGeom>
        </p:spPr>
      </p:pic>
    </p:spTree>
    <p:extLst>
      <p:ext uri="{BB962C8B-B14F-4D97-AF65-F5344CB8AC3E}">
        <p14:creationId xmlns:p14="http://schemas.microsoft.com/office/powerpoint/2010/main" val="245816888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8" name="Picture 7"/>
          <p:cNvPicPr>
            <a:picLocks noChangeAspect="1"/>
          </p:cNvPicPr>
          <p:nvPr/>
        </p:nvPicPr>
        <p:blipFill>
          <a:blip r:embed="rId7"/>
          <a:stretch>
            <a:fillRect/>
          </a:stretch>
        </p:blipFill>
        <p:spPr>
          <a:xfrm>
            <a:off x="0" y="5480769"/>
            <a:ext cx="1366351" cy="1366351"/>
          </a:xfrm>
          <a:prstGeom prst="rect">
            <a:avLst/>
          </a:prstGeom>
          <a:ln w="12700" cmpd="sng">
            <a:solidFill>
              <a:schemeClr val="tx1"/>
            </a:solidFill>
          </a:ln>
        </p:spPr>
      </p:pic>
      <p:sp>
        <p:nvSpPr>
          <p:cNvPr id="2" name="Rectangle 1"/>
          <p:cNvSpPr/>
          <p:nvPr/>
        </p:nvSpPr>
        <p:spPr>
          <a:xfrm>
            <a:off x="1369524" y="31981"/>
            <a:ext cx="7774476" cy="646331"/>
          </a:xfrm>
          <a:prstGeom prst="rect">
            <a:avLst/>
          </a:prstGeom>
        </p:spPr>
        <p:txBody>
          <a:bodyPr wrap="square">
            <a:spAutoFit/>
          </a:bodyPr>
          <a:lstStyle/>
          <a:p>
            <a:pPr algn="ctr"/>
            <a:r>
              <a:rPr lang="en-US" sz="3600" b="1" dirty="0" smtClean="0"/>
              <a:t>The Nomination Game</a:t>
            </a:r>
            <a:endParaRPr lang="en-US" sz="3600" b="1" dirty="0"/>
          </a:p>
        </p:txBody>
      </p:sp>
      <p:sp>
        <p:nvSpPr>
          <p:cNvPr id="9" name="Rectangle 8"/>
          <p:cNvSpPr/>
          <p:nvPr/>
        </p:nvSpPr>
        <p:spPr>
          <a:xfrm>
            <a:off x="1369524" y="522692"/>
            <a:ext cx="7774476" cy="6124754"/>
          </a:xfrm>
          <a:prstGeom prst="rect">
            <a:avLst/>
          </a:prstGeom>
        </p:spPr>
        <p:txBody>
          <a:bodyPr wrap="square">
            <a:spAutoFit/>
          </a:bodyPr>
          <a:lstStyle/>
          <a:p>
            <a:r>
              <a:rPr lang="en-US" sz="3200" b="1" dirty="0"/>
              <a:t>Competing for Delegates</a:t>
            </a:r>
          </a:p>
          <a:p>
            <a:pPr marL="457200" indent="-457200">
              <a:buClr>
                <a:srgbClr val="3366FF"/>
              </a:buClr>
              <a:buFont typeface="Arial"/>
              <a:buChar char="•"/>
            </a:pPr>
            <a:r>
              <a:rPr lang="en-US" sz="3000" dirty="0"/>
              <a:t>Nomination game is </a:t>
            </a:r>
            <a:r>
              <a:rPr lang="en-US" sz="3000" dirty="0" smtClean="0"/>
              <a:t>                                                   an </a:t>
            </a:r>
            <a:r>
              <a:rPr lang="en-US" sz="3000" dirty="0"/>
              <a:t>elimination contest</a:t>
            </a:r>
          </a:p>
          <a:p>
            <a:pPr marL="457200" indent="-457200">
              <a:buClr>
                <a:srgbClr val="3366FF"/>
              </a:buClr>
              <a:buFont typeface="Arial"/>
              <a:buChar char="•"/>
            </a:pPr>
            <a:r>
              <a:rPr lang="en-US" sz="3000" dirty="0"/>
              <a:t>Goal is to win a majority </a:t>
            </a:r>
            <a:r>
              <a:rPr lang="en-US" sz="3000" dirty="0" smtClean="0"/>
              <a:t>                                         of </a:t>
            </a:r>
            <a:r>
              <a:rPr lang="en-US" sz="3000" dirty="0"/>
              <a:t>delegates’ support at </a:t>
            </a:r>
            <a:r>
              <a:rPr lang="en-US" sz="3000" dirty="0" smtClean="0"/>
              <a:t>                                                the </a:t>
            </a:r>
            <a:r>
              <a:rPr lang="en-US" sz="3000" dirty="0"/>
              <a:t>national party </a:t>
            </a:r>
            <a:r>
              <a:rPr lang="en-US" sz="3000" dirty="0" smtClean="0"/>
              <a:t>convention</a:t>
            </a:r>
          </a:p>
          <a:p>
            <a:pPr marL="457200" indent="-457200">
              <a:buClr>
                <a:srgbClr val="3366FF"/>
              </a:buClr>
              <a:buFont typeface="Arial"/>
              <a:buChar char="•"/>
            </a:pPr>
            <a:r>
              <a:rPr lang="en-US" sz="3000" b="1" dirty="0"/>
              <a:t>2 contrary forces</a:t>
            </a:r>
          </a:p>
          <a:p>
            <a:pPr marL="914400" lvl="1" indent="-457200">
              <a:buClr>
                <a:srgbClr val="660066"/>
              </a:buClr>
              <a:buFont typeface="Arial"/>
              <a:buChar char="•"/>
            </a:pPr>
            <a:r>
              <a:rPr lang="en-US" sz="3000" dirty="0"/>
              <a:t>p</a:t>
            </a:r>
            <a:r>
              <a:rPr lang="en-US" sz="3000" dirty="0" smtClean="0"/>
              <a:t>arty faithful </a:t>
            </a:r>
            <a:r>
              <a:rPr lang="en-US" sz="3000" dirty="0"/>
              <a:t>want to win; pick the most appealing </a:t>
            </a:r>
            <a:r>
              <a:rPr lang="en-US" sz="3000" dirty="0" smtClean="0"/>
              <a:t>candidate</a:t>
            </a:r>
            <a:endParaRPr lang="en-US" sz="3000" dirty="0"/>
          </a:p>
          <a:p>
            <a:pPr marL="914400" lvl="1" indent="-457200">
              <a:buClr>
                <a:srgbClr val="660066"/>
              </a:buClr>
              <a:buFont typeface="Arial"/>
              <a:buChar char="•"/>
            </a:pPr>
            <a:r>
              <a:rPr lang="en-US" sz="3000" dirty="0"/>
              <a:t>p</a:t>
            </a:r>
            <a:r>
              <a:rPr lang="en-US" sz="3000" dirty="0" smtClean="0"/>
              <a:t>arty faithful </a:t>
            </a:r>
            <a:r>
              <a:rPr lang="en-US" sz="3000" dirty="0"/>
              <a:t>need to keep </a:t>
            </a:r>
            <a:r>
              <a:rPr lang="en-US" sz="3000" dirty="0" smtClean="0"/>
              <a:t>dissidents </a:t>
            </a:r>
            <a:r>
              <a:rPr lang="en-US" sz="3000" dirty="0"/>
              <a:t>in the party; pick an extremist or a true </a:t>
            </a:r>
            <a:r>
              <a:rPr lang="en-US" sz="3000" dirty="0" smtClean="0"/>
              <a:t>believer</a:t>
            </a:r>
            <a:endParaRPr lang="en-US" sz="3000" dirty="0"/>
          </a:p>
          <a:p>
            <a:pPr marL="457200" indent="-457200">
              <a:buFont typeface="Arial"/>
              <a:buChar char="•"/>
            </a:pPr>
            <a:endParaRPr lang="en-US" sz="3000" dirty="0"/>
          </a:p>
        </p:txBody>
      </p:sp>
      <p:pic>
        <p:nvPicPr>
          <p:cNvPr id="10" name="Picture 9"/>
          <p:cNvPicPr>
            <a:picLocks noChangeAspect="1"/>
          </p:cNvPicPr>
          <p:nvPr/>
        </p:nvPicPr>
        <p:blipFill>
          <a:blip r:embed="rId8"/>
          <a:stretch>
            <a:fillRect/>
          </a:stretch>
        </p:blipFill>
        <p:spPr>
          <a:xfrm>
            <a:off x="6290235" y="678313"/>
            <a:ext cx="2695221" cy="2324863"/>
          </a:xfrm>
          <a:prstGeom prst="rect">
            <a:avLst/>
          </a:prstGeom>
          <a:ln w="12700" cmpd="sng">
            <a:solidFill>
              <a:schemeClr val="tx1"/>
            </a:solidFill>
          </a:ln>
        </p:spPr>
      </p:pic>
    </p:spTree>
    <p:extLst>
      <p:ext uri="{BB962C8B-B14F-4D97-AF65-F5344CB8AC3E}">
        <p14:creationId xmlns:p14="http://schemas.microsoft.com/office/powerpoint/2010/main" val="249534819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5000"/>
          </a:blip>
          <a:stretch>
            <a:fillRect/>
          </a:stretch>
        </a:blipFill>
        <a:effectLst/>
      </p:bgPr>
    </p:bg>
    <p:spTree>
      <p:nvGrpSpPr>
        <p:cNvPr id="1" name=""/>
        <p:cNvGrpSpPr/>
        <p:nvPr/>
      </p:nvGrpSpPr>
      <p:grpSpPr>
        <a:xfrm>
          <a:off x="0" y="0"/>
          <a:ext cx="0" cy="0"/>
          <a:chOff x="0" y="0"/>
          <a:chExt cx="0" cy="0"/>
        </a:xfrm>
      </p:grpSpPr>
      <p:pic>
        <p:nvPicPr>
          <p:cNvPr id="4" name="Picture 3"/>
          <p:cNvPicPr>
            <a:picLocks/>
          </p:cNvPicPr>
          <p:nvPr/>
        </p:nvPicPr>
        <p:blipFill>
          <a:blip r:embed="rId3"/>
          <a:stretch>
            <a:fillRect/>
          </a:stretch>
        </p:blipFill>
        <p:spPr>
          <a:xfrm>
            <a:off x="0" y="0"/>
            <a:ext cx="1364573" cy="1369758"/>
          </a:xfrm>
          <a:prstGeom prst="rect">
            <a:avLst/>
          </a:prstGeom>
          <a:ln w="12700" cmpd="sng">
            <a:solidFill>
              <a:schemeClr val="tx1"/>
            </a:solidFill>
          </a:ln>
        </p:spPr>
      </p:pic>
      <p:pic>
        <p:nvPicPr>
          <p:cNvPr id="5" name="Picture 4"/>
          <p:cNvPicPr>
            <a:picLocks noChangeAspect="1"/>
          </p:cNvPicPr>
          <p:nvPr/>
        </p:nvPicPr>
        <p:blipFill>
          <a:blip r:embed="rId4"/>
          <a:stretch>
            <a:fillRect/>
          </a:stretch>
        </p:blipFill>
        <p:spPr>
          <a:xfrm>
            <a:off x="0" y="1369758"/>
            <a:ext cx="1368044" cy="1368044"/>
          </a:xfrm>
          <a:prstGeom prst="rect">
            <a:avLst/>
          </a:prstGeom>
          <a:ln w="12700" cmpd="sng">
            <a:solidFill>
              <a:schemeClr val="tx1"/>
            </a:solidFill>
          </a:ln>
        </p:spPr>
      </p:pic>
      <p:pic>
        <p:nvPicPr>
          <p:cNvPr id="6" name="Picture 5"/>
          <p:cNvPicPr>
            <a:picLocks/>
          </p:cNvPicPr>
          <p:nvPr/>
        </p:nvPicPr>
        <p:blipFill>
          <a:blip r:embed="rId5"/>
          <a:stretch>
            <a:fillRect/>
          </a:stretch>
        </p:blipFill>
        <p:spPr>
          <a:xfrm>
            <a:off x="0" y="2737802"/>
            <a:ext cx="1369524" cy="1371595"/>
          </a:xfrm>
          <a:prstGeom prst="rect">
            <a:avLst/>
          </a:prstGeom>
          <a:ln w="12700" cmpd="sng">
            <a:solidFill>
              <a:schemeClr val="tx1"/>
            </a:solidFill>
          </a:ln>
        </p:spPr>
      </p:pic>
      <p:pic>
        <p:nvPicPr>
          <p:cNvPr id="7" name="Picture 6"/>
          <p:cNvPicPr>
            <a:picLocks/>
          </p:cNvPicPr>
          <p:nvPr/>
        </p:nvPicPr>
        <p:blipFill>
          <a:blip r:embed="rId6"/>
          <a:stretch>
            <a:fillRect/>
          </a:stretch>
        </p:blipFill>
        <p:spPr>
          <a:xfrm>
            <a:off x="0" y="4109397"/>
            <a:ext cx="1364573" cy="1371372"/>
          </a:xfrm>
          <a:prstGeom prst="rect">
            <a:avLst/>
          </a:prstGeom>
          <a:ln w="12700" cmpd="sng">
            <a:solidFill>
              <a:schemeClr val="tx1"/>
            </a:solidFill>
          </a:ln>
        </p:spPr>
      </p:pic>
      <p:pic>
        <p:nvPicPr>
          <p:cNvPr id="9" name="Picture 8"/>
          <p:cNvPicPr>
            <a:picLocks/>
          </p:cNvPicPr>
          <p:nvPr/>
        </p:nvPicPr>
        <p:blipFill>
          <a:blip r:embed="rId7"/>
          <a:stretch>
            <a:fillRect/>
          </a:stretch>
        </p:blipFill>
        <p:spPr>
          <a:xfrm>
            <a:off x="0" y="5489956"/>
            <a:ext cx="1365502" cy="1368044"/>
          </a:xfrm>
          <a:prstGeom prst="rect">
            <a:avLst/>
          </a:prstGeom>
          <a:ln w="12700" cmpd="sng">
            <a:solidFill>
              <a:srgbClr val="000000"/>
            </a:solidFill>
          </a:ln>
        </p:spPr>
      </p:pic>
      <p:pic>
        <p:nvPicPr>
          <p:cNvPr id="10" name="Picture 9"/>
          <p:cNvPicPr>
            <a:picLocks noChangeAspect="1"/>
          </p:cNvPicPr>
          <p:nvPr/>
        </p:nvPicPr>
        <p:blipFill>
          <a:blip r:embed="rId8"/>
          <a:stretch>
            <a:fillRect/>
          </a:stretch>
        </p:blipFill>
        <p:spPr>
          <a:xfrm>
            <a:off x="3173" y="5489956"/>
            <a:ext cx="1366351" cy="1366351"/>
          </a:xfrm>
          <a:prstGeom prst="rect">
            <a:avLst/>
          </a:prstGeom>
        </p:spPr>
      </p:pic>
      <p:sp>
        <p:nvSpPr>
          <p:cNvPr id="2" name="Rectangle 1"/>
          <p:cNvSpPr/>
          <p:nvPr/>
        </p:nvSpPr>
        <p:spPr>
          <a:xfrm>
            <a:off x="1369524" y="77199"/>
            <a:ext cx="7774476" cy="646331"/>
          </a:xfrm>
          <a:prstGeom prst="rect">
            <a:avLst/>
          </a:prstGeom>
        </p:spPr>
        <p:txBody>
          <a:bodyPr wrap="square">
            <a:spAutoFit/>
          </a:bodyPr>
          <a:lstStyle/>
          <a:p>
            <a:pPr algn="ctr"/>
            <a:r>
              <a:rPr lang="en-US" sz="3600" b="1" dirty="0"/>
              <a:t>The Nomination Game</a:t>
            </a:r>
          </a:p>
        </p:txBody>
      </p:sp>
      <p:sp>
        <p:nvSpPr>
          <p:cNvPr id="3" name="Rectangle 2"/>
          <p:cNvSpPr/>
          <p:nvPr/>
        </p:nvSpPr>
        <p:spPr>
          <a:xfrm>
            <a:off x="1369524" y="723530"/>
            <a:ext cx="7774476" cy="5755422"/>
          </a:xfrm>
          <a:prstGeom prst="rect">
            <a:avLst/>
          </a:prstGeom>
        </p:spPr>
        <p:txBody>
          <a:bodyPr wrap="square">
            <a:spAutoFit/>
          </a:bodyPr>
          <a:lstStyle/>
          <a:p>
            <a:r>
              <a:rPr lang="en-US" sz="3200" b="1" dirty="0" smtClean="0"/>
              <a:t>How to win a caucus / primary</a:t>
            </a:r>
          </a:p>
          <a:p>
            <a:pPr marL="457200" indent="-457200">
              <a:buClr>
                <a:srgbClr val="3366FF"/>
              </a:buClr>
              <a:buFont typeface="Arial"/>
              <a:buChar char="•"/>
            </a:pPr>
            <a:r>
              <a:rPr lang="en-US" sz="2800" dirty="0" smtClean="0"/>
              <a:t>To </a:t>
            </a:r>
            <a:r>
              <a:rPr lang="en-US" sz="2800" dirty="0"/>
              <a:t>win a primary, </a:t>
            </a:r>
            <a:r>
              <a:rPr lang="en-US" sz="2800" dirty="0" smtClean="0"/>
              <a:t>                                                  you </a:t>
            </a:r>
            <a:r>
              <a:rPr lang="en-US" sz="2800" dirty="0"/>
              <a:t>must mobilize </a:t>
            </a:r>
            <a:r>
              <a:rPr lang="en-US" sz="2800" dirty="0" smtClean="0"/>
              <a:t>                                                  party </a:t>
            </a:r>
            <a:r>
              <a:rPr lang="en-US" sz="2800" dirty="0"/>
              <a:t>activists who </a:t>
            </a:r>
            <a:r>
              <a:rPr lang="en-US" sz="2800" dirty="0" smtClean="0"/>
              <a:t>                                                 will </a:t>
            </a:r>
            <a:r>
              <a:rPr lang="en-US" sz="2800" dirty="0"/>
              <a:t>give money, do </a:t>
            </a:r>
            <a:r>
              <a:rPr lang="en-US" sz="2800" dirty="0" smtClean="0"/>
              <a:t>                                              volunteer </a:t>
            </a:r>
            <a:r>
              <a:rPr lang="en-US" sz="2800" dirty="0"/>
              <a:t>work, </a:t>
            </a:r>
            <a:r>
              <a:rPr lang="en-US" sz="2800" dirty="0" smtClean="0"/>
              <a:t>                                                     and </a:t>
            </a:r>
            <a:r>
              <a:rPr lang="en-US" sz="2800" dirty="0"/>
              <a:t>attend local </a:t>
            </a:r>
            <a:r>
              <a:rPr lang="en-US" sz="2800" dirty="0" smtClean="0"/>
              <a:t>                                                     caucuses  </a:t>
            </a:r>
            <a:endParaRPr lang="en-US" sz="2800" dirty="0"/>
          </a:p>
          <a:p>
            <a:pPr marL="457200" indent="-457200">
              <a:buClr>
                <a:srgbClr val="3366FF"/>
              </a:buClr>
              <a:buFont typeface="Arial"/>
              <a:buChar char="•"/>
            </a:pPr>
            <a:r>
              <a:rPr lang="en-US" sz="2800" dirty="0"/>
              <a:t>To get activist </a:t>
            </a:r>
            <a:r>
              <a:rPr lang="en-US" sz="2800" dirty="0" smtClean="0"/>
              <a:t>                                                   support</a:t>
            </a:r>
            <a:r>
              <a:rPr lang="en-US" sz="2800" dirty="0"/>
              <a:t>, candidates must move away from the center but during the general election, candidates move </a:t>
            </a:r>
            <a:r>
              <a:rPr lang="en-US" sz="2800" dirty="0" smtClean="0"/>
              <a:t>toward </a:t>
            </a:r>
            <a:r>
              <a:rPr lang="en-US" sz="2800" dirty="0"/>
              <a:t>the center </a:t>
            </a:r>
            <a:r>
              <a:rPr lang="en-US" sz="2800" dirty="0" smtClean="0"/>
              <a:t>again</a:t>
            </a:r>
          </a:p>
          <a:p>
            <a:pPr marL="914400" lvl="1" indent="-457200">
              <a:buClr>
                <a:srgbClr val="660066"/>
              </a:buClr>
              <a:buFont typeface="Arial"/>
              <a:buChar char="•"/>
            </a:pPr>
            <a:r>
              <a:rPr lang="en-US" sz="2800" dirty="0" smtClean="0"/>
              <a:t>Need support from Independents  </a:t>
            </a:r>
            <a:endParaRPr lang="en-US" sz="2800" dirty="0"/>
          </a:p>
        </p:txBody>
      </p:sp>
      <p:pic>
        <p:nvPicPr>
          <p:cNvPr id="8" name="Picture 7"/>
          <p:cNvPicPr>
            <a:picLocks noChangeAspect="1"/>
          </p:cNvPicPr>
          <p:nvPr/>
        </p:nvPicPr>
        <p:blipFill>
          <a:blip r:embed="rId9"/>
          <a:stretch>
            <a:fillRect/>
          </a:stretch>
        </p:blipFill>
        <p:spPr>
          <a:xfrm>
            <a:off x="4837366" y="1369758"/>
            <a:ext cx="4023024" cy="3331457"/>
          </a:xfrm>
          <a:prstGeom prst="rect">
            <a:avLst/>
          </a:prstGeom>
          <a:ln w="12700" cmpd="sng">
            <a:solidFill>
              <a:schemeClr val="tx1"/>
            </a:solidFill>
          </a:ln>
        </p:spPr>
      </p:pic>
    </p:spTree>
    <p:extLst>
      <p:ext uri="{BB962C8B-B14F-4D97-AF65-F5344CB8AC3E}">
        <p14:creationId xmlns:p14="http://schemas.microsoft.com/office/powerpoint/2010/main" val="51419816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2312</TotalTime>
  <Words>2524</Words>
  <Application>Microsoft Macintosh PowerPoint</Application>
  <PresentationFormat>On-screen Show (4:3)</PresentationFormat>
  <Paragraphs>344</Paragraphs>
  <Slides>51</Slides>
  <Notes>1</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Roseville Area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Mrb66</dc:creator>
  <cp:lastModifiedBy>Bekemeyer, Steven</cp:lastModifiedBy>
  <cp:revision>90</cp:revision>
  <dcterms:created xsi:type="dcterms:W3CDTF">2011-08-10T13:56:05Z</dcterms:created>
  <dcterms:modified xsi:type="dcterms:W3CDTF">2012-01-12T22:17:33Z</dcterms:modified>
</cp:coreProperties>
</file>