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9"/>
  </p:notesMasterIdLst>
  <p:sldIdLst>
    <p:sldId id="256" r:id="rId2"/>
    <p:sldId id="266" r:id="rId3"/>
    <p:sldId id="267" r:id="rId4"/>
    <p:sldId id="320" r:id="rId5"/>
    <p:sldId id="268" r:id="rId6"/>
    <p:sldId id="334" r:id="rId7"/>
    <p:sldId id="269" r:id="rId8"/>
    <p:sldId id="331" r:id="rId9"/>
    <p:sldId id="270" r:id="rId10"/>
    <p:sldId id="322" r:id="rId11"/>
    <p:sldId id="275" r:id="rId12"/>
    <p:sldId id="299" r:id="rId13"/>
    <p:sldId id="280" r:id="rId14"/>
    <p:sldId id="330" r:id="rId15"/>
    <p:sldId id="285" r:id="rId16"/>
    <p:sldId id="296" r:id="rId17"/>
    <p:sldId id="335" r:id="rId18"/>
    <p:sldId id="323" r:id="rId19"/>
    <p:sldId id="292" r:id="rId20"/>
    <p:sldId id="271" r:id="rId21"/>
    <p:sldId id="316" r:id="rId22"/>
    <p:sldId id="300" r:id="rId23"/>
    <p:sldId id="298" r:id="rId24"/>
    <p:sldId id="324" r:id="rId25"/>
    <p:sldId id="272" r:id="rId26"/>
    <p:sldId id="305" r:id="rId27"/>
    <p:sldId id="325" r:id="rId28"/>
    <p:sldId id="276" r:id="rId29"/>
    <p:sldId id="303" r:id="rId30"/>
    <p:sldId id="317" r:id="rId31"/>
    <p:sldId id="328" r:id="rId32"/>
    <p:sldId id="315" r:id="rId33"/>
    <p:sldId id="332" r:id="rId34"/>
    <p:sldId id="301" r:id="rId35"/>
    <p:sldId id="312" r:id="rId36"/>
    <p:sldId id="327" r:id="rId37"/>
    <p:sldId id="310" r:id="rId38"/>
    <p:sldId id="302" r:id="rId39"/>
    <p:sldId id="311" r:id="rId40"/>
    <p:sldId id="313" r:id="rId41"/>
    <p:sldId id="314" r:id="rId42"/>
    <p:sldId id="306" r:id="rId43"/>
    <p:sldId id="308" r:id="rId44"/>
    <p:sldId id="273" r:id="rId45"/>
    <p:sldId id="287" r:id="rId46"/>
    <p:sldId id="318" r:id="rId47"/>
    <p:sldId id="319" r:id="rId48"/>
    <p:sldId id="326" r:id="rId49"/>
    <p:sldId id="281" r:id="rId50"/>
    <p:sldId id="286" r:id="rId51"/>
    <p:sldId id="293" r:id="rId52"/>
    <p:sldId id="304" r:id="rId53"/>
    <p:sldId id="277" r:id="rId54"/>
    <p:sldId id="321" r:id="rId55"/>
    <p:sldId id="282" r:id="rId56"/>
    <p:sldId id="289" r:id="rId57"/>
    <p:sldId id="290" r:id="rId5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FF0D"/>
    <a:srgbClr val="A617FF"/>
    <a:srgbClr val="FF2C35"/>
    <a:srgbClr val="FF008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275" autoAdjust="0"/>
  </p:normalViewPr>
  <p:slideViewPr>
    <p:cSldViewPr snapToGrid="0" snapToObjects="1">
      <p:cViewPr varScale="1">
        <p:scale>
          <a:sx n="87" d="100"/>
          <a:sy n="87" d="100"/>
        </p:scale>
        <p:origin x="-1872"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2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theme" Target="theme/theme1.xml"/><Relationship Id="rId64"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notesMaster" Target="notesMasters/notesMaster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printerSettings" Target="printerSettings/printerSettings1.bin"/><Relationship Id="rId61" Type="http://schemas.openxmlformats.org/officeDocument/2006/relationships/presProps" Target="presProps.xml"/><Relationship Id="rId62"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FC8444-7A7B-6A43-8F87-3AA92F49C6EC}" type="datetimeFigureOut">
              <a:rPr lang="en-US" smtClean="0"/>
              <a:t>1/28/12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BD44E2-D7D1-7C41-8259-44DBEC5BA489}" type="slidenum">
              <a:rPr lang="en-US" smtClean="0"/>
              <a:t>‹#›</a:t>
            </a:fld>
            <a:endParaRPr lang="en-US" dirty="0"/>
          </a:p>
        </p:txBody>
      </p:sp>
    </p:spTree>
    <p:extLst>
      <p:ext uri="{BB962C8B-B14F-4D97-AF65-F5344CB8AC3E}">
        <p14:creationId xmlns:p14="http://schemas.microsoft.com/office/powerpoint/2010/main" val="39633239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BD44E2-D7D1-7C41-8259-44DBEC5BA489}" type="slidenum">
              <a:rPr lang="en-US" smtClean="0"/>
              <a:t>29</a:t>
            </a:fld>
            <a:endParaRPr lang="en-US" dirty="0"/>
          </a:p>
        </p:txBody>
      </p:sp>
    </p:spTree>
    <p:extLst>
      <p:ext uri="{BB962C8B-B14F-4D97-AF65-F5344CB8AC3E}">
        <p14:creationId xmlns:p14="http://schemas.microsoft.com/office/powerpoint/2010/main" val="2381122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BD44E2-D7D1-7C41-8259-44DBEC5BA489}" type="slidenum">
              <a:rPr lang="en-US" smtClean="0"/>
              <a:t>30</a:t>
            </a:fld>
            <a:endParaRPr lang="en-US" dirty="0"/>
          </a:p>
        </p:txBody>
      </p:sp>
    </p:spTree>
    <p:extLst>
      <p:ext uri="{BB962C8B-B14F-4D97-AF65-F5344CB8AC3E}">
        <p14:creationId xmlns:p14="http://schemas.microsoft.com/office/powerpoint/2010/main" val="2381122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BD44E2-D7D1-7C41-8259-44DBEC5BA489}" type="slidenum">
              <a:rPr lang="en-US" smtClean="0"/>
              <a:t>32</a:t>
            </a:fld>
            <a:endParaRPr lang="en-US" dirty="0"/>
          </a:p>
        </p:txBody>
      </p:sp>
    </p:spTree>
    <p:extLst>
      <p:ext uri="{BB962C8B-B14F-4D97-AF65-F5344CB8AC3E}">
        <p14:creationId xmlns:p14="http://schemas.microsoft.com/office/powerpoint/2010/main" val="2381122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73F2EB-9747-184F-A857-B13CDFEC5C93}" type="datetimeFigureOut">
              <a:rPr lang="en-US" smtClean="0"/>
              <a:t>1/28/12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EA0D48-DD94-514F-BD90-D6A9A8A16AA3}" type="slidenum">
              <a:rPr lang="en-US" smtClean="0"/>
              <a:t>‹#›</a:t>
            </a:fld>
            <a:endParaRPr lang="en-US" dirty="0"/>
          </a:p>
        </p:txBody>
      </p:sp>
    </p:spTree>
    <p:extLst>
      <p:ext uri="{BB962C8B-B14F-4D97-AF65-F5344CB8AC3E}">
        <p14:creationId xmlns:p14="http://schemas.microsoft.com/office/powerpoint/2010/main" val="132889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73F2EB-9747-184F-A857-B13CDFEC5C93}" type="datetimeFigureOut">
              <a:rPr lang="en-US" smtClean="0"/>
              <a:t>1/28/12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EA0D48-DD94-514F-BD90-D6A9A8A16AA3}" type="slidenum">
              <a:rPr lang="en-US" smtClean="0"/>
              <a:t>‹#›</a:t>
            </a:fld>
            <a:endParaRPr lang="en-US" dirty="0"/>
          </a:p>
        </p:txBody>
      </p:sp>
    </p:spTree>
    <p:extLst>
      <p:ext uri="{BB962C8B-B14F-4D97-AF65-F5344CB8AC3E}">
        <p14:creationId xmlns:p14="http://schemas.microsoft.com/office/powerpoint/2010/main" val="33608489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73F2EB-9747-184F-A857-B13CDFEC5C93}" type="datetimeFigureOut">
              <a:rPr lang="en-US" smtClean="0"/>
              <a:t>1/28/12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EA0D48-DD94-514F-BD90-D6A9A8A16AA3}" type="slidenum">
              <a:rPr lang="en-US" smtClean="0"/>
              <a:t>‹#›</a:t>
            </a:fld>
            <a:endParaRPr lang="en-US" dirty="0"/>
          </a:p>
        </p:txBody>
      </p:sp>
    </p:spTree>
    <p:extLst>
      <p:ext uri="{BB962C8B-B14F-4D97-AF65-F5344CB8AC3E}">
        <p14:creationId xmlns:p14="http://schemas.microsoft.com/office/powerpoint/2010/main" val="17760207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600200"/>
            <a:ext cx="38100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3941763"/>
            <a:ext cx="38100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914400" y="6251575"/>
            <a:ext cx="1981200" cy="457200"/>
          </a:xfrm>
        </p:spPr>
        <p:txBody>
          <a:bodyPr/>
          <a:lstStyle>
            <a:lvl1pPr>
              <a:defRPr/>
            </a:lvl1pPr>
          </a:lstStyle>
          <a:p>
            <a:pPr>
              <a:defRPr/>
            </a:pPr>
            <a:endParaRPr lang="en-US"/>
          </a:p>
        </p:txBody>
      </p:sp>
      <p:sp>
        <p:nvSpPr>
          <p:cNvPr id="7" name="Footer Placeholder 6"/>
          <p:cNvSpPr>
            <a:spLocks noGrp="1"/>
          </p:cNvSpPr>
          <p:nvPr>
            <p:ph type="ftr" sz="quarter" idx="11"/>
          </p:nvPr>
        </p:nvSpPr>
        <p:spPr>
          <a:xfrm>
            <a:off x="3352800" y="6248400"/>
            <a:ext cx="2971800" cy="45720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6781800" y="6248400"/>
            <a:ext cx="1905000" cy="457200"/>
          </a:xfrm>
        </p:spPr>
        <p:txBody>
          <a:bodyPr/>
          <a:lstStyle>
            <a:lvl1pPr>
              <a:defRPr/>
            </a:lvl1pPr>
          </a:lstStyle>
          <a:p>
            <a:fld id="{852BE593-1AF4-5E44-9FF5-38CA3399BDD5}" type="slidenum">
              <a:rPr lang="en-US"/>
              <a:pPr/>
              <a:t>‹#›</a:t>
            </a:fld>
            <a:endParaRPr lang="en-US"/>
          </a:p>
        </p:txBody>
      </p:sp>
    </p:spTree>
    <p:extLst>
      <p:ext uri="{BB962C8B-B14F-4D97-AF65-F5344CB8AC3E}">
        <p14:creationId xmlns:p14="http://schemas.microsoft.com/office/powerpoint/2010/main" val="1050405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73F2EB-9747-184F-A857-B13CDFEC5C93}" type="datetimeFigureOut">
              <a:rPr lang="en-US" smtClean="0"/>
              <a:t>1/28/12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EA0D48-DD94-514F-BD90-D6A9A8A16AA3}" type="slidenum">
              <a:rPr lang="en-US" smtClean="0"/>
              <a:t>‹#›</a:t>
            </a:fld>
            <a:endParaRPr lang="en-US" dirty="0"/>
          </a:p>
        </p:txBody>
      </p:sp>
    </p:spTree>
    <p:extLst>
      <p:ext uri="{BB962C8B-B14F-4D97-AF65-F5344CB8AC3E}">
        <p14:creationId xmlns:p14="http://schemas.microsoft.com/office/powerpoint/2010/main" val="2268951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73F2EB-9747-184F-A857-B13CDFEC5C93}" type="datetimeFigureOut">
              <a:rPr lang="en-US" smtClean="0"/>
              <a:t>1/28/12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AEA0D48-DD94-514F-BD90-D6A9A8A16AA3}" type="slidenum">
              <a:rPr lang="en-US" smtClean="0"/>
              <a:t>‹#›</a:t>
            </a:fld>
            <a:endParaRPr lang="en-US" dirty="0"/>
          </a:p>
        </p:txBody>
      </p:sp>
    </p:spTree>
    <p:extLst>
      <p:ext uri="{BB962C8B-B14F-4D97-AF65-F5344CB8AC3E}">
        <p14:creationId xmlns:p14="http://schemas.microsoft.com/office/powerpoint/2010/main" val="1425150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73F2EB-9747-184F-A857-B13CDFEC5C93}" type="datetimeFigureOut">
              <a:rPr lang="en-US" smtClean="0"/>
              <a:t>1/28/12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AEA0D48-DD94-514F-BD90-D6A9A8A16AA3}" type="slidenum">
              <a:rPr lang="en-US" smtClean="0"/>
              <a:t>‹#›</a:t>
            </a:fld>
            <a:endParaRPr lang="en-US" dirty="0"/>
          </a:p>
        </p:txBody>
      </p:sp>
    </p:spTree>
    <p:extLst>
      <p:ext uri="{BB962C8B-B14F-4D97-AF65-F5344CB8AC3E}">
        <p14:creationId xmlns:p14="http://schemas.microsoft.com/office/powerpoint/2010/main" val="4040168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873F2EB-9747-184F-A857-B13CDFEC5C93}" type="datetimeFigureOut">
              <a:rPr lang="en-US" smtClean="0"/>
              <a:t>1/28/12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AEA0D48-DD94-514F-BD90-D6A9A8A16AA3}" type="slidenum">
              <a:rPr lang="en-US" smtClean="0"/>
              <a:t>‹#›</a:t>
            </a:fld>
            <a:endParaRPr lang="en-US" dirty="0"/>
          </a:p>
        </p:txBody>
      </p:sp>
    </p:spTree>
    <p:extLst>
      <p:ext uri="{BB962C8B-B14F-4D97-AF65-F5344CB8AC3E}">
        <p14:creationId xmlns:p14="http://schemas.microsoft.com/office/powerpoint/2010/main" val="3008920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873F2EB-9747-184F-A857-B13CDFEC5C93}" type="datetimeFigureOut">
              <a:rPr lang="en-US" smtClean="0"/>
              <a:t>1/28/12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AEA0D48-DD94-514F-BD90-D6A9A8A16AA3}" type="slidenum">
              <a:rPr lang="en-US" smtClean="0"/>
              <a:t>‹#›</a:t>
            </a:fld>
            <a:endParaRPr lang="en-US" dirty="0"/>
          </a:p>
        </p:txBody>
      </p:sp>
    </p:spTree>
    <p:extLst>
      <p:ext uri="{BB962C8B-B14F-4D97-AF65-F5344CB8AC3E}">
        <p14:creationId xmlns:p14="http://schemas.microsoft.com/office/powerpoint/2010/main" val="3431149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73F2EB-9747-184F-A857-B13CDFEC5C93}" type="datetimeFigureOut">
              <a:rPr lang="en-US" smtClean="0"/>
              <a:t>1/28/12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AEA0D48-DD94-514F-BD90-D6A9A8A16AA3}" type="slidenum">
              <a:rPr lang="en-US" smtClean="0"/>
              <a:t>‹#›</a:t>
            </a:fld>
            <a:endParaRPr lang="en-US" dirty="0"/>
          </a:p>
        </p:txBody>
      </p:sp>
    </p:spTree>
    <p:extLst>
      <p:ext uri="{BB962C8B-B14F-4D97-AF65-F5344CB8AC3E}">
        <p14:creationId xmlns:p14="http://schemas.microsoft.com/office/powerpoint/2010/main" val="2326367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73F2EB-9747-184F-A857-B13CDFEC5C93}" type="datetimeFigureOut">
              <a:rPr lang="en-US" smtClean="0"/>
              <a:t>1/28/12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AEA0D48-DD94-514F-BD90-D6A9A8A16AA3}" type="slidenum">
              <a:rPr lang="en-US" smtClean="0"/>
              <a:t>‹#›</a:t>
            </a:fld>
            <a:endParaRPr lang="en-US" dirty="0"/>
          </a:p>
        </p:txBody>
      </p:sp>
    </p:spTree>
    <p:extLst>
      <p:ext uri="{BB962C8B-B14F-4D97-AF65-F5344CB8AC3E}">
        <p14:creationId xmlns:p14="http://schemas.microsoft.com/office/powerpoint/2010/main" val="1138371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73F2EB-9747-184F-A857-B13CDFEC5C93}" type="datetimeFigureOut">
              <a:rPr lang="en-US" smtClean="0"/>
              <a:t>1/28/12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AEA0D48-DD94-514F-BD90-D6A9A8A16AA3}" type="slidenum">
              <a:rPr lang="en-US" smtClean="0"/>
              <a:t>‹#›</a:t>
            </a:fld>
            <a:endParaRPr lang="en-US" dirty="0"/>
          </a:p>
        </p:txBody>
      </p:sp>
    </p:spTree>
    <p:extLst>
      <p:ext uri="{BB962C8B-B14F-4D97-AF65-F5344CB8AC3E}">
        <p14:creationId xmlns:p14="http://schemas.microsoft.com/office/powerpoint/2010/main" val="9816244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73F2EB-9747-184F-A857-B13CDFEC5C93}" type="datetimeFigureOut">
              <a:rPr lang="en-US" smtClean="0"/>
              <a:t>1/28/12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EA0D48-DD94-514F-BD90-D6A9A8A16AA3}" type="slidenum">
              <a:rPr lang="en-US" smtClean="0"/>
              <a:t>‹#›</a:t>
            </a:fld>
            <a:endParaRPr lang="en-US" dirty="0"/>
          </a:p>
        </p:txBody>
      </p:sp>
    </p:spTree>
    <p:extLst>
      <p:ext uri="{BB962C8B-B14F-4D97-AF65-F5344CB8AC3E}">
        <p14:creationId xmlns:p14="http://schemas.microsoft.com/office/powerpoint/2010/main" val="25553204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6.jpeg"/><Relationship Id="rId9" Type="http://schemas.openxmlformats.org/officeDocument/2006/relationships/image" Target="../media/image17.jpe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8.png"/><Relationship Id="rId9" Type="http://schemas.openxmlformats.org/officeDocument/2006/relationships/image" Target="../media/image19.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20.jpeg"/><Relationship Id="rId9" Type="http://schemas.openxmlformats.org/officeDocument/2006/relationships/image" Target="../media/image21.jpeg"/><Relationship Id="rId10"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jpeg"/><Relationship Id="rId3" Type="http://schemas.openxmlformats.org/officeDocument/2006/relationships/image" Target="../media/image2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25.jpeg"/><Relationship Id="rId9" Type="http://schemas.openxmlformats.org/officeDocument/2006/relationships/image" Target="../media/image26.jpe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jpeg"/><Relationship Id="rId9" Type="http://schemas.openxmlformats.org/officeDocument/2006/relationships/image" Target="../media/image8.jpeg"/><Relationship Id="rId10" Type="http://schemas.openxmlformats.org/officeDocument/2006/relationships/image" Target="../media/image9.jpe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27.jpe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30.png"/><Relationship Id="rId9" Type="http://schemas.openxmlformats.org/officeDocument/2006/relationships/image" Target="../media/image31.jpe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33.png"/><Relationship Id="rId9" Type="http://schemas.openxmlformats.org/officeDocument/2006/relationships/image" Target="../media/image34.jp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0.jpe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3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37.png"/><Relationship Id="rId9" Type="http://schemas.openxmlformats.org/officeDocument/2006/relationships/image" Target="../media/image38.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39.png"/><Relationship Id="rId9" Type="http://schemas.openxmlformats.org/officeDocument/2006/relationships/image" Target="../media/image40.png"/><Relationship Id="rId10"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42.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44.jpeg"/><Relationship Id="rId9" Type="http://schemas.openxmlformats.org/officeDocument/2006/relationships/image" Target="../media/image45.jpe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46.png"/><Relationship Id="rId9" Type="http://schemas.openxmlformats.org/officeDocument/2006/relationships/image" Target="../media/image47.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48.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49.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50.jpeg"/><Relationship Id="rId9" Type="http://schemas.openxmlformats.org/officeDocument/2006/relationships/image" Target="../media/image51.jpe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52.png"/><Relationship Id="rId9" Type="http://schemas.openxmlformats.org/officeDocument/2006/relationships/image" Target="../media/image53.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54.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55.png"/><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3.jpeg"/><Relationship Id="rId9" Type="http://schemas.openxmlformats.org/officeDocument/2006/relationships/image" Target="../media/image14.jpeg"/><Relationship Id="rId10" Type="http://schemas.openxmlformats.org/officeDocument/2006/relationships/image" Target="../media/image15.png"/><Relationship Id="rId11"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image" Target="../media/image1.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image" Target="../media/image1.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1406654"/>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0" y="552450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2820838"/>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0" y="4154771"/>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0" y="42296"/>
            <a:ext cx="1367388" cy="1364358"/>
          </a:xfrm>
          <a:prstGeom prst="rect">
            <a:avLst/>
          </a:prstGeom>
          <a:ln w="38100" cmpd="sng">
            <a:solidFill>
              <a:schemeClr val="tx1"/>
            </a:solidFill>
          </a:ln>
        </p:spPr>
      </p:pic>
      <p:sp>
        <p:nvSpPr>
          <p:cNvPr id="14" name="Rectangle 13"/>
          <p:cNvSpPr/>
          <p:nvPr/>
        </p:nvSpPr>
        <p:spPr>
          <a:xfrm>
            <a:off x="1371292" y="1083488"/>
            <a:ext cx="7772708" cy="1323439"/>
          </a:xfrm>
          <a:prstGeom prst="rect">
            <a:avLst/>
          </a:prstGeom>
        </p:spPr>
        <p:txBody>
          <a:bodyPr wrap="square">
            <a:spAutoFit/>
          </a:bodyPr>
          <a:lstStyle/>
          <a:p>
            <a:pPr algn="ctr"/>
            <a:r>
              <a:rPr lang="en-US" sz="4000" b="1" dirty="0" smtClean="0"/>
              <a:t>Advanced Placement</a:t>
            </a:r>
            <a:r>
              <a:rPr lang="en-US" sz="4000" b="1" i="1" dirty="0" smtClean="0">
                <a:solidFill>
                  <a:srgbClr val="FF0080"/>
                </a:solidFill>
              </a:rPr>
              <a:t>®</a:t>
            </a:r>
          </a:p>
          <a:p>
            <a:pPr algn="ctr"/>
            <a:r>
              <a:rPr lang="en-US" sz="4000" b="1" dirty="0" smtClean="0"/>
              <a:t> American Government and Politics</a:t>
            </a:r>
            <a:endParaRPr lang="en-US" sz="4000" b="1" dirty="0"/>
          </a:p>
        </p:txBody>
      </p:sp>
      <p:sp>
        <p:nvSpPr>
          <p:cNvPr id="15" name="Rectangle 14"/>
          <p:cNvSpPr/>
          <p:nvPr/>
        </p:nvSpPr>
        <p:spPr>
          <a:xfrm>
            <a:off x="1371293" y="3244334"/>
            <a:ext cx="7772708" cy="2031325"/>
          </a:xfrm>
          <a:prstGeom prst="rect">
            <a:avLst/>
          </a:prstGeom>
        </p:spPr>
        <p:txBody>
          <a:bodyPr wrap="square">
            <a:spAutoFit/>
          </a:bodyPr>
          <a:lstStyle/>
          <a:p>
            <a:pPr algn="ctr"/>
            <a:r>
              <a:rPr lang="en-US" sz="3600" b="1" dirty="0" smtClean="0"/>
              <a:t>Unit III – Political Parties (8) and Interest Groups (11)</a:t>
            </a:r>
          </a:p>
          <a:p>
            <a:pPr algn="ctr">
              <a:lnSpc>
                <a:spcPct val="50000"/>
              </a:lnSpc>
            </a:pPr>
            <a:endParaRPr lang="en-US" sz="3600" b="1" dirty="0"/>
          </a:p>
          <a:p>
            <a:pPr algn="ctr"/>
            <a:r>
              <a:rPr lang="en-US" sz="3600" b="1" dirty="0" smtClean="0">
                <a:solidFill>
                  <a:srgbClr val="FF0000"/>
                </a:solidFill>
              </a:rPr>
              <a:t>Part 1 – Political Parties</a:t>
            </a:r>
            <a:endParaRPr lang="en-US" sz="3600" b="1" dirty="0">
              <a:solidFill>
                <a:srgbClr val="FF0000"/>
              </a:solidFill>
            </a:endParaRPr>
          </a:p>
        </p:txBody>
      </p:sp>
    </p:spTree>
    <p:extLst>
      <p:ext uri="{BB962C8B-B14F-4D97-AF65-F5344CB8AC3E}">
        <p14:creationId xmlns:p14="http://schemas.microsoft.com/office/powerpoint/2010/main" val="296532778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Placeholder 2"/>
          <p:cNvSpPr>
            <a:spLocks noGrp="1"/>
          </p:cNvSpPr>
          <p:nvPr>
            <p:ph type="body" sz="half" idx="1"/>
          </p:nvPr>
        </p:nvSpPr>
        <p:spPr>
          <a:xfrm>
            <a:off x="228600" y="2895600"/>
            <a:ext cx="8915400" cy="2895600"/>
          </a:xfrm>
        </p:spPr>
        <p:txBody>
          <a:bodyPr/>
          <a:lstStyle/>
          <a:p>
            <a:r>
              <a:rPr lang="en-US" b="1">
                <a:latin typeface="Bell MT" charset="0"/>
              </a:rPr>
              <a:t>working to overhaul the </a:t>
            </a:r>
            <a:r>
              <a:rPr lang="ja-JP" altLang="en-US" b="1">
                <a:latin typeface="Bell MT" charset="0"/>
              </a:rPr>
              <a:t>“</a:t>
            </a:r>
            <a:r>
              <a:rPr lang="en-US" b="1">
                <a:latin typeface="Bell MT" charset="0"/>
              </a:rPr>
              <a:t>No Child Left Behind</a:t>
            </a:r>
            <a:r>
              <a:rPr lang="ja-JP" altLang="en-US" b="1">
                <a:latin typeface="Bell MT" charset="0"/>
              </a:rPr>
              <a:t>”</a:t>
            </a:r>
            <a:r>
              <a:rPr lang="en-US" b="1">
                <a:latin typeface="Bell MT" charset="0"/>
              </a:rPr>
              <a:t> program and provide teachers with more professional support and resources—while also holding them accountable</a:t>
            </a:r>
          </a:p>
          <a:p>
            <a:endParaRPr lang="en-US" b="1">
              <a:latin typeface="Bell MT" charset="0"/>
            </a:endParaRPr>
          </a:p>
        </p:txBody>
      </p:sp>
      <p:sp>
        <p:nvSpPr>
          <p:cNvPr id="7" name="Rectangle 6"/>
          <p:cNvSpPr/>
          <p:nvPr/>
        </p:nvSpPr>
        <p:spPr>
          <a:xfrm>
            <a:off x="1905000" y="228600"/>
            <a:ext cx="397897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ea typeface="+mn-ea"/>
              </a:rPr>
              <a:t>Who Said It?</a:t>
            </a:r>
          </a:p>
        </p:txBody>
      </p:sp>
      <p:sp>
        <p:nvSpPr>
          <p:cNvPr id="8" name="Rectangle 7"/>
          <p:cNvSpPr/>
          <p:nvPr/>
        </p:nvSpPr>
        <p:spPr>
          <a:xfrm>
            <a:off x="533400" y="1143000"/>
            <a:ext cx="6706075" cy="830997"/>
          </a:xfrm>
          <a:prstGeom prst="rect">
            <a:avLst/>
          </a:prstGeom>
          <a:noFill/>
        </p:spPr>
        <p:txBody>
          <a:bodyPr>
            <a:spAutoFit/>
          </a:bodyPr>
          <a:lstStyle/>
          <a:p>
            <a:pPr algn="ctr">
              <a:defRPr/>
            </a:pPr>
            <a:r>
              <a:rPr lang="en-US" sz="2400" b="1" dirty="0">
                <a:ln w="18000">
                  <a:solidFill>
                    <a:schemeClr val="accent2">
                      <a:satMod val="140000"/>
                    </a:schemeClr>
                  </a:solidFill>
                  <a:prstDash val="solid"/>
                  <a:miter lim="800000"/>
                </a:ln>
                <a:effectLst>
                  <a:outerShdw blurRad="25500" dist="23000" dir="7020000" algn="tl">
                    <a:srgbClr val="000000">
                      <a:alpha val="50000"/>
                    </a:srgbClr>
                  </a:outerShdw>
                </a:effectLst>
                <a:ea typeface="+mn-ea"/>
              </a:rPr>
              <a:t>From which political party’s platform is the following statement?</a:t>
            </a:r>
          </a:p>
        </p:txBody>
      </p:sp>
      <p:pic>
        <p:nvPicPr>
          <p:cNvPr id="24581" name="Picture 2" descr="http://bossip.files.wordpress.com/2009/12/hmmm-e1262294192663.gif?w=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782038" y="5334000"/>
            <a:ext cx="4826835"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rPr>
              <a:t>Democrats!</a:t>
            </a:r>
          </a:p>
        </p:txBody>
      </p:sp>
    </p:spTree>
    <p:extLst>
      <p:ext uri="{BB962C8B-B14F-4D97-AF65-F5344CB8AC3E}">
        <p14:creationId xmlns:p14="http://schemas.microsoft.com/office/powerpoint/2010/main" val="36180354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27128"/>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223" y="4159174"/>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1341960"/>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4223" y="2785042"/>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5524500"/>
            <a:ext cx="1367388" cy="1364358"/>
          </a:xfrm>
          <a:prstGeom prst="rect">
            <a:avLst/>
          </a:prstGeom>
          <a:ln w="38100" cmpd="sng">
            <a:solidFill>
              <a:schemeClr val="tx1"/>
            </a:solidFill>
          </a:ln>
        </p:spPr>
      </p:pic>
      <p:sp>
        <p:nvSpPr>
          <p:cNvPr id="2" name="TextBox 1"/>
          <p:cNvSpPr txBox="1"/>
          <p:nvPr/>
        </p:nvSpPr>
        <p:spPr>
          <a:xfrm>
            <a:off x="1367069" y="9769"/>
            <a:ext cx="7768485" cy="646331"/>
          </a:xfrm>
          <a:prstGeom prst="rect">
            <a:avLst/>
          </a:prstGeom>
          <a:noFill/>
        </p:spPr>
        <p:txBody>
          <a:bodyPr wrap="square" rtlCol="0">
            <a:spAutoFit/>
          </a:bodyPr>
          <a:lstStyle/>
          <a:p>
            <a:pPr algn="ctr"/>
            <a:r>
              <a:rPr lang="en-US" sz="3600" b="1" dirty="0" smtClean="0"/>
              <a:t>National Party Structure Today</a:t>
            </a:r>
            <a:endParaRPr lang="en-US" sz="3600" b="1" dirty="0"/>
          </a:p>
        </p:txBody>
      </p:sp>
      <p:sp>
        <p:nvSpPr>
          <p:cNvPr id="4" name="Rectangle 3"/>
          <p:cNvSpPr/>
          <p:nvPr/>
        </p:nvSpPr>
        <p:spPr>
          <a:xfrm>
            <a:off x="1375515" y="656100"/>
            <a:ext cx="7768484" cy="2323713"/>
          </a:xfrm>
          <a:prstGeom prst="rect">
            <a:avLst/>
          </a:prstGeom>
        </p:spPr>
        <p:txBody>
          <a:bodyPr wrap="square">
            <a:spAutoFit/>
          </a:bodyPr>
          <a:lstStyle/>
          <a:p>
            <a:pPr marL="457200" indent="-457200">
              <a:buClr>
                <a:srgbClr val="3366FF"/>
              </a:buClr>
              <a:buFont typeface="Arial"/>
              <a:buChar char="•"/>
            </a:pPr>
            <a:r>
              <a:rPr lang="en-US" sz="2900" dirty="0"/>
              <a:t>Parties similar on paper</a:t>
            </a:r>
          </a:p>
          <a:p>
            <a:pPr marL="457200" indent="-457200">
              <a:buClr>
                <a:srgbClr val="3366FF"/>
              </a:buClr>
              <a:buFont typeface="Arial"/>
              <a:buChar char="•"/>
            </a:pPr>
            <a:r>
              <a:rPr lang="en-US" sz="2900" b="1" dirty="0">
                <a:solidFill>
                  <a:srgbClr val="FF0000"/>
                </a:solidFill>
              </a:rPr>
              <a:t>National convention </a:t>
            </a:r>
            <a:r>
              <a:rPr lang="en-US" sz="2900" dirty="0"/>
              <a:t>meets every 4 yrs. to nominate pres. candidate </a:t>
            </a:r>
          </a:p>
          <a:p>
            <a:pPr marL="457200" indent="-457200">
              <a:buClr>
                <a:srgbClr val="3366FF"/>
              </a:buClr>
              <a:buFont typeface="Arial"/>
              <a:buChar char="•"/>
            </a:pPr>
            <a:r>
              <a:rPr lang="en-US" sz="2900" b="1" dirty="0">
                <a:solidFill>
                  <a:srgbClr val="FF0000"/>
                </a:solidFill>
              </a:rPr>
              <a:t>National committee</a:t>
            </a:r>
            <a:r>
              <a:rPr lang="en-US" sz="2900" dirty="0"/>
              <a:t>: comprised of state delegates; manages affairs b/w conventions</a:t>
            </a:r>
          </a:p>
        </p:txBody>
      </p:sp>
      <p:pic>
        <p:nvPicPr>
          <p:cNvPr id="14" name="Picture 13" descr="http://www.concentric.net/~jonwinet/documentation/pix/convention_hall_thumbnail.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75427" y="3204308"/>
            <a:ext cx="4197171" cy="3145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_40030622_texasap300"/>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95999" y="3007024"/>
            <a:ext cx="2891693" cy="2898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sp>
        <p:nvSpPr>
          <p:cNvPr id="17" name="TextBox 16"/>
          <p:cNvSpPr txBox="1"/>
          <p:nvPr/>
        </p:nvSpPr>
        <p:spPr>
          <a:xfrm>
            <a:off x="6135077" y="6055024"/>
            <a:ext cx="2852615" cy="707886"/>
          </a:xfrm>
          <a:prstGeom prst="rect">
            <a:avLst/>
          </a:prstGeom>
          <a:solidFill>
            <a:srgbClr val="C0504D"/>
          </a:solidFill>
        </p:spPr>
        <p:txBody>
          <a:bodyPr wrap="square" rtlCol="0">
            <a:spAutoFit/>
          </a:bodyPr>
          <a:lstStyle/>
          <a:p>
            <a:pPr algn="ctr"/>
            <a:r>
              <a:rPr lang="en-US" sz="2000" dirty="0" smtClean="0">
                <a:ln>
                  <a:solidFill>
                    <a:srgbClr val="000000"/>
                  </a:solidFill>
                </a:ln>
              </a:rPr>
              <a:t>Can you guess where these folks are from?</a:t>
            </a:r>
            <a:endParaRPr lang="en-US" sz="2000" dirty="0">
              <a:ln>
                <a:solidFill>
                  <a:srgbClr val="000000"/>
                </a:solidFill>
              </a:ln>
            </a:endParaRPr>
          </a:p>
        </p:txBody>
      </p:sp>
    </p:spTree>
    <p:extLst>
      <p:ext uri="{BB962C8B-B14F-4D97-AF65-F5344CB8AC3E}">
        <p14:creationId xmlns:p14="http://schemas.microsoft.com/office/powerpoint/2010/main" val="241000842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27128"/>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223" y="4159174"/>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1341960"/>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4223" y="2785042"/>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5524500"/>
            <a:ext cx="1367388" cy="1364358"/>
          </a:xfrm>
          <a:prstGeom prst="rect">
            <a:avLst/>
          </a:prstGeom>
          <a:ln w="38100" cmpd="sng">
            <a:solidFill>
              <a:schemeClr val="tx1"/>
            </a:solidFill>
          </a:ln>
        </p:spPr>
      </p:pic>
      <p:sp>
        <p:nvSpPr>
          <p:cNvPr id="2" name="TextBox 1"/>
          <p:cNvSpPr txBox="1"/>
          <p:nvPr/>
        </p:nvSpPr>
        <p:spPr>
          <a:xfrm>
            <a:off x="1375514" y="136769"/>
            <a:ext cx="7768485" cy="646331"/>
          </a:xfrm>
          <a:prstGeom prst="rect">
            <a:avLst/>
          </a:prstGeom>
          <a:noFill/>
        </p:spPr>
        <p:txBody>
          <a:bodyPr wrap="square" rtlCol="0">
            <a:spAutoFit/>
          </a:bodyPr>
          <a:lstStyle/>
          <a:p>
            <a:pPr algn="ctr"/>
            <a:r>
              <a:rPr lang="en-US" sz="3600" b="1" dirty="0" smtClean="0"/>
              <a:t>National Party Structure Today</a:t>
            </a:r>
            <a:endParaRPr lang="en-US" sz="3600" b="1" dirty="0"/>
          </a:p>
        </p:txBody>
      </p:sp>
      <p:sp>
        <p:nvSpPr>
          <p:cNvPr id="16" name="Rectangle 15"/>
          <p:cNvSpPr>
            <a:spLocks noGrp="1" noChangeArrowheads="1"/>
          </p:cNvSpPr>
          <p:nvPr/>
        </p:nvSpPr>
        <p:spPr bwMode="auto">
          <a:xfrm>
            <a:off x="1375515" y="994833"/>
            <a:ext cx="4229101" cy="5478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blurRad="63500" dist="81320" dir="2319588"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39725" indent="-339725" algn="l" rtl="0" eaLnBrk="0" fontAlgn="base" hangingPunct="0">
              <a:spcBef>
                <a:spcPct val="60000"/>
              </a:spcBef>
              <a:spcAft>
                <a:spcPct val="0"/>
              </a:spcAft>
              <a:buClr>
                <a:schemeClr val="tx1"/>
              </a:buClr>
              <a:buSzPct val="150000"/>
              <a:buChar char="•"/>
              <a:defRPr kumimoji="1" sz="2800">
                <a:solidFill>
                  <a:srgbClr val="000000"/>
                </a:solidFill>
                <a:latin typeface="+mn-lt"/>
                <a:ea typeface="+mn-ea"/>
                <a:cs typeface="ＭＳ Ｐゴシック" charset="0"/>
              </a:defRPr>
            </a:lvl1pPr>
            <a:lvl2pPr marL="679450" indent="-214313" algn="l" rtl="0" eaLnBrk="0" fontAlgn="base" hangingPunct="0">
              <a:spcBef>
                <a:spcPct val="40000"/>
              </a:spcBef>
              <a:spcAft>
                <a:spcPct val="0"/>
              </a:spcAft>
              <a:buClr>
                <a:schemeClr val="tx1"/>
              </a:buClr>
              <a:defRPr kumimoji="1" sz="2400">
                <a:solidFill>
                  <a:srgbClr val="000000"/>
                </a:solidFill>
                <a:latin typeface="+mn-lt"/>
                <a:ea typeface="+mn-ea"/>
              </a:defRPr>
            </a:lvl2pPr>
            <a:lvl3pPr marL="1144588" indent="-231775" algn="l" rtl="0" eaLnBrk="0" fontAlgn="base" hangingPunct="0">
              <a:lnSpc>
                <a:spcPct val="95000"/>
              </a:lnSpc>
              <a:spcBef>
                <a:spcPct val="35000"/>
              </a:spcBef>
              <a:spcAft>
                <a:spcPct val="0"/>
              </a:spcAft>
              <a:buChar char="•"/>
              <a:defRPr kumimoji="1" sz="2000">
                <a:solidFill>
                  <a:srgbClr val="000000"/>
                </a:solidFill>
                <a:latin typeface="+mn-lt"/>
                <a:ea typeface="+mn-ea"/>
              </a:defRPr>
            </a:lvl3pPr>
            <a:lvl4pPr marL="1592263" indent="-214313" algn="l" rtl="0" eaLnBrk="0" fontAlgn="base" hangingPunct="0">
              <a:lnSpc>
                <a:spcPct val="75000"/>
              </a:lnSpc>
              <a:spcBef>
                <a:spcPct val="30000"/>
              </a:spcBef>
              <a:spcAft>
                <a:spcPct val="0"/>
              </a:spcAft>
              <a:buChar char="–"/>
              <a:defRPr kumimoji="1" sz="1800">
                <a:solidFill>
                  <a:srgbClr val="000000"/>
                </a:solidFill>
                <a:latin typeface="+mn-lt"/>
                <a:ea typeface="+mn-ea"/>
              </a:defRPr>
            </a:lvl4pPr>
            <a:lvl5pPr marL="2112963" indent="-228600" algn="l" rtl="0" eaLnBrk="0" fontAlgn="base" hangingPunct="0">
              <a:lnSpc>
                <a:spcPct val="75000"/>
              </a:lnSpc>
              <a:spcBef>
                <a:spcPct val="30000"/>
              </a:spcBef>
              <a:spcAft>
                <a:spcPct val="0"/>
              </a:spcAft>
              <a:buChar char="»"/>
              <a:defRPr kumimoji="1" sz="1800">
                <a:solidFill>
                  <a:srgbClr val="000000"/>
                </a:solidFill>
                <a:effectLst>
                  <a:outerShdw blurRad="38100" dist="38100" dir="2700000" algn="tl">
                    <a:srgbClr val="FFFFFF"/>
                  </a:outerShdw>
                </a:effectLst>
                <a:latin typeface="+mn-lt"/>
                <a:ea typeface="+mn-ea"/>
              </a:defRPr>
            </a:lvl5pPr>
            <a:lvl6pPr marL="2570163" indent="-228600" algn="l" rtl="0" eaLnBrk="0" fontAlgn="base" hangingPunct="0">
              <a:lnSpc>
                <a:spcPct val="75000"/>
              </a:lnSpc>
              <a:spcBef>
                <a:spcPct val="30000"/>
              </a:spcBef>
              <a:spcAft>
                <a:spcPct val="0"/>
              </a:spcAft>
              <a:buChar char="»"/>
              <a:defRPr kumimoji="1" sz="1800">
                <a:solidFill>
                  <a:srgbClr val="000000"/>
                </a:solidFill>
                <a:effectLst>
                  <a:outerShdw blurRad="38100" dist="38100" dir="2700000" algn="tl">
                    <a:srgbClr val="FFFFFF"/>
                  </a:outerShdw>
                </a:effectLst>
                <a:latin typeface="+mn-lt"/>
                <a:ea typeface="+mn-ea"/>
              </a:defRPr>
            </a:lvl6pPr>
            <a:lvl7pPr marL="3027363" indent="-228600" algn="l" rtl="0" eaLnBrk="0" fontAlgn="base" hangingPunct="0">
              <a:lnSpc>
                <a:spcPct val="75000"/>
              </a:lnSpc>
              <a:spcBef>
                <a:spcPct val="30000"/>
              </a:spcBef>
              <a:spcAft>
                <a:spcPct val="0"/>
              </a:spcAft>
              <a:buChar char="»"/>
              <a:defRPr kumimoji="1" sz="1800">
                <a:solidFill>
                  <a:srgbClr val="000000"/>
                </a:solidFill>
                <a:effectLst>
                  <a:outerShdw blurRad="38100" dist="38100" dir="2700000" algn="tl">
                    <a:srgbClr val="FFFFFF"/>
                  </a:outerShdw>
                </a:effectLst>
                <a:latin typeface="+mn-lt"/>
                <a:ea typeface="+mn-ea"/>
              </a:defRPr>
            </a:lvl7pPr>
            <a:lvl8pPr marL="3484563" indent="-228600" algn="l" rtl="0" eaLnBrk="0" fontAlgn="base" hangingPunct="0">
              <a:lnSpc>
                <a:spcPct val="75000"/>
              </a:lnSpc>
              <a:spcBef>
                <a:spcPct val="30000"/>
              </a:spcBef>
              <a:spcAft>
                <a:spcPct val="0"/>
              </a:spcAft>
              <a:buChar char="»"/>
              <a:defRPr kumimoji="1" sz="1800">
                <a:solidFill>
                  <a:srgbClr val="000000"/>
                </a:solidFill>
                <a:effectLst>
                  <a:outerShdw blurRad="38100" dist="38100" dir="2700000" algn="tl">
                    <a:srgbClr val="FFFFFF"/>
                  </a:outerShdw>
                </a:effectLst>
                <a:latin typeface="+mn-lt"/>
                <a:ea typeface="+mn-ea"/>
              </a:defRPr>
            </a:lvl8pPr>
            <a:lvl9pPr marL="3941763" indent="-228600" algn="l" rtl="0" eaLnBrk="0" fontAlgn="base" hangingPunct="0">
              <a:lnSpc>
                <a:spcPct val="75000"/>
              </a:lnSpc>
              <a:spcBef>
                <a:spcPct val="30000"/>
              </a:spcBef>
              <a:spcAft>
                <a:spcPct val="0"/>
              </a:spcAft>
              <a:buChar char="»"/>
              <a:defRPr kumimoji="1" sz="1800">
                <a:solidFill>
                  <a:srgbClr val="000000"/>
                </a:solidFill>
                <a:effectLst>
                  <a:outerShdw blurRad="38100" dist="38100" dir="2700000" algn="tl">
                    <a:srgbClr val="FFFFFF"/>
                  </a:outerShdw>
                </a:effectLst>
                <a:latin typeface="+mn-lt"/>
                <a:ea typeface="+mn-ea"/>
              </a:defRPr>
            </a:lvl9pPr>
          </a:lstStyle>
          <a:p>
            <a:pPr algn="ctr">
              <a:buFontTx/>
              <a:buChar char=" "/>
              <a:defRPr/>
            </a:pPr>
            <a:r>
              <a:rPr lang="en-US" altLang="en-US" sz="3200" b="1" dirty="0" smtClean="0">
                <a:solidFill>
                  <a:srgbClr val="FF0000"/>
                </a:solidFill>
                <a:cs typeface="+mn-cs"/>
              </a:rPr>
              <a:t>The National Convention</a:t>
            </a:r>
            <a:endParaRPr lang="en-US" altLang="en-US" sz="1800" dirty="0" smtClean="0">
              <a:cs typeface="+mn-cs"/>
            </a:endParaRPr>
          </a:p>
          <a:p>
            <a:pPr>
              <a:buFontTx/>
              <a:buNone/>
              <a:defRPr/>
            </a:pPr>
            <a:endParaRPr lang="en-US" altLang="en-US" sz="1800" dirty="0" smtClean="0">
              <a:cs typeface="+mn-cs"/>
            </a:endParaRPr>
          </a:p>
          <a:p>
            <a:pPr>
              <a:buFontTx/>
              <a:buNone/>
              <a:defRPr/>
            </a:pPr>
            <a:endParaRPr lang="en-US" altLang="en-US" sz="1800" dirty="0" smtClean="0">
              <a:cs typeface="+mn-cs"/>
            </a:endParaRPr>
          </a:p>
          <a:p>
            <a:pPr>
              <a:buFontTx/>
              <a:buNone/>
              <a:defRPr/>
            </a:pPr>
            <a:endParaRPr lang="en-US" altLang="en-US" sz="1800" dirty="0" smtClean="0">
              <a:cs typeface="+mn-cs"/>
            </a:endParaRPr>
          </a:p>
          <a:p>
            <a:pPr algn="ctr">
              <a:buFontTx/>
              <a:buChar char=" "/>
              <a:defRPr/>
            </a:pPr>
            <a:endParaRPr lang="en-US" altLang="en-US" sz="3200" b="1" dirty="0" smtClean="0">
              <a:solidFill>
                <a:srgbClr val="3366FF"/>
              </a:solidFill>
              <a:cs typeface="+mn-cs"/>
            </a:endParaRPr>
          </a:p>
          <a:p>
            <a:pPr algn="ctr">
              <a:buFontTx/>
              <a:buChar char=" "/>
              <a:defRPr/>
            </a:pPr>
            <a:r>
              <a:rPr lang="en-US" altLang="en-US" sz="3200" b="1" dirty="0" smtClean="0">
                <a:solidFill>
                  <a:srgbClr val="FF0080"/>
                </a:solidFill>
                <a:cs typeface="+mn-cs"/>
              </a:rPr>
              <a:t>The National Chairperson</a:t>
            </a:r>
            <a:endParaRPr lang="en-US" altLang="en-US" sz="1800" dirty="0" smtClean="0">
              <a:solidFill>
                <a:srgbClr val="FF0080"/>
              </a:solidFill>
              <a:cs typeface="+mn-cs"/>
            </a:endParaRPr>
          </a:p>
        </p:txBody>
      </p:sp>
      <p:sp>
        <p:nvSpPr>
          <p:cNvPr id="18" name="Rectangle 17"/>
          <p:cNvSpPr>
            <a:spLocks noGrp="1" noChangeArrowheads="1"/>
          </p:cNvSpPr>
          <p:nvPr/>
        </p:nvSpPr>
        <p:spPr bwMode="auto">
          <a:xfrm>
            <a:off x="4519437" y="2205947"/>
            <a:ext cx="42291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blurRad="63500" dist="81320" dir="2319588"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39725" indent="-339725" algn="l" rtl="0" eaLnBrk="0" fontAlgn="base" hangingPunct="0">
              <a:spcBef>
                <a:spcPct val="60000"/>
              </a:spcBef>
              <a:spcAft>
                <a:spcPct val="0"/>
              </a:spcAft>
              <a:buClr>
                <a:schemeClr val="tx1"/>
              </a:buClr>
              <a:buSzPct val="150000"/>
              <a:buChar char="•"/>
              <a:defRPr kumimoji="1" sz="2800">
                <a:solidFill>
                  <a:srgbClr val="000000"/>
                </a:solidFill>
                <a:latin typeface="+mn-lt"/>
                <a:ea typeface="+mn-ea"/>
                <a:cs typeface="ＭＳ Ｐゴシック" charset="0"/>
              </a:defRPr>
            </a:lvl1pPr>
            <a:lvl2pPr marL="679450" indent="-214313" algn="l" rtl="0" eaLnBrk="0" fontAlgn="base" hangingPunct="0">
              <a:spcBef>
                <a:spcPct val="40000"/>
              </a:spcBef>
              <a:spcAft>
                <a:spcPct val="0"/>
              </a:spcAft>
              <a:buClr>
                <a:schemeClr val="tx1"/>
              </a:buClr>
              <a:defRPr kumimoji="1" sz="2400">
                <a:solidFill>
                  <a:srgbClr val="000000"/>
                </a:solidFill>
                <a:latin typeface="+mn-lt"/>
                <a:ea typeface="+mn-ea"/>
              </a:defRPr>
            </a:lvl2pPr>
            <a:lvl3pPr marL="1144588" indent="-231775" algn="l" rtl="0" eaLnBrk="0" fontAlgn="base" hangingPunct="0">
              <a:lnSpc>
                <a:spcPct val="95000"/>
              </a:lnSpc>
              <a:spcBef>
                <a:spcPct val="35000"/>
              </a:spcBef>
              <a:spcAft>
                <a:spcPct val="0"/>
              </a:spcAft>
              <a:buChar char="•"/>
              <a:defRPr kumimoji="1" sz="2000">
                <a:solidFill>
                  <a:srgbClr val="000000"/>
                </a:solidFill>
                <a:latin typeface="+mn-lt"/>
                <a:ea typeface="+mn-ea"/>
              </a:defRPr>
            </a:lvl3pPr>
            <a:lvl4pPr marL="1592263" indent="-214313" algn="l" rtl="0" eaLnBrk="0" fontAlgn="base" hangingPunct="0">
              <a:lnSpc>
                <a:spcPct val="75000"/>
              </a:lnSpc>
              <a:spcBef>
                <a:spcPct val="30000"/>
              </a:spcBef>
              <a:spcAft>
                <a:spcPct val="0"/>
              </a:spcAft>
              <a:buChar char="–"/>
              <a:defRPr kumimoji="1" sz="1800">
                <a:solidFill>
                  <a:srgbClr val="000000"/>
                </a:solidFill>
                <a:latin typeface="+mn-lt"/>
                <a:ea typeface="+mn-ea"/>
              </a:defRPr>
            </a:lvl4pPr>
            <a:lvl5pPr marL="2112963" indent="-228600" algn="l" rtl="0" eaLnBrk="0" fontAlgn="base" hangingPunct="0">
              <a:lnSpc>
                <a:spcPct val="75000"/>
              </a:lnSpc>
              <a:spcBef>
                <a:spcPct val="30000"/>
              </a:spcBef>
              <a:spcAft>
                <a:spcPct val="0"/>
              </a:spcAft>
              <a:buChar char="»"/>
              <a:defRPr kumimoji="1" sz="1800">
                <a:solidFill>
                  <a:srgbClr val="000000"/>
                </a:solidFill>
                <a:effectLst>
                  <a:outerShdw blurRad="38100" dist="38100" dir="2700000" algn="tl">
                    <a:srgbClr val="FFFFFF"/>
                  </a:outerShdw>
                </a:effectLst>
                <a:latin typeface="+mn-lt"/>
                <a:ea typeface="+mn-ea"/>
              </a:defRPr>
            </a:lvl5pPr>
            <a:lvl6pPr marL="2570163" indent="-228600" algn="l" rtl="0" eaLnBrk="0" fontAlgn="base" hangingPunct="0">
              <a:lnSpc>
                <a:spcPct val="75000"/>
              </a:lnSpc>
              <a:spcBef>
                <a:spcPct val="30000"/>
              </a:spcBef>
              <a:spcAft>
                <a:spcPct val="0"/>
              </a:spcAft>
              <a:buChar char="»"/>
              <a:defRPr kumimoji="1" sz="1800">
                <a:solidFill>
                  <a:srgbClr val="000000"/>
                </a:solidFill>
                <a:effectLst>
                  <a:outerShdw blurRad="38100" dist="38100" dir="2700000" algn="tl">
                    <a:srgbClr val="FFFFFF"/>
                  </a:outerShdw>
                </a:effectLst>
                <a:latin typeface="+mn-lt"/>
                <a:ea typeface="+mn-ea"/>
              </a:defRPr>
            </a:lvl6pPr>
            <a:lvl7pPr marL="3027363" indent="-228600" algn="l" rtl="0" eaLnBrk="0" fontAlgn="base" hangingPunct="0">
              <a:lnSpc>
                <a:spcPct val="75000"/>
              </a:lnSpc>
              <a:spcBef>
                <a:spcPct val="30000"/>
              </a:spcBef>
              <a:spcAft>
                <a:spcPct val="0"/>
              </a:spcAft>
              <a:buChar char="»"/>
              <a:defRPr kumimoji="1" sz="1800">
                <a:solidFill>
                  <a:srgbClr val="000000"/>
                </a:solidFill>
                <a:effectLst>
                  <a:outerShdw blurRad="38100" dist="38100" dir="2700000" algn="tl">
                    <a:srgbClr val="FFFFFF"/>
                  </a:outerShdw>
                </a:effectLst>
                <a:latin typeface="+mn-lt"/>
                <a:ea typeface="+mn-ea"/>
              </a:defRPr>
            </a:lvl7pPr>
            <a:lvl8pPr marL="3484563" indent="-228600" algn="l" rtl="0" eaLnBrk="0" fontAlgn="base" hangingPunct="0">
              <a:lnSpc>
                <a:spcPct val="75000"/>
              </a:lnSpc>
              <a:spcBef>
                <a:spcPct val="30000"/>
              </a:spcBef>
              <a:spcAft>
                <a:spcPct val="0"/>
              </a:spcAft>
              <a:buChar char="»"/>
              <a:defRPr kumimoji="1" sz="1800">
                <a:solidFill>
                  <a:srgbClr val="000000"/>
                </a:solidFill>
                <a:effectLst>
                  <a:outerShdw blurRad="38100" dist="38100" dir="2700000" algn="tl">
                    <a:srgbClr val="FFFFFF"/>
                  </a:outerShdw>
                </a:effectLst>
                <a:latin typeface="+mn-lt"/>
                <a:ea typeface="+mn-ea"/>
              </a:defRPr>
            </a:lvl8pPr>
            <a:lvl9pPr marL="3941763" indent="-228600" algn="l" rtl="0" eaLnBrk="0" fontAlgn="base" hangingPunct="0">
              <a:lnSpc>
                <a:spcPct val="75000"/>
              </a:lnSpc>
              <a:spcBef>
                <a:spcPct val="30000"/>
              </a:spcBef>
              <a:spcAft>
                <a:spcPct val="0"/>
              </a:spcAft>
              <a:buChar char="»"/>
              <a:defRPr kumimoji="1" sz="1800">
                <a:solidFill>
                  <a:srgbClr val="000000"/>
                </a:solidFill>
                <a:effectLst>
                  <a:outerShdw blurRad="38100" dist="38100" dir="2700000" algn="tl">
                    <a:srgbClr val="FFFFFF"/>
                  </a:outerShdw>
                </a:effectLst>
                <a:latin typeface="+mn-lt"/>
                <a:ea typeface="+mn-ea"/>
              </a:defRPr>
            </a:lvl9pPr>
          </a:lstStyle>
          <a:p>
            <a:pPr algn="ctr">
              <a:buFontTx/>
              <a:buChar char=" "/>
              <a:defRPr/>
            </a:pPr>
            <a:r>
              <a:rPr lang="en-US" altLang="en-US" sz="3200" b="1" dirty="0" smtClean="0">
                <a:solidFill>
                  <a:schemeClr val="folHlink"/>
                </a:solidFill>
                <a:cs typeface="+mn-cs"/>
              </a:rPr>
              <a:t>The Congressional Campaign Committees</a:t>
            </a:r>
            <a:endParaRPr lang="en-US" altLang="en-US" sz="1800" dirty="0" smtClean="0">
              <a:cs typeface="+mn-cs"/>
            </a:endParaRPr>
          </a:p>
          <a:p>
            <a:pPr>
              <a:buFontTx/>
              <a:buNone/>
              <a:defRPr/>
            </a:pPr>
            <a:endParaRPr lang="en-US" altLang="en-US" sz="3200" dirty="0" smtClean="0">
              <a:cs typeface="+mn-cs"/>
            </a:endParaRPr>
          </a:p>
          <a:p>
            <a:pPr algn="ctr">
              <a:buFontTx/>
              <a:buChar char=" "/>
              <a:defRPr/>
            </a:pPr>
            <a:r>
              <a:rPr lang="en-US" altLang="en-US" sz="3200" b="1" dirty="0" smtClean="0">
                <a:solidFill>
                  <a:schemeClr val="hlink"/>
                </a:solidFill>
                <a:cs typeface="+mn-cs"/>
              </a:rPr>
              <a:t>The National Committee</a:t>
            </a:r>
            <a:endParaRPr lang="en-US" altLang="en-US" sz="1800" dirty="0" smtClean="0">
              <a:cs typeface="+mn-cs"/>
            </a:endParaRPr>
          </a:p>
        </p:txBody>
      </p:sp>
      <p:sp>
        <p:nvSpPr>
          <p:cNvPr id="19" name="Line 32"/>
          <p:cNvSpPr>
            <a:spLocks noChangeShapeType="1"/>
          </p:cNvSpPr>
          <p:nvPr/>
        </p:nvSpPr>
        <p:spPr bwMode="auto">
          <a:xfrm>
            <a:off x="3667865" y="2047255"/>
            <a:ext cx="2651877" cy="2757578"/>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cs typeface="+mn-cs"/>
            </a:endParaRPr>
          </a:p>
        </p:txBody>
      </p:sp>
      <p:sp>
        <p:nvSpPr>
          <p:cNvPr id="20" name="Line 33"/>
          <p:cNvSpPr>
            <a:spLocks noChangeShapeType="1"/>
          </p:cNvSpPr>
          <p:nvPr/>
        </p:nvSpPr>
        <p:spPr bwMode="auto">
          <a:xfrm flipH="1" flipV="1">
            <a:off x="4779269" y="5185833"/>
            <a:ext cx="825345" cy="182032"/>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cs typeface="+mn-cs"/>
            </a:endParaRPr>
          </a:p>
        </p:txBody>
      </p:sp>
      <p:sp>
        <p:nvSpPr>
          <p:cNvPr id="21" name="Line 36"/>
          <p:cNvSpPr>
            <a:spLocks noChangeShapeType="1"/>
          </p:cNvSpPr>
          <p:nvPr/>
        </p:nvSpPr>
        <p:spPr bwMode="auto">
          <a:xfrm>
            <a:off x="3057919" y="2047255"/>
            <a:ext cx="349914" cy="2405613"/>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cs typeface="+mn-cs"/>
            </a:endParaRPr>
          </a:p>
        </p:txBody>
      </p:sp>
      <p:sp>
        <p:nvSpPr>
          <p:cNvPr id="22" name="Line 34"/>
          <p:cNvSpPr>
            <a:spLocks noChangeShapeType="1"/>
          </p:cNvSpPr>
          <p:nvPr/>
        </p:nvSpPr>
        <p:spPr bwMode="auto">
          <a:xfrm flipV="1">
            <a:off x="4042833" y="2963331"/>
            <a:ext cx="1561783" cy="1489538"/>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cs typeface="+mn-cs"/>
            </a:endParaRPr>
          </a:p>
        </p:txBody>
      </p:sp>
      <p:sp>
        <p:nvSpPr>
          <p:cNvPr id="23" name="Line 35"/>
          <p:cNvSpPr>
            <a:spLocks noChangeShapeType="1"/>
          </p:cNvSpPr>
          <p:nvPr/>
        </p:nvSpPr>
        <p:spPr bwMode="auto">
          <a:xfrm flipH="1" flipV="1">
            <a:off x="4779270" y="1828108"/>
            <a:ext cx="2051050" cy="50165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cs typeface="+mn-cs"/>
            </a:endParaRPr>
          </a:p>
        </p:txBody>
      </p:sp>
      <p:sp>
        <p:nvSpPr>
          <p:cNvPr id="3" name="Rectangle 2"/>
          <p:cNvSpPr/>
          <p:nvPr/>
        </p:nvSpPr>
        <p:spPr>
          <a:xfrm>
            <a:off x="1563077" y="5826816"/>
            <a:ext cx="7580922" cy="954107"/>
          </a:xfrm>
          <a:prstGeom prst="rect">
            <a:avLst/>
          </a:prstGeom>
        </p:spPr>
        <p:txBody>
          <a:bodyPr wrap="square">
            <a:spAutoFit/>
          </a:bodyPr>
          <a:lstStyle/>
          <a:p>
            <a:pPr algn="ctr">
              <a:buFontTx/>
              <a:buNone/>
              <a:defRPr/>
            </a:pPr>
            <a:r>
              <a:rPr lang="en-US" altLang="en-US" sz="2800" dirty="0"/>
              <a:t>All four elements of both major parties work together loosely to achieve the party</a:t>
            </a:r>
            <a:r>
              <a:rPr lang="ja-JP" altLang="en-US" sz="2800" dirty="0">
                <a:latin typeface="Arial"/>
              </a:rPr>
              <a:t>’</a:t>
            </a:r>
            <a:r>
              <a:rPr lang="en-US" altLang="en-US" sz="2800" dirty="0"/>
              <a:t>s goals.</a:t>
            </a:r>
          </a:p>
        </p:txBody>
      </p:sp>
    </p:spTree>
    <p:extLst>
      <p:ext uri="{BB962C8B-B14F-4D97-AF65-F5344CB8AC3E}">
        <p14:creationId xmlns:p14="http://schemas.microsoft.com/office/powerpoint/2010/main" val="412019799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2908" y="5528262"/>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223" y="2793848"/>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0"/>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8127" y="1364659"/>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4163904"/>
            <a:ext cx="1367388" cy="1364358"/>
          </a:xfrm>
          <a:prstGeom prst="rect">
            <a:avLst/>
          </a:prstGeom>
          <a:ln w="38100" cmpd="sng">
            <a:solidFill>
              <a:schemeClr val="tx1"/>
            </a:solidFill>
          </a:ln>
        </p:spPr>
      </p:pic>
      <p:sp>
        <p:nvSpPr>
          <p:cNvPr id="2" name="TextBox 1"/>
          <p:cNvSpPr txBox="1"/>
          <p:nvPr/>
        </p:nvSpPr>
        <p:spPr>
          <a:xfrm>
            <a:off x="1377856" y="42333"/>
            <a:ext cx="7766143" cy="646331"/>
          </a:xfrm>
          <a:prstGeom prst="rect">
            <a:avLst/>
          </a:prstGeom>
          <a:noFill/>
        </p:spPr>
        <p:txBody>
          <a:bodyPr wrap="square" rtlCol="0">
            <a:spAutoFit/>
          </a:bodyPr>
          <a:lstStyle/>
          <a:p>
            <a:pPr algn="ctr"/>
            <a:r>
              <a:rPr lang="en-US" sz="3600" b="1" dirty="0" smtClean="0"/>
              <a:t>The 50 State Party System</a:t>
            </a:r>
            <a:endParaRPr lang="en-US" sz="3600" b="1" dirty="0"/>
          </a:p>
        </p:txBody>
      </p:sp>
      <p:sp>
        <p:nvSpPr>
          <p:cNvPr id="3" name="Rectangle 2"/>
          <p:cNvSpPr/>
          <p:nvPr/>
        </p:nvSpPr>
        <p:spPr>
          <a:xfrm>
            <a:off x="1377857" y="603837"/>
            <a:ext cx="7766143" cy="4924425"/>
          </a:xfrm>
          <a:prstGeom prst="rect">
            <a:avLst/>
          </a:prstGeom>
        </p:spPr>
        <p:txBody>
          <a:bodyPr wrap="square">
            <a:spAutoFit/>
          </a:bodyPr>
          <a:lstStyle/>
          <a:p>
            <a:pPr marL="457200" indent="-457200">
              <a:buClr>
                <a:srgbClr val="3366FF"/>
              </a:buClr>
              <a:buFont typeface="Arial"/>
              <a:buChar char="•"/>
            </a:pPr>
            <a:r>
              <a:rPr lang="en-US" sz="2600" dirty="0"/>
              <a:t>50 of </a:t>
            </a:r>
            <a:r>
              <a:rPr lang="en-US" sz="2600" dirty="0" smtClean="0"/>
              <a:t>em’, </a:t>
            </a:r>
            <a:r>
              <a:rPr lang="en-US" sz="2600" dirty="0"/>
              <a:t>no two alike; some weak (CA), some strong (PA)</a:t>
            </a:r>
          </a:p>
          <a:p>
            <a:pPr marL="457200" indent="-457200">
              <a:buClr>
                <a:srgbClr val="3366FF"/>
              </a:buClr>
              <a:buFont typeface="Arial"/>
              <a:buChar char="•"/>
            </a:pPr>
            <a:r>
              <a:rPr lang="en-US" sz="2600" dirty="0"/>
              <a:t>States decide who participates in </a:t>
            </a:r>
            <a:r>
              <a:rPr lang="en-US" sz="2600" dirty="0" smtClean="0"/>
              <a:t>nominations</a:t>
            </a:r>
          </a:p>
          <a:p>
            <a:pPr marL="914400" lvl="1" indent="-457200">
              <a:buClr>
                <a:srgbClr val="660066"/>
              </a:buClr>
              <a:buFont typeface="Arial"/>
              <a:buChar char="•"/>
            </a:pPr>
            <a:r>
              <a:rPr lang="en-US" sz="2600" b="1" dirty="0">
                <a:solidFill>
                  <a:srgbClr val="FF0000"/>
                </a:solidFill>
              </a:rPr>
              <a:t>Closed primaries</a:t>
            </a:r>
            <a:r>
              <a:rPr lang="en-US" sz="2600" dirty="0"/>
              <a:t>: Only people who have registered with the party can vote for that party’s </a:t>
            </a:r>
            <a:r>
              <a:rPr lang="en-US" sz="2600" dirty="0" smtClean="0"/>
              <a:t>candidates</a:t>
            </a:r>
            <a:endParaRPr lang="en-US" sz="2600" dirty="0"/>
          </a:p>
          <a:p>
            <a:pPr marL="914400" lvl="1" indent="-457200">
              <a:buClr>
                <a:srgbClr val="660066"/>
              </a:buClr>
              <a:buFont typeface="Arial"/>
              <a:buChar char="•"/>
            </a:pPr>
            <a:r>
              <a:rPr lang="en-US" sz="2600" b="1" dirty="0">
                <a:solidFill>
                  <a:srgbClr val="FF0000"/>
                </a:solidFill>
              </a:rPr>
              <a:t>Open primaries</a:t>
            </a:r>
            <a:r>
              <a:rPr lang="en-US" sz="2600" dirty="0"/>
              <a:t>: Voters decide on Election Day whether they want to vote in the Democrat or Republican </a:t>
            </a:r>
            <a:r>
              <a:rPr lang="en-US" sz="2600" dirty="0" smtClean="0"/>
              <a:t>primary</a:t>
            </a:r>
            <a:endParaRPr lang="en-US" sz="2600" dirty="0"/>
          </a:p>
          <a:p>
            <a:pPr marL="914400" lvl="1" indent="-457200">
              <a:buClr>
                <a:srgbClr val="660066"/>
              </a:buClr>
              <a:buFont typeface="Arial"/>
              <a:buChar char="•"/>
            </a:pPr>
            <a:r>
              <a:rPr lang="en-US" sz="2600" b="1" dirty="0">
                <a:solidFill>
                  <a:srgbClr val="FF0000"/>
                </a:solidFill>
              </a:rPr>
              <a:t>Blanket primaries</a:t>
            </a:r>
            <a:r>
              <a:rPr lang="en-US" sz="2600" dirty="0"/>
              <a:t>: Voters are presented with a list of candidates from all </a:t>
            </a:r>
            <a:r>
              <a:rPr lang="en-US" sz="2600" dirty="0" smtClean="0"/>
              <a:t>parties</a:t>
            </a:r>
            <a:endParaRPr lang="en-US" sz="2600" dirty="0"/>
          </a:p>
          <a:p>
            <a:pPr>
              <a:buClr>
                <a:srgbClr val="660066"/>
              </a:buClr>
            </a:pPr>
            <a:endParaRPr lang="en-US" sz="2800" dirty="0"/>
          </a:p>
        </p:txBody>
      </p:sp>
      <p:sp>
        <p:nvSpPr>
          <p:cNvPr id="4" name="TextBox 3"/>
          <p:cNvSpPr txBox="1"/>
          <p:nvPr/>
        </p:nvSpPr>
        <p:spPr>
          <a:xfrm>
            <a:off x="1820333" y="2413000"/>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p:nvPicPr>
        <p:blipFill>
          <a:blip r:embed="rId8"/>
          <a:stretch>
            <a:fillRect/>
          </a:stretch>
        </p:blipFill>
        <p:spPr>
          <a:xfrm>
            <a:off x="2004999" y="4995332"/>
            <a:ext cx="3752334" cy="1650529"/>
          </a:xfrm>
          <a:prstGeom prst="rect">
            <a:avLst/>
          </a:prstGeom>
          <a:ln w="12700" cmpd="sng">
            <a:solidFill>
              <a:schemeClr val="tx1"/>
            </a:solidFill>
          </a:ln>
        </p:spPr>
      </p:pic>
      <p:pic>
        <p:nvPicPr>
          <p:cNvPr id="16" name="Picture 15"/>
          <p:cNvPicPr>
            <a:picLocks noChangeAspect="1"/>
          </p:cNvPicPr>
          <p:nvPr/>
        </p:nvPicPr>
        <p:blipFill>
          <a:blip r:embed="rId9"/>
          <a:stretch>
            <a:fillRect/>
          </a:stretch>
        </p:blipFill>
        <p:spPr>
          <a:xfrm>
            <a:off x="6731000" y="4995331"/>
            <a:ext cx="1638300" cy="1650529"/>
          </a:xfrm>
          <a:prstGeom prst="rect">
            <a:avLst/>
          </a:prstGeom>
          <a:ln w="12700" cmpd="sng">
            <a:solidFill>
              <a:srgbClr val="000000"/>
            </a:solidFill>
          </a:ln>
        </p:spPr>
      </p:pic>
    </p:spTree>
    <p:extLst>
      <p:ext uri="{BB962C8B-B14F-4D97-AF65-F5344CB8AC3E}">
        <p14:creationId xmlns:p14="http://schemas.microsoft.com/office/powerpoint/2010/main" val="232552119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Placeholder 2"/>
          <p:cNvSpPr>
            <a:spLocks noGrp="1"/>
          </p:cNvSpPr>
          <p:nvPr>
            <p:ph type="body" sz="half" idx="1"/>
          </p:nvPr>
        </p:nvSpPr>
        <p:spPr>
          <a:xfrm>
            <a:off x="228600" y="2895600"/>
            <a:ext cx="8915400" cy="2895600"/>
          </a:xfrm>
        </p:spPr>
        <p:txBody>
          <a:bodyPr/>
          <a:lstStyle/>
          <a:p>
            <a:r>
              <a:rPr lang="en-US" sz="2400" b="1">
                <a:latin typeface="Bell MT" charset="0"/>
              </a:rPr>
              <a:t>Government regulation and subsidy constitutes a threat to both the quality and availability of patient-oriented health care and treatment.</a:t>
            </a:r>
          </a:p>
        </p:txBody>
      </p:sp>
      <p:sp>
        <p:nvSpPr>
          <p:cNvPr id="7" name="Rectangle 6"/>
          <p:cNvSpPr/>
          <p:nvPr/>
        </p:nvSpPr>
        <p:spPr>
          <a:xfrm>
            <a:off x="1905000" y="228600"/>
            <a:ext cx="397897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ea typeface="+mn-ea"/>
              </a:rPr>
              <a:t>Who Said It?</a:t>
            </a:r>
          </a:p>
        </p:txBody>
      </p:sp>
      <p:sp>
        <p:nvSpPr>
          <p:cNvPr id="8" name="Rectangle 7"/>
          <p:cNvSpPr/>
          <p:nvPr/>
        </p:nvSpPr>
        <p:spPr>
          <a:xfrm>
            <a:off x="533400" y="1143000"/>
            <a:ext cx="6706075" cy="830997"/>
          </a:xfrm>
          <a:prstGeom prst="rect">
            <a:avLst/>
          </a:prstGeom>
          <a:noFill/>
        </p:spPr>
        <p:txBody>
          <a:bodyPr>
            <a:spAutoFit/>
          </a:bodyPr>
          <a:lstStyle/>
          <a:p>
            <a:pPr algn="ctr">
              <a:defRPr/>
            </a:pPr>
            <a:r>
              <a:rPr lang="en-US" sz="2400" b="1" dirty="0">
                <a:ln w="18000">
                  <a:solidFill>
                    <a:schemeClr val="accent2">
                      <a:satMod val="140000"/>
                    </a:schemeClr>
                  </a:solidFill>
                  <a:prstDash val="solid"/>
                  <a:miter lim="800000"/>
                </a:ln>
                <a:effectLst>
                  <a:outerShdw blurRad="25500" dist="23000" dir="7020000" algn="tl">
                    <a:srgbClr val="000000">
                      <a:alpha val="50000"/>
                    </a:srgbClr>
                  </a:outerShdw>
                </a:effectLst>
                <a:ea typeface="+mn-ea"/>
              </a:rPr>
              <a:t>From which political party’s platform is the following statement?</a:t>
            </a:r>
          </a:p>
        </p:txBody>
      </p:sp>
      <p:pic>
        <p:nvPicPr>
          <p:cNvPr id="40965" name="Picture 2" descr="http://bossip.files.wordpress.com/2009/12/hmmm-e1262294192663.gif?w=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609600" y="5181600"/>
            <a:ext cx="8096961"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rPr>
              <a:t>Constitution party!</a:t>
            </a:r>
          </a:p>
        </p:txBody>
      </p:sp>
    </p:spTree>
    <p:extLst>
      <p:ext uri="{BB962C8B-B14F-4D97-AF65-F5344CB8AC3E}">
        <p14:creationId xmlns:p14="http://schemas.microsoft.com/office/powerpoint/2010/main" val="23381252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8127" y="4187608"/>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471" y="1428522"/>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4471" y="5556696"/>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2908" y="0"/>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2823250"/>
            <a:ext cx="1367388" cy="1364358"/>
          </a:xfrm>
          <a:prstGeom prst="rect">
            <a:avLst/>
          </a:prstGeom>
          <a:ln w="38100" cmpd="sng">
            <a:solidFill>
              <a:schemeClr val="tx1"/>
            </a:solidFill>
          </a:ln>
        </p:spPr>
      </p:pic>
      <p:sp>
        <p:nvSpPr>
          <p:cNvPr id="2" name="TextBox 1"/>
          <p:cNvSpPr txBox="1"/>
          <p:nvPr/>
        </p:nvSpPr>
        <p:spPr>
          <a:xfrm>
            <a:off x="1378104" y="181001"/>
            <a:ext cx="7765896" cy="646331"/>
          </a:xfrm>
          <a:prstGeom prst="rect">
            <a:avLst/>
          </a:prstGeom>
          <a:noFill/>
        </p:spPr>
        <p:txBody>
          <a:bodyPr wrap="square" rtlCol="0">
            <a:spAutoFit/>
          </a:bodyPr>
          <a:lstStyle/>
          <a:p>
            <a:pPr algn="ctr"/>
            <a:r>
              <a:rPr lang="en-US" sz="3600" b="1" dirty="0" smtClean="0"/>
              <a:t>National Political Party Conventions</a:t>
            </a:r>
            <a:endParaRPr lang="en-US" sz="3600" b="1" dirty="0"/>
          </a:p>
        </p:txBody>
      </p:sp>
      <p:sp>
        <p:nvSpPr>
          <p:cNvPr id="4" name="Rectangle 3"/>
          <p:cNvSpPr/>
          <p:nvPr/>
        </p:nvSpPr>
        <p:spPr>
          <a:xfrm>
            <a:off x="1378104" y="827332"/>
            <a:ext cx="7765896" cy="3970318"/>
          </a:xfrm>
          <a:prstGeom prst="rect">
            <a:avLst/>
          </a:prstGeom>
        </p:spPr>
        <p:txBody>
          <a:bodyPr wrap="square">
            <a:spAutoFit/>
          </a:bodyPr>
          <a:lstStyle/>
          <a:p>
            <a:pPr marL="457200" indent="-457200">
              <a:buClr>
                <a:srgbClr val="3366FF"/>
              </a:buClr>
              <a:buFont typeface="Arial"/>
              <a:buChar char="•"/>
            </a:pPr>
            <a:r>
              <a:rPr lang="en-US" sz="2800" dirty="0"/>
              <a:t>National comm. sets time/place, uses formula to allocate delegates</a:t>
            </a:r>
          </a:p>
          <a:p>
            <a:pPr marL="457200" indent="-457200">
              <a:buClr>
                <a:srgbClr val="3366FF"/>
              </a:buClr>
              <a:buFont typeface="Arial"/>
              <a:buChar char="•"/>
            </a:pPr>
            <a:r>
              <a:rPr lang="en-US" sz="2800" dirty="0"/>
              <a:t>Dems: formula shifts delegates away from South, to North &amp; West (</a:t>
            </a:r>
            <a:r>
              <a:rPr lang="en-US" sz="2800" dirty="0" smtClean="0"/>
              <a:t>Dems </a:t>
            </a:r>
            <a:r>
              <a:rPr lang="en-US" sz="2800" dirty="0"/>
              <a:t>thus move left; rewards large states)</a:t>
            </a:r>
          </a:p>
          <a:p>
            <a:pPr marL="457200" indent="-457200">
              <a:buClr>
                <a:srgbClr val="3366FF"/>
              </a:buClr>
              <a:buFont typeface="Arial"/>
              <a:buChar char="•"/>
            </a:pPr>
            <a:r>
              <a:rPr lang="en-US" sz="2800" dirty="0" err="1" smtClean="0"/>
              <a:t>Repubs</a:t>
            </a:r>
            <a:r>
              <a:rPr lang="en-US" sz="2800" dirty="0"/>
              <a:t>: formula shifts </a:t>
            </a:r>
            <a:r>
              <a:rPr lang="en-US" sz="2800" dirty="0" smtClean="0"/>
              <a:t>delegates                                </a:t>
            </a:r>
            <a:r>
              <a:rPr lang="en-US" sz="2800" dirty="0"/>
              <a:t>away from East, to South &amp; </a:t>
            </a:r>
            <a:r>
              <a:rPr lang="en-US" sz="2800" dirty="0" smtClean="0"/>
              <a:t>                       Southwest </a:t>
            </a:r>
            <a:r>
              <a:rPr lang="en-US" sz="2800" dirty="0"/>
              <a:t>(</a:t>
            </a:r>
            <a:r>
              <a:rPr lang="en-US" sz="2800" dirty="0" err="1" smtClean="0"/>
              <a:t>Repubs</a:t>
            </a:r>
            <a:r>
              <a:rPr lang="en-US" sz="2800" dirty="0" smtClean="0"/>
              <a:t> </a:t>
            </a:r>
            <a:r>
              <a:rPr lang="en-US" sz="2800" dirty="0"/>
              <a:t>thus move </a:t>
            </a:r>
            <a:r>
              <a:rPr lang="en-US" sz="2800" dirty="0" smtClean="0"/>
              <a:t>                                right</a:t>
            </a:r>
            <a:r>
              <a:rPr lang="en-US" sz="2800" dirty="0"/>
              <a:t>; rewards loyal states)</a:t>
            </a:r>
          </a:p>
        </p:txBody>
      </p:sp>
      <p:pic>
        <p:nvPicPr>
          <p:cNvPr id="14" name="Picture 13" descr="http://www.youngdems.com/wp-content/uploads/2010/04/26765_115268288491592_115028185182269_201909_1708328_n.jpg"/>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41709" y="4893346"/>
            <a:ext cx="1821811" cy="1825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14" descr="http://t1.gstatic.com/images?q=tbn:ANd9GcQ8mPNguKhVdINAUB64B05utKSEIzZjATa_h00N0mGyj5RB-XDfGg&amp;t=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14403" y="4893346"/>
            <a:ext cx="1820674" cy="182384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rotWithShape="1">
          <a:blip r:embed="rId10"/>
          <a:srcRect l="33507" t="11937" r="30769"/>
          <a:stretch/>
        </p:blipFill>
        <p:spPr>
          <a:xfrm>
            <a:off x="6667500" y="2823250"/>
            <a:ext cx="2161001" cy="3858439"/>
          </a:xfrm>
          <a:prstGeom prst="rect">
            <a:avLst/>
          </a:prstGeom>
          <a:ln w="12700" cmpd="sng">
            <a:solidFill>
              <a:srgbClr val="000000"/>
            </a:solidFill>
          </a:ln>
        </p:spPr>
      </p:pic>
    </p:spTree>
    <p:extLst>
      <p:ext uri="{BB962C8B-B14F-4D97-AF65-F5344CB8AC3E}">
        <p14:creationId xmlns:p14="http://schemas.microsoft.com/office/powerpoint/2010/main" val="211286007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7" descr="08T01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134205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7" descr="08T01a"/>
          <p:cNvPicPr>
            <a:picLocks noChangeAspect="1" noChangeArrowheads="1"/>
          </p:cNvPicPr>
          <p:nvPr/>
        </p:nvPicPr>
        <p:blipFill rotWithShape="1">
          <a:blip r:embed="rId2">
            <a:extLst>
              <a:ext uri="{28A0092B-C50C-407E-A947-70E740481C1C}">
                <a14:useLocalDpi xmlns:a14="http://schemas.microsoft.com/office/drawing/2010/main" val="0"/>
              </a:ext>
            </a:extLst>
          </a:blip>
          <a:srcRect b="81241"/>
          <a:stretch/>
        </p:blipFill>
        <p:spPr bwMode="auto">
          <a:xfrm>
            <a:off x="0" y="0"/>
            <a:ext cx="9144000" cy="128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descr="08T01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86789"/>
            <a:ext cx="9144000" cy="557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432036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Placeholder 2"/>
          <p:cNvSpPr>
            <a:spLocks noGrp="1"/>
          </p:cNvSpPr>
          <p:nvPr>
            <p:ph type="body" sz="half" idx="1"/>
          </p:nvPr>
        </p:nvSpPr>
        <p:spPr>
          <a:xfrm>
            <a:off x="228600" y="2895600"/>
            <a:ext cx="8915400" cy="2895600"/>
          </a:xfrm>
        </p:spPr>
        <p:txBody>
          <a:bodyPr/>
          <a:lstStyle/>
          <a:p>
            <a:r>
              <a:rPr lang="en-US" b="1">
                <a:latin typeface="Bell MT" charset="0"/>
              </a:rPr>
              <a:t>Sexual orientation, preference, gender, or gender identity should have no impact on the</a:t>
            </a:r>
            <a:br>
              <a:rPr lang="en-US" b="1">
                <a:latin typeface="Bell MT" charset="0"/>
              </a:rPr>
            </a:br>
            <a:r>
              <a:rPr lang="en-US" b="1">
                <a:latin typeface="Bell MT" charset="0"/>
              </a:rPr>
              <a:t>government's treatment of individuals, such as in current marriage, child custody, adoption,</a:t>
            </a:r>
            <a:br>
              <a:rPr lang="en-US" b="1">
                <a:latin typeface="Bell MT" charset="0"/>
              </a:rPr>
            </a:br>
            <a:r>
              <a:rPr lang="en-US" b="1">
                <a:latin typeface="Bell MT" charset="0"/>
              </a:rPr>
              <a:t>immigration or military service laws.</a:t>
            </a:r>
          </a:p>
          <a:p>
            <a:endParaRPr lang="en-US" b="1">
              <a:latin typeface="Bell MT" charset="0"/>
            </a:endParaRPr>
          </a:p>
        </p:txBody>
      </p:sp>
      <p:sp>
        <p:nvSpPr>
          <p:cNvPr id="7" name="Rectangle 6"/>
          <p:cNvSpPr/>
          <p:nvPr/>
        </p:nvSpPr>
        <p:spPr>
          <a:xfrm>
            <a:off x="1905000" y="228600"/>
            <a:ext cx="397897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ea typeface="+mn-ea"/>
              </a:rPr>
              <a:t>Who Said It?</a:t>
            </a:r>
          </a:p>
        </p:txBody>
      </p:sp>
      <p:sp>
        <p:nvSpPr>
          <p:cNvPr id="8" name="Rectangle 7"/>
          <p:cNvSpPr/>
          <p:nvPr/>
        </p:nvSpPr>
        <p:spPr>
          <a:xfrm>
            <a:off x="533400" y="1143000"/>
            <a:ext cx="6706075" cy="830997"/>
          </a:xfrm>
          <a:prstGeom prst="rect">
            <a:avLst/>
          </a:prstGeom>
          <a:noFill/>
        </p:spPr>
        <p:txBody>
          <a:bodyPr>
            <a:spAutoFit/>
          </a:bodyPr>
          <a:lstStyle/>
          <a:p>
            <a:pPr algn="ctr">
              <a:defRPr/>
            </a:pPr>
            <a:r>
              <a:rPr lang="en-US" sz="2400" b="1" dirty="0">
                <a:ln w="18000">
                  <a:solidFill>
                    <a:schemeClr val="accent2">
                      <a:satMod val="140000"/>
                    </a:schemeClr>
                  </a:solidFill>
                  <a:prstDash val="solid"/>
                  <a:miter lim="800000"/>
                </a:ln>
                <a:effectLst>
                  <a:outerShdw blurRad="25500" dist="23000" dir="7020000" algn="tl">
                    <a:srgbClr val="000000">
                      <a:alpha val="50000"/>
                    </a:srgbClr>
                  </a:outerShdw>
                </a:effectLst>
                <a:ea typeface="+mn-ea"/>
              </a:rPr>
              <a:t>From which political party’s platform is the following statement?</a:t>
            </a:r>
          </a:p>
        </p:txBody>
      </p:sp>
      <p:pic>
        <p:nvPicPr>
          <p:cNvPr id="26629" name="Picture 2" descr="http://bossip.files.wordpress.com/2009/12/hmmm-e1262294192663.gif?w=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435793" y="5334000"/>
            <a:ext cx="5519332"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rPr>
              <a:t>Libertarians!</a:t>
            </a:r>
          </a:p>
        </p:txBody>
      </p:sp>
    </p:spTree>
    <p:extLst>
      <p:ext uri="{BB962C8B-B14F-4D97-AF65-F5344CB8AC3E}">
        <p14:creationId xmlns:p14="http://schemas.microsoft.com/office/powerpoint/2010/main" val="1920244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8694" y="2729684"/>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8694" y="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8694" y="4098772"/>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10716" y="5463431"/>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10716" y="1365326"/>
            <a:ext cx="1367388" cy="1364358"/>
          </a:xfrm>
          <a:prstGeom prst="rect">
            <a:avLst/>
          </a:prstGeom>
          <a:ln w="38100" cmpd="sng">
            <a:solidFill>
              <a:schemeClr val="tx1"/>
            </a:solidFill>
          </a:ln>
        </p:spPr>
      </p:pic>
      <p:sp>
        <p:nvSpPr>
          <p:cNvPr id="2" name="TextBox 1"/>
          <p:cNvSpPr txBox="1"/>
          <p:nvPr/>
        </p:nvSpPr>
        <p:spPr>
          <a:xfrm>
            <a:off x="1380446" y="169333"/>
            <a:ext cx="7763554" cy="646331"/>
          </a:xfrm>
          <a:prstGeom prst="rect">
            <a:avLst/>
          </a:prstGeom>
          <a:noFill/>
        </p:spPr>
        <p:txBody>
          <a:bodyPr wrap="square" rtlCol="0">
            <a:spAutoFit/>
          </a:bodyPr>
          <a:lstStyle/>
          <a:p>
            <a:pPr algn="ctr"/>
            <a:r>
              <a:rPr lang="en-US" sz="3600" b="1" dirty="0" smtClean="0"/>
              <a:t>Local Politics</a:t>
            </a:r>
            <a:endParaRPr lang="en-US" sz="3600" b="1" dirty="0"/>
          </a:p>
        </p:txBody>
      </p:sp>
      <p:sp>
        <p:nvSpPr>
          <p:cNvPr id="3" name="Rectangle 2"/>
          <p:cNvSpPr/>
          <p:nvPr/>
        </p:nvSpPr>
        <p:spPr>
          <a:xfrm>
            <a:off x="1378104" y="795983"/>
            <a:ext cx="7765896" cy="4093428"/>
          </a:xfrm>
          <a:prstGeom prst="rect">
            <a:avLst/>
          </a:prstGeom>
        </p:spPr>
        <p:txBody>
          <a:bodyPr wrap="square">
            <a:spAutoFit/>
          </a:bodyPr>
          <a:lstStyle/>
          <a:p>
            <a:pPr marL="457200" indent="-457200">
              <a:buClr>
                <a:srgbClr val="3366FF"/>
              </a:buClr>
              <a:buFont typeface="Arial"/>
              <a:buChar char="•"/>
            </a:pPr>
            <a:r>
              <a:rPr lang="en-US" sz="2600" b="1" dirty="0">
                <a:solidFill>
                  <a:srgbClr val="FF0000"/>
                </a:solidFill>
              </a:rPr>
              <a:t>Party Machines</a:t>
            </a:r>
            <a:r>
              <a:rPr lang="en-US" sz="2600" dirty="0"/>
              <a:t>: a type of political party organization that relies heavily on material inducements to win votes and to govern</a:t>
            </a:r>
          </a:p>
          <a:p>
            <a:pPr marL="457200" indent="-457200">
              <a:buClr>
                <a:srgbClr val="3366FF"/>
              </a:buClr>
              <a:buFont typeface="Arial"/>
              <a:buChar char="•"/>
            </a:pPr>
            <a:r>
              <a:rPr lang="en-US" sz="2600" b="1" dirty="0">
                <a:solidFill>
                  <a:srgbClr val="FF0000"/>
                </a:solidFill>
              </a:rPr>
              <a:t>Patronage</a:t>
            </a:r>
            <a:r>
              <a:rPr lang="en-US" sz="2600" dirty="0"/>
              <a:t>: a job, promotion or contract given for political reasons rather than merit; used by party machines</a:t>
            </a:r>
          </a:p>
          <a:p>
            <a:pPr marL="457200" indent="-457200">
              <a:buClr>
                <a:srgbClr val="3366FF"/>
              </a:buClr>
              <a:buFont typeface="Arial"/>
              <a:buChar char="•"/>
            </a:pPr>
            <a:r>
              <a:rPr lang="en-US" sz="2600" dirty="0"/>
              <a:t>Due to progressive reforms, urban party organizations are generally </a:t>
            </a:r>
            <a:r>
              <a:rPr lang="en-US" sz="2600" dirty="0" smtClean="0"/>
              <a:t>weak</a:t>
            </a:r>
          </a:p>
          <a:p>
            <a:pPr marL="914400" lvl="1" indent="-457200">
              <a:buClr>
                <a:srgbClr val="660066"/>
              </a:buClr>
              <a:buFont typeface="Arial"/>
              <a:buChar char="•"/>
            </a:pPr>
            <a:r>
              <a:rPr lang="en-US" sz="2600" dirty="0" smtClean="0"/>
              <a:t>Civil Service Reform, voter registration, etc.</a:t>
            </a:r>
            <a:endParaRPr lang="en-US" sz="2600" dirty="0"/>
          </a:p>
          <a:p>
            <a:pPr marL="457200" indent="-457200">
              <a:buClr>
                <a:srgbClr val="3366FF"/>
              </a:buClr>
              <a:buFont typeface="Arial"/>
              <a:buChar char="•"/>
            </a:pPr>
            <a:r>
              <a:rPr lang="en-US" sz="2600" dirty="0"/>
              <a:t>Revitalization of party organization at county level</a:t>
            </a:r>
          </a:p>
        </p:txBody>
      </p:sp>
      <p:pic>
        <p:nvPicPr>
          <p:cNvPr id="14" name="Picture 13" descr="Boss_Tweed"/>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66049" y="4818822"/>
            <a:ext cx="2751667" cy="1968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6138a"/>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19743" y="4818822"/>
            <a:ext cx="1981200" cy="191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409385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27128"/>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223" y="4159174"/>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1341960"/>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4223" y="2785042"/>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5524500"/>
            <a:ext cx="1367388" cy="1364358"/>
          </a:xfrm>
          <a:prstGeom prst="rect">
            <a:avLst/>
          </a:prstGeom>
          <a:ln w="38100" cmpd="sng">
            <a:solidFill>
              <a:schemeClr val="tx1"/>
            </a:solidFill>
          </a:ln>
        </p:spPr>
      </p:pic>
      <p:sp>
        <p:nvSpPr>
          <p:cNvPr id="2" name="TextBox 1"/>
          <p:cNvSpPr txBox="1"/>
          <p:nvPr/>
        </p:nvSpPr>
        <p:spPr>
          <a:xfrm>
            <a:off x="1367069" y="-27128"/>
            <a:ext cx="7768484" cy="646331"/>
          </a:xfrm>
          <a:prstGeom prst="rect">
            <a:avLst/>
          </a:prstGeom>
          <a:noFill/>
        </p:spPr>
        <p:txBody>
          <a:bodyPr wrap="square" rtlCol="0">
            <a:spAutoFit/>
          </a:bodyPr>
          <a:lstStyle/>
          <a:p>
            <a:pPr algn="ctr"/>
            <a:r>
              <a:rPr lang="en-US" sz="3600" b="1" dirty="0" smtClean="0"/>
              <a:t>Political Parties</a:t>
            </a:r>
            <a:endParaRPr lang="en-US" sz="3600" b="1" dirty="0"/>
          </a:p>
        </p:txBody>
      </p:sp>
      <p:sp>
        <p:nvSpPr>
          <p:cNvPr id="3" name="Rectangle 2"/>
          <p:cNvSpPr/>
          <p:nvPr/>
        </p:nvSpPr>
        <p:spPr>
          <a:xfrm>
            <a:off x="1375516" y="559342"/>
            <a:ext cx="7768484" cy="4308871"/>
          </a:xfrm>
          <a:prstGeom prst="rect">
            <a:avLst/>
          </a:prstGeom>
        </p:spPr>
        <p:txBody>
          <a:bodyPr wrap="square">
            <a:spAutoFit/>
          </a:bodyPr>
          <a:lstStyle/>
          <a:p>
            <a:pPr marL="342900" indent="-342900">
              <a:buClr>
                <a:srgbClr val="3366FF"/>
              </a:buClr>
              <a:buFont typeface="Arial"/>
              <a:buChar char="•"/>
            </a:pPr>
            <a:r>
              <a:rPr lang="en-US" sz="2200" dirty="0" smtClean="0"/>
              <a:t>a group that seeks to elect candidates to public office by supplying them with a label (party ID) </a:t>
            </a:r>
          </a:p>
          <a:p>
            <a:pPr marL="342900" indent="-342900">
              <a:buClr>
                <a:srgbClr val="3366FF"/>
              </a:buClr>
              <a:buFont typeface="Arial"/>
              <a:buChar char="•"/>
            </a:pPr>
            <a:r>
              <a:rPr lang="en-US" sz="2200" b="1" dirty="0" smtClean="0"/>
              <a:t>“Three-headed political giant”</a:t>
            </a:r>
          </a:p>
          <a:p>
            <a:pPr marL="800100" lvl="1" indent="-342900">
              <a:buClr>
                <a:srgbClr val="660066"/>
              </a:buClr>
              <a:buFont typeface="Arial"/>
              <a:buChar char="•"/>
            </a:pPr>
            <a:r>
              <a:rPr lang="en-US" sz="2200" b="1" dirty="0" smtClean="0">
                <a:solidFill>
                  <a:srgbClr val="FF0000"/>
                </a:solidFill>
              </a:rPr>
              <a:t>Party-in-the-electorate</a:t>
            </a:r>
            <a:r>
              <a:rPr lang="en-US" sz="2200" dirty="0" smtClean="0"/>
              <a:t>                                                         (voters who identify with a                                                           party; no dues, no cards, just                                                     a a claim)</a:t>
            </a:r>
          </a:p>
          <a:p>
            <a:pPr marL="800100" lvl="1" indent="-342900">
              <a:buClr>
                <a:srgbClr val="660066"/>
              </a:buClr>
              <a:buFont typeface="Arial"/>
              <a:buChar char="•"/>
            </a:pPr>
            <a:r>
              <a:rPr lang="en-US" sz="2200" b="1" dirty="0" smtClean="0">
                <a:solidFill>
                  <a:srgbClr val="FF0000"/>
                </a:solidFill>
              </a:rPr>
              <a:t>Party-as-organization</a:t>
            </a:r>
            <a:r>
              <a:rPr lang="en-US" sz="2200" dirty="0" smtClean="0"/>
              <a:t>                                                                   (national office, staff, rules, budgets)</a:t>
            </a:r>
          </a:p>
          <a:p>
            <a:pPr marL="800100" lvl="1" indent="-342900">
              <a:buClr>
                <a:srgbClr val="660066"/>
              </a:buClr>
              <a:buFont typeface="Arial"/>
              <a:buChar char="•"/>
            </a:pPr>
            <a:r>
              <a:rPr lang="en-US" sz="2200" b="1" dirty="0" smtClean="0">
                <a:solidFill>
                  <a:srgbClr val="FF0000"/>
                </a:solidFill>
              </a:rPr>
              <a:t>Party-in-government </a:t>
            </a:r>
            <a:r>
              <a:rPr lang="en-US" sz="2200" dirty="0" smtClean="0"/>
              <a:t>(elected officials who claim membership in the party)</a:t>
            </a:r>
          </a:p>
          <a:p>
            <a:endParaRPr lang="en-US" sz="3200" dirty="0"/>
          </a:p>
        </p:txBody>
      </p:sp>
      <p:pic>
        <p:nvPicPr>
          <p:cNvPr id="14" name="Picture 13" descr="http://t1.gstatic.com/images?q=tbn:ANd9GcTDd1Mqxb-vMGB8412Q7J5Xo2yZGOucSz40nN-6gJn1KjGbTbbk&amp;t=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461" y="4298462"/>
            <a:ext cx="4545624" cy="24227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14" descr="http://cache2.asset-cache.net/xc/72592893.jpg?v=1&amp;c=IWSAsset&amp;k=2&amp;d=77BFBA49EF878921F7C3FC3F69D929FDAC03C17070872B4F1B3D931883E8FD0469F49862DCCB68E6F06BF04B24B4128C"/>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75385" y="4298462"/>
            <a:ext cx="3707850" cy="2463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Republican-Party-Headquarters-800"/>
          <p:cNvPicPr>
            <a:picLocks noGrp="1"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09716" y="1341960"/>
            <a:ext cx="3525837"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cxnSp>
        <p:nvCxnSpPr>
          <p:cNvPr id="17" name="Elbow Connector 16"/>
          <p:cNvCxnSpPr/>
          <p:nvPr/>
        </p:nvCxnSpPr>
        <p:spPr>
          <a:xfrm rot="5400000">
            <a:off x="704682" y="2908037"/>
            <a:ext cx="2168149" cy="334126"/>
          </a:xfrm>
          <a:prstGeom prst="bentConnector3">
            <a:avLst>
              <a:gd name="adj1" fmla="val 41890"/>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275385" y="3983947"/>
            <a:ext cx="1660769" cy="31451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4780085" y="2785042"/>
            <a:ext cx="829631" cy="47212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75926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1406654"/>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0" y="552450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2820838"/>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0" y="4154771"/>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0" y="42296"/>
            <a:ext cx="1367388" cy="1364358"/>
          </a:xfrm>
          <a:prstGeom prst="rect">
            <a:avLst/>
          </a:prstGeom>
          <a:ln w="38100" cmpd="sng">
            <a:solidFill>
              <a:schemeClr val="tx1"/>
            </a:solidFill>
          </a:ln>
        </p:spPr>
      </p:pic>
      <p:sp>
        <p:nvSpPr>
          <p:cNvPr id="40" name="Rectangle 39"/>
          <p:cNvSpPr/>
          <p:nvPr/>
        </p:nvSpPr>
        <p:spPr>
          <a:xfrm>
            <a:off x="1510668" y="90463"/>
            <a:ext cx="7587611" cy="646331"/>
          </a:xfrm>
          <a:prstGeom prst="rect">
            <a:avLst/>
          </a:prstGeom>
        </p:spPr>
        <p:txBody>
          <a:bodyPr wrap="square">
            <a:spAutoFit/>
          </a:bodyPr>
          <a:lstStyle/>
          <a:p>
            <a:pPr algn="ctr"/>
            <a:r>
              <a:rPr lang="en-US" sz="3600" b="1" dirty="0" smtClean="0"/>
              <a:t>State and Local Party Machinery</a:t>
            </a:r>
            <a:endParaRPr lang="en-US" sz="3600" b="1" dirty="0"/>
          </a:p>
        </p:txBody>
      </p:sp>
      <p:sp>
        <p:nvSpPr>
          <p:cNvPr id="41" name="Rectangle 40"/>
          <p:cNvSpPr/>
          <p:nvPr/>
        </p:nvSpPr>
        <p:spPr>
          <a:xfrm>
            <a:off x="1371291" y="783129"/>
            <a:ext cx="7726987" cy="1384995"/>
          </a:xfrm>
          <a:prstGeom prst="rect">
            <a:avLst/>
          </a:prstGeom>
        </p:spPr>
        <p:txBody>
          <a:bodyPr wrap="square">
            <a:spAutoFit/>
          </a:bodyPr>
          <a:lstStyle/>
          <a:p>
            <a:pPr algn="ctr"/>
            <a:r>
              <a:rPr lang="en-US" sz="2800" dirty="0"/>
              <a:t>State and local party organization varies from State to State, but usually follow the general principles </a:t>
            </a:r>
            <a:r>
              <a:rPr lang="en-US" sz="2800" dirty="0" smtClean="0"/>
              <a:t>below:</a:t>
            </a:r>
            <a:endParaRPr lang="en-US" sz="2800" dirty="0"/>
          </a:p>
        </p:txBody>
      </p:sp>
      <p:pic>
        <p:nvPicPr>
          <p:cNvPr id="42" name="Picture 41" descr="MAG01se0505a5161.jpg                                           00000179PenyackJ HD                    B33A408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2205946"/>
            <a:ext cx="9098278" cy="465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490173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16-459"/>
          <p:cNvPicPr>
            <a:picLocks noGrp="1" noChangeAspect="1" noChangeArrowheads="1"/>
          </p:cNvPicPr>
          <p:nvPr/>
        </p:nvPicPr>
        <p:blipFill>
          <a:blip r:embed="rId2" cstate="print"/>
          <a:srcRect/>
          <a:stretch>
            <a:fillRect/>
          </a:stretch>
        </p:blipFill>
        <p:spPr bwMode="auto">
          <a:xfrm>
            <a:off x="0" y="-232832"/>
            <a:ext cx="9144000" cy="7112706"/>
          </a:xfrm>
          <a:prstGeom prst="rect">
            <a:avLst/>
          </a:prstGeom>
          <a:noFill/>
        </p:spPr>
      </p:pic>
    </p:spTree>
    <p:extLst>
      <p:ext uri="{BB962C8B-B14F-4D97-AF65-F5344CB8AC3E}">
        <p14:creationId xmlns:p14="http://schemas.microsoft.com/office/powerpoint/2010/main" val="381996660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1406654"/>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0" y="552450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2820838"/>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0" y="4154771"/>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0" y="42296"/>
            <a:ext cx="1367388" cy="1364358"/>
          </a:xfrm>
          <a:prstGeom prst="rect">
            <a:avLst/>
          </a:prstGeom>
          <a:ln w="38100" cmpd="sng">
            <a:solidFill>
              <a:schemeClr val="tx1"/>
            </a:solidFill>
          </a:ln>
        </p:spPr>
      </p:pic>
      <p:sp>
        <p:nvSpPr>
          <p:cNvPr id="21" name="Text Box 31"/>
          <p:cNvSpPr txBox="1">
            <a:spLocks noChangeArrowheads="1"/>
          </p:cNvSpPr>
          <p:nvPr/>
        </p:nvSpPr>
        <p:spPr bwMode="auto">
          <a:xfrm>
            <a:off x="681466" y="2532346"/>
            <a:ext cx="1827213" cy="2123658"/>
          </a:xfrm>
          <a:prstGeom prst="rect">
            <a:avLst/>
          </a:prstGeom>
          <a:solidFill>
            <a:srgbClr val="FFFFFF"/>
          </a:solid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p>
            <a:pPr algn="ctr">
              <a:spcBef>
                <a:spcPct val="50000"/>
              </a:spcBef>
              <a:buFontTx/>
              <a:buNone/>
              <a:defRPr/>
            </a:pPr>
            <a:r>
              <a:rPr kumimoji="0" lang="en-US" altLang="en-US" sz="2400" b="1" kern="1200" dirty="0">
                <a:cs typeface="+mn-cs"/>
              </a:rPr>
              <a:t>Ideological Parties</a:t>
            </a:r>
          </a:p>
          <a:p>
            <a:pPr algn="ctr">
              <a:spcBef>
                <a:spcPct val="50000"/>
              </a:spcBef>
              <a:buFontTx/>
              <a:buNone/>
              <a:defRPr/>
            </a:pPr>
            <a:r>
              <a:rPr kumimoji="0" lang="en-US" altLang="en-US" sz="2400" kern="1200" dirty="0">
                <a:cs typeface="+mn-cs"/>
              </a:rPr>
              <a:t>Example: </a:t>
            </a:r>
            <a:r>
              <a:rPr kumimoji="0" lang="en-US" altLang="en-US" sz="2400" kern="1200" dirty="0" smtClean="0">
                <a:cs typeface="+mn-cs"/>
              </a:rPr>
              <a:t>Libertarian </a:t>
            </a:r>
            <a:r>
              <a:rPr kumimoji="0" lang="en-US" altLang="en-US" sz="2400" kern="1200" dirty="0">
                <a:cs typeface="+mn-cs"/>
              </a:rPr>
              <a:t>Party</a:t>
            </a:r>
            <a:endParaRPr kumimoji="0" lang="en-US" altLang="en-US" sz="2400" b="1" kern="1200" dirty="0">
              <a:cs typeface="+mn-cs"/>
            </a:endParaRPr>
          </a:p>
        </p:txBody>
      </p:sp>
      <p:sp>
        <p:nvSpPr>
          <p:cNvPr id="22" name="Text Box 41"/>
          <p:cNvSpPr txBox="1">
            <a:spLocks noChangeArrowheads="1"/>
          </p:cNvSpPr>
          <p:nvPr/>
        </p:nvSpPr>
        <p:spPr bwMode="auto">
          <a:xfrm>
            <a:off x="2955943" y="2534251"/>
            <a:ext cx="1674812" cy="2123658"/>
          </a:xfrm>
          <a:prstGeom prst="rect">
            <a:avLst/>
          </a:prstGeom>
          <a:solidFill>
            <a:srgbClr val="FF9900"/>
          </a:solid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p>
            <a:pPr algn="ctr">
              <a:spcBef>
                <a:spcPct val="50000"/>
              </a:spcBef>
              <a:buFontTx/>
              <a:buNone/>
              <a:defRPr/>
            </a:pPr>
            <a:r>
              <a:rPr kumimoji="0" lang="en-US" altLang="en-US" sz="2400" b="1" kern="1200" dirty="0">
                <a:cs typeface="+mn-cs"/>
              </a:rPr>
              <a:t>Single-issue Parties</a:t>
            </a:r>
          </a:p>
          <a:p>
            <a:pPr algn="ctr">
              <a:spcBef>
                <a:spcPct val="50000"/>
              </a:spcBef>
              <a:buFontTx/>
              <a:buNone/>
              <a:defRPr/>
            </a:pPr>
            <a:r>
              <a:rPr kumimoji="0" lang="en-US" altLang="en-US" sz="2400" kern="1200" dirty="0">
                <a:cs typeface="+mn-cs"/>
              </a:rPr>
              <a:t>Example: Free Soil Party</a:t>
            </a:r>
          </a:p>
        </p:txBody>
      </p:sp>
      <p:sp>
        <p:nvSpPr>
          <p:cNvPr id="23" name="Text Box 30"/>
          <p:cNvSpPr txBox="1">
            <a:spLocks noChangeArrowheads="1"/>
          </p:cNvSpPr>
          <p:nvPr/>
        </p:nvSpPr>
        <p:spPr bwMode="auto">
          <a:xfrm>
            <a:off x="4926989" y="2559617"/>
            <a:ext cx="2416175" cy="1754327"/>
          </a:xfrm>
          <a:prstGeom prst="rect">
            <a:avLst/>
          </a:prstGeom>
          <a:solidFill>
            <a:srgbClr val="FF0000"/>
          </a:solid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p>
            <a:pPr algn="ctr">
              <a:spcBef>
                <a:spcPct val="50000"/>
              </a:spcBef>
              <a:buFontTx/>
              <a:buNone/>
              <a:defRPr/>
            </a:pPr>
            <a:r>
              <a:rPr kumimoji="0" lang="en-US" altLang="en-US" sz="2400" b="1" kern="1200" dirty="0">
                <a:cs typeface="+mn-cs"/>
              </a:rPr>
              <a:t>Economic Protest Parties</a:t>
            </a:r>
          </a:p>
          <a:p>
            <a:pPr algn="ctr">
              <a:spcBef>
                <a:spcPct val="50000"/>
              </a:spcBef>
              <a:buFontTx/>
              <a:buNone/>
              <a:defRPr/>
            </a:pPr>
            <a:r>
              <a:rPr kumimoji="0" lang="en-US" altLang="en-US" sz="2400" kern="1200" dirty="0">
                <a:cs typeface="+mn-cs"/>
              </a:rPr>
              <a:t>Example: The Greenback Party</a:t>
            </a:r>
          </a:p>
        </p:txBody>
      </p:sp>
      <p:sp>
        <p:nvSpPr>
          <p:cNvPr id="24" name="Text Box 29"/>
          <p:cNvSpPr txBox="1">
            <a:spLocks noChangeArrowheads="1"/>
          </p:cNvSpPr>
          <p:nvPr/>
        </p:nvSpPr>
        <p:spPr bwMode="auto">
          <a:xfrm>
            <a:off x="7588781" y="2559617"/>
            <a:ext cx="1509499" cy="2862322"/>
          </a:xfrm>
          <a:prstGeom prst="rect">
            <a:avLst/>
          </a:prstGeom>
          <a:solidFill>
            <a:srgbClr val="0066FF"/>
          </a:solid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spAutoFit/>
          </a:bodyPr>
          <a:lstStyle/>
          <a:p>
            <a:pPr algn="ctr">
              <a:spcBef>
                <a:spcPct val="50000"/>
              </a:spcBef>
              <a:buFontTx/>
              <a:buNone/>
              <a:defRPr/>
            </a:pPr>
            <a:r>
              <a:rPr kumimoji="0" lang="en-US" altLang="en-US" sz="2400" b="1" kern="1200" dirty="0">
                <a:cs typeface="+mn-cs"/>
              </a:rPr>
              <a:t>Splinter Party</a:t>
            </a:r>
          </a:p>
          <a:p>
            <a:pPr algn="ctr">
              <a:spcBef>
                <a:spcPct val="50000"/>
              </a:spcBef>
              <a:buFontTx/>
              <a:buNone/>
              <a:defRPr/>
            </a:pPr>
            <a:r>
              <a:rPr kumimoji="0" lang="en-US" altLang="en-US" sz="2400" kern="1200" dirty="0">
                <a:cs typeface="+mn-cs"/>
              </a:rPr>
              <a:t>Example: </a:t>
            </a:r>
            <a:r>
              <a:rPr kumimoji="0" lang="ja-JP" altLang="en-US" sz="2400" kern="1200" dirty="0">
                <a:latin typeface="Arial"/>
                <a:cs typeface="+mn-cs"/>
              </a:rPr>
              <a:t>“</a:t>
            </a:r>
            <a:r>
              <a:rPr kumimoji="0" lang="en-US" altLang="en-US" sz="2400" kern="1200" dirty="0">
                <a:cs typeface="+mn-cs"/>
              </a:rPr>
              <a:t>Bull Moose</a:t>
            </a:r>
            <a:r>
              <a:rPr kumimoji="0" lang="ja-JP" altLang="en-US" sz="2400" kern="1200" dirty="0">
                <a:latin typeface="Arial"/>
                <a:cs typeface="+mn-cs"/>
              </a:rPr>
              <a:t>”</a:t>
            </a:r>
            <a:r>
              <a:rPr kumimoji="0" lang="en-US" altLang="en-US" sz="2400" kern="1200" dirty="0">
                <a:cs typeface="+mn-cs"/>
              </a:rPr>
              <a:t> </a:t>
            </a:r>
            <a:r>
              <a:rPr kumimoji="0" lang="en-US" altLang="en-US" sz="2200" kern="1200" dirty="0">
                <a:cs typeface="+mn-cs"/>
              </a:rPr>
              <a:t>Progressive </a:t>
            </a:r>
            <a:r>
              <a:rPr kumimoji="0" lang="en-US" altLang="en-US" sz="2400" kern="1200" dirty="0">
                <a:cs typeface="+mn-cs"/>
              </a:rPr>
              <a:t>Party</a:t>
            </a:r>
          </a:p>
        </p:txBody>
      </p:sp>
      <p:grpSp>
        <p:nvGrpSpPr>
          <p:cNvPr id="32" name="Group 31"/>
          <p:cNvGrpSpPr>
            <a:grpSpLocks/>
          </p:cNvGrpSpPr>
          <p:nvPr/>
        </p:nvGrpSpPr>
        <p:grpSpPr bwMode="auto">
          <a:xfrm>
            <a:off x="1593326" y="1229235"/>
            <a:ext cx="6640259" cy="1193293"/>
            <a:chOff x="651" y="868"/>
            <a:chExt cx="3800" cy="866"/>
          </a:xfrm>
        </p:grpSpPr>
        <p:sp>
          <p:nvSpPr>
            <p:cNvPr id="33" name="Text Box 34"/>
            <p:cNvSpPr txBox="1">
              <a:spLocks noChangeArrowheads="1"/>
            </p:cNvSpPr>
            <p:nvPr/>
          </p:nvSpPr>
          <p:spPr bwMode="auto">
            <a:xfrm>
              <a:off x="1428" y="868"/>
              <a:ext cx="2654" cy="737"/>
            </a:xfrm>
            <a:prstGeom prst="rect">
              <a:avLst/>
            </a:prstGeom>
            <a:solidFill>
              <a:srgbClr val="33CC33"/>
            </a:solid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p>
              <a:pPr algn="ctr">
                <a:spcBef>
                  <a:spcPct val="50000"/>
                </a:spcBef>
                <a:buFontTx/>
                <a:buNone/>
                <a:defRPr/>
              </a:pPr>
              <a:r>
                <a:rPr kumimoji="0" lang="en-US" altLang="en-US" sz="2800" b="1" kern="1200" dirty="0">
                  <a:cs typeface="+mn-cs"/>
                </a:rPr>
                <a:t>Types of Minor </a:t>
              </a:r>
              <a:r>
                <a:rPr kumimoji="0" lang="en-US" altLang="en-US" sz="2800" b="1" kern="1200" dirty="0" smtClean="0">
                  <a:cs typeface="+mn-cs"/>
                </a:rPr>
                <a:t>Parties</a:t>
              </a:r>
            </a:p>
            <a:p>
              <a:pPr algn="ctr">
                <a:spcBef>
                  <a:spcPct val="50000"/>
                </a:spcBef>
                <a:buFontTx/>
                <a:buNone/>
                <a:defRPr/>
              </a:pPr>
              <a:endParaRPr kumimoji="0" lang="en-US" altLang="en-US" sz="2800" b="1" kern="1200" dirty="0">
                <a:cs typeface="+mn-cs"/>
              </a:endParaRPr>
            </a:p>
          </p:txBody>
        </p:sp>
        <p:sp>
          <p:nvSpPr>
            <p:cNvPr id="34" name="Line 35"/>
            <p:cNvSpPr>
              <a:spLocks noChangeShapeType="1"/>
            </p:cNvSpPr>
            <p:nvPr/>
          </p:nvSpPr>
          <p:spPr bwMode="auto">
            <a:xfrm>
              <a:off x="2750" y="1518"/>
              <a:ext cx="4" cy="97"/>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dirty="0">
                <a:cs typeface="+mn-cs"/>
              </a:endParaRPr>
            </a:p>
          </p:txBody>
        </p:sp>
        <p:sp>
          <p:nvSpPr>
            <p:cNvPr id="35" name="Line 36"/>
            <p:cNvSpPr>
              <a:spLocks noChangeShapeType="1"/>
            </p:cNvSpPr>
            <p:nvPr/>
          </p:nvSpPr>
          <p:spPr bwMode="auto">
            <a:xfrm>
              <a:off x="651" y="1620"/>
              <a:ext cx="3800" cy="7"/>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dirty="0">
                <a:cs typeface="+mn-cs"/>
              </a:endParaRPr>
            </a:p>
          </p:txBody>
        </p:sp>
        <p:sp>
          <p:nvSpPr>
            <p:cNvPr id="36" name="Line 37"/>
            <p:cNvSpPr>
              <a:spLocks noChangeShapeType="1"/>
            </p:cNvSpPr>
            <p:nvPr/>
          </p:nvSpPr>
          <p:spPr bwMode="auto">
            <a:xfrm>
              <a:off x="652" y="1627"/>
              <a:ext cx="0" cy="107"/>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dirty="0">
                <a:cs typeface="+mn-cs"/>
              </a:endParaRPr>
            </a:p>
          </p:txBody>
        </p:sp>
        <p:sp>
          <p:nvSpPr>
            <p:cNvPr id="37" name="Line 38"/>
            <p:cNvSpPr>
              <a:spLocks noChangeShapeType="1"/>
            </p:cNvSpPr>
            <p:nvPr/>
          </p:nvSpPr>
          <p:spPr bwMode="auto">
            <a:xfrm>
              <a:off x="1910" y="1620"/>
              <a:ext cx="0" cy="105"/>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dirty="0">
                <a:cs typeface="+mn-cs"/>
              </a:endParaRPr>
            </a:p>
          </p:txBody>
        </p:sp>
        <p:sp>
          <p:nvSpPr>
            <p:cNvPr id="38" name="Line 39"/>
            <p:cNvSpPr>
              <a:spLocks noChangeShapeType="1"/>
            </p:cNvSpPr>
            <p:nvPr/>
          </p:nvSpPr>
          <p:spPr bwMode="auto">
            <a:xfrm>
              <a:off x="3269" y="1626"/>
              <a:ext cx="1" cy="95"/>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dirty="0">
                <a:cs typeface="+mn-cs"/>
              </a:endParaRPr>
            </a:p>
          </p:txBody>
        </p:sp>
      </p:grpSp>
      <p:sp>
        <p:nvSpPr>
          <p:cNvPr id="39" name="Line 38"/>
          <p:cNvSpPr>
            <a:spLocks noChangeShapeType="1"/>
          </p:cNvSpPr>
          <p:nvPr/>
        </p:nvSpPr>
        <p:spPr bwMode="auto">
          <a:xfrm>
            <a:off x="8233585" y="2252667"/>
            <a:ext cx="0" cy="155575"/>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1200" dirty="0">
              <a:cs typeface="+mn-cs"/>
            </a:endParaRPr>
          </a:p>
        </p:txBody>
      </p:sp>
      <p:sp>
        <p:nvSpPr>
          <p:cNvPr id="40" name="Rectangle 39"/>
          <p:cNvSpPr/>
          <p:nvPr/>
        </p:nvSpPr>
        <p:spPr>
          <a:xfrm>
            <a:off x="1510668" y="90463"/>
            <a:ext cx="7587611" cy="1138773"/>
          </a:xfrm>
          <a:prstGeom prst="rect">
            <a:avLst/>
          </a:prstGeom>
        </p:spPr>
        <p:txBody>
          <a:bodyPr wrap="square">
            <a:spAutoFit/>
          </a:bodyPr>
          <a:lstStyle/>
          <a:p>
            <a:pPr algn="ctr"/>
            <a:r>
              <a:rPr lang="en-US" sz="3600" b="1" dirty="0"/>
              <a:t> </a:t>
            </a:r>
            <a:r>
              <a:rPr lang="en-US" sz="3200" b="1" dirty="0"/>
              <a:t>Minor Parties </a:t>
            </a:r>
            <a:r>
              <a:rPr lang="en-US" sz="3200" b="1" dirty="0" smtClean="0"/>
              <a:t>/ 3</a:t>
            </a:r>
            <a:r>
              <a:rPr lang="en-US" sz="3200" b="1" baseline="30000" dirty="0" smtClean="0"/>
              <a:t>rd</a:t>
            </a:r>
            <a:r>
              <a:rPr lang="en-US" sz="3200" b="1" dirty="0" smtClean="0"/>
              <a:t> Parties in </a:t>
            </a:r>
            <a:r>
              <a:rPr lang="en-US" sz="3200" b="1" dirty="0"/>
              <a:t>the United States</a:t>
            </a:r>
          </a:p>
        </p:txBody>
      </p:sp>
    </p:spTree>
    <p:extLst>
      <p:ext uri="{BB962C8B-B14F-4D97-AF65-F5344CB8AC3E}">
        <p14:creationId xmlns:p14="http://schemas.microsoft.com/office/powerpoint/2010/main" val="274385981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G01se0504a5160.jpg                                           00000179PenyackJ HD                    B33A40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6" y="0"/>
            <a:ext cx="910589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270981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Placeholder 2"/>
          <p:cNvSpPr>
            <a:spLocks noGrp="1"/>
          </p:cNvSpPr>
          <p:nvPr>
            <p:ph type="body" sz="half" idx="1"/>
          </p:nvPr>
        </p:nvSpPr>
        <p:spPr>
          <a:xfrm>
            <a:off x="228600" y="2895600"/>
            <a:ext cx="8915400" cy="2895600"/>
          </a:xfrm>
        </p:spPr>
        <p:txBody>
          <a:bodyPr/>
          <a:lstStyle/>
          <a:p>
            <a:r>
              <a:rPr lang="en-US" b="1" dirty="0">
                <a:latin typeface="Bell MT" charset="0"/>
              </a:rPr>
              <a:t>Adoption of a law clarifying that the 14th Amendment to the U.S. Constitution does not give automatic U.S. citizenship to a child born on U.S. soil to illegal alien parents. </a:t>
            </a:r>
          </a:p>
          <a:p>
            <a:endParaRPr lang="en-US" b="1" dirty="0">
              <a:latin typeface="Bell MT" charset="0"/>
            </a:endParaRPr>
          </a:p>
        </p:txBody>
      </p:sp>
      <p:sp>
        <p:nvSpPr>
          <p:cNvPr id="7" name="Rectangle 6"/>
          <p:cNvSpPr/>
          <p:nvPr/>
        </p:nvSpPr>
        <p:spPr>
          <a:xfrm>
            <a:off x="1905000" y="228600"/>
            <a:ext cx="397897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ea typeface="+mn-ea"/>
              </a:rPr>
              <a:t>Who Said It?</a:t>
            </a:r>
          </a:p>
        </p:txBody>
      </p:sp>
      <p:sp>
        <p:nvSpPr>
          <p:cNvPr id="8" name="Rectangle 7"/>
          <p:cNvSpPr/>
          <p:nvPr/>
        </p:nvSpPr>
        <p:spPr>
          <a:xfrm>
            <a:off x="533400" y="1143000"/>
            <a:ext cx="6706075" cy="830997"/>
          </a:xfrm>
          <a:prstGeom prst="rect">
            <a:avLst/>
          </a:prstGeom>
          <a:noFill/>
        </p:spPr>
        <p:txBody>
          <a:bodyPr>
            <a:spAutoFit/>
          </a:bodyPr>
          <a:lstStyle/>
          <a:p>
            <a:pPr algn="ctr">
              <a:defRPr/>
            </a:pPr>
            <a:r>
              <a:rPr lang="en-US" sz="2400" b="1" dirty="0">
                <a:ln w="18000">
                  <a:solidFill>
                    <a:schemeClr val="accent2">
                      <a:satMod val="140000"/>
                    </a:schemeClr>
                  </a:solidFill>
                  <a:prstDash val="solid"/>
                  <a:miter lim="800000"/>
                </a:ln>
                <a:effectLst>
                  <a:outerShdw blurRad="25500" dist="23000" dir="7020000" algn="tl">
                    <a:srgbClr val="000000">
                      <a:alpha val="50000"/>
                    </a:srgbClr>
                  </a:outerShdw>
                </a:effectLst>
                <a:ea typeface="+mn-ea"/>
              </a:rPr>
              <a:t>From which political party’s platform is the following statement?</a:t>
            </a:r>
          </a:p>
        </p:txBody>
      </p:sp>
      <p:pic>
        <p:nvPicPr>
          <p:cNvPr id="28677" name="Picture 2" descr="http://bossip.files.wordpress.com/2009/12/hmmm-e1262294192663.gif?w=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025364" y="5334000"/>
            <a:ext cx="6340197"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rPr>
              <a:t>American first!</a:t>
            </a:r>
          </a:p>
        </p:txBody>
      </p:sp>
    </p:spTree>
    <p:extLst>
      <p:ext uri="{BB962C8B-B14F-4D97-AF65-F5344CB8AC3E}">
        <p14:creationId xmlns:p14="http://schemas.microsoft.com/office/powerpoint/2010/main" val="37255185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7186084" y="4062373"/>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1406654"/>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0" y="552450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2820838"/>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0" y="4154771"/>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0" y="42296"/>
            <a:ext cx="1367388" cy="1364358"/>
          </a:xfrm>
          <a:prstGeom prst="rect">
            <a:avLst/>
          </a:prstGeom>
          <a:ln w="38100" cmpd="sng">
            <a:solidFill>
              <a:schemeClr val="tx1"/>
            </a:solidFill>
          </a:ln>
        </p:spPr>
      </p:pic>
      <p:sp>
        <p:nvSpPr>
          <p:cNvPr id="2" name="Rectangle 1"/>
          <p:cNvSpPr/>
          <p:nvPr/>
        </p:nvSpPr>
        <p:spPr>
          <a:xfrm>
            <a:off x="1371291" y="728619"/>
            <a:ext cx="7772707" cy="3108544"/>
          </a:xfrm>
          <a:prstGeom prst="rect">
            <a:avLst/>
          </a:prstGeom>
        </p:spPr>
        <p:txBody>
          <a:bodyPr wrap="square">
            <a:spAutoFit/>
          </a:bodyPr>
          <a:lstStyle/>
          <a:p>
            <a:pPr marL="457200" indent="-457200">
              <a:buClr>
                <a:srgbClr val="3366FF"/>
              </a:buClr>
              <a:buSzPct val="120000"/>
              <a:buFont typeface="Arial"/>
              <a:buChar char="•"/>
            </a:pPr>
            <a:r>
              <a:rPr lang="en-US" sz="2800" dirty="0"/>
              <a:t>Third parties: electoral contenders other </a:t>
            </a:r>
            <a:r>
              <a:rPr lang="en-US" sz="2800" dirty="0" smtClean="0"/>
              <a:t>then </a:t>
            </a:r>
            <a:r>
              <a:rPr lang="en-US" sz="2800" dirty="0"/>
              <a:t>the two party parties; rarely win </a:t>
            </a:r>
            <a:r>
              <a:rPr lang="en-US" sz="2800" dirty="0" smtClean="0"/>
              <a:t>elections (can play spoiler – Ralph Nader {</a:t>
            </a:r>
            <a:r>
              <a:rPr lang="en-US" sz="2800" dirty="0" smtClean="0">
                <a:solidFill>
                  <a:srgbClr val="008000"/>
                </a:solidFill>
              </a:rPr>
              <a:t>Green Party</a:t>
            </a:r>
            <a:r>
              <a:rPr lang="en-US" sz="2800" dirty="0" smtClean="0"/>
              <a:t>} and Al Gore {</a:t>
            </a:r>
            <a:r>
              <a:rPr lang="en-US" sz="2800" dirty="0" smtClean="0">
                <a:solidFill>
                  <a:srgbClr val="0000FF"/>
                </a:solidFill>
              </a:rPr>
              <a:t>Democrats</a:t>
            </a:r>
            <a:r>
              <a:rPr lang="en-US" sz="2800" dirty="0" smtClean="0"/>
              <a:t>} in 2000)</a:t>
            </a:r>
            <a:endParaRPr lang="en-US" sz="2800" dirty="0"/>
          </a:p>
          <a:p>
            <a:pPr marL="457200" indent="-457200">
              <a:buClr>
                <a:srgbClr val="3366FF"/>
              </a:buClr>
              <a:buSzPct val="120000"/>
              <a:buFont typeface="Arial"/>
              <a:buChar char="•"/>
            </a:pPr>
            <a:r>
              <a:rPr lang="en-US" sz="2800" dirty="0"/>
              <a:t>Third parties are </a:t>
            </a:r>
            <a:r>
              <a:rPr lang="en-US" sz="2800" dirty="0" smtClean="0"/>
              <a:t>important</a:t>
            </a:r>
            <a:r>
              <a:rPr lang="en-US" sz="2800" dirty="0"/>
              <a:t> </a:t>
            </a:r>
            <a:r>
              <a:rPr lang="en-US" sz="2800" dirty="0" smtClean="0"/>
              <a:t>-- (WHY???)</a:t>
            </a:r>
            <a:endParaRPr lang="en-US" sz="2800" dirty="0"/>
          </a:p>
          <a:p>
            <a:pPr marL="914400" lvl="1" indent="-457200">
              <a:buClr>
                <a:srgbClr val="660066"/>
              </a:buClr>
              <a:buSzPct val="120000"/>
              <a:buFont typeface="Arial"/>
              <a:buChar char="•"/>
            </a:pPr>
            <a:r>
              <a:rPr lang="en-US" sz="2800" dirty="0"/>
              <a:t>Are “safety valves” for popular discontent</a:t>
            </a:r>
          </a:p>
          <a:p>
            <a:pPr marL="914400" lvl="1" indent="-457200">
              <a:buClr>
                <a:srgbClr val="660066"/>
              </a:buClr>
              <a:buSzPct val="120000"/>
              <a:buFont typeface="Arial"/>
              <a:buChar char="•"/>
            </a:pPr>
            <a:r>
              <a:rPr lang="en-US" sz="2800" dirty="0"/>
              <a:t>Bring new groups and ideas into politics</a:t>
            </a:r>
          </a:p>
        </p:txBody>
      </p:sp>
      <p:sp>
        <p:nvSpPr>
          <p:cNvPr id="3" name="TextBox 2"/>
          <p:cNvSpPr txBox="1"/>
          <p:nvPr/>
        </p:nvSpPr>
        <p:spPr>
          <a:xfrm>
            <a:off x="1371292" y="42296"/>
            <a:ext cx="7772707" cy="646331"/>
          </a:xfrm>
          <a:prstGeom prst="rect">
            <a:avLst/>
          </a:prstGeom>
          <a:noFill/>
        </p:spPr>
        <p:txBody>
          <a:bodyPr wrap="square" rtlCol="0">
            <a:spAutoFit/>
          </a:bodyPr>
          <a:lstStyle/>
          <a:p>
            <a:pPr algn="ctr"/>
            <a:r>
              <a:rPr lang="en-US" sz="3600" b="1" dirty="0" smtClean="0"/>
              <a:t>Minor Parties / 3</a:t>
            </a:r>
            <a:r>
              <a:rPr lang="en-US" sz="3600" b="1" baseline="30000" dirty="0" smtClean="0"/>
              <a:t>rd</a:t>
            </a:r>
            <a:r>
              <a:rPr lang="en-US" sz="3600" b="1" dirty="0" smtClean="0"/>
              <a:t> </a:t>
            </a:r>
            <a:r>
              <a:rPr lang="en-US" sz="3600" b="1" dirty="0"/>
              <a:t>P</a:t>
            </a:r>
            <a:r>
              <a:rPr lang="en-US" sz="3600" b="1" dirty="0" smtClean="0"/>
              <a:t>arties</a:t>
            </a:r>
            <a:endParaRPr lang="en-US" sz="3600" b="1" dirty="0"/>
          </a:p>
        </p:txBody>
      </p:sp>
      <p:pic>
        <p:nvPicPr>
          <p:cNvPr id="14"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917" y="3837163"/>
            <a:ext cx="4579463" cy="296213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14" descr="http://www.hyscience.com/q-pigs-fly.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95333" y="3837164"/>
            <a:ext cx="3894668" cy="29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997164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T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800" y="0"/>
            <a:ext cx="8966200"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044376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Placeholder 2"/>
          <p:cNvSpPr>
            <a:spLocks noGrp="1"/>
          </p:cNvSpPr>
          <p:nvPr>
            <p:ph type="body" sz="half" idx="1"/>
          </p:nvPr>
        </p:nvSpPr>
        <p:spPr>
          <a:xfrm>
            <a:off x="228600" y="2895600"/>
            <a:ext cx="8915400" cy="2895600"/>
          </a:xfrm>
        </p:spPr>
        <p:txBody>
          <a:bodyPr/>
          <a:lstStyle/>
          <a:p>
            <a:r>
              <a:rPr lang="en-US" b="1">
                <a:latin typeface="Bell MT" charset="0"/>
              </a:rPr>
              <a:t>An orderly, controlled border and an immigration system designed to meet our economic needs are important pillars of a healthy and robust economy.</a:t>
            </a:r>
          </a:p>
          <a:p>
            <a:endParaRPr lang="en-US" b="1">
              <a:latin typeface="Bell MT" charset="0"/>
            </a:endParaRPr>
          </a:p>
        </p:txBody>
      </p:sp>
      <p:sp>
        <p:nvSpPr>
          <p:cNvPr id="7" name="Rectangle 6"/>
          <p:cNvSpPr/>
          <p:nvPr/>
        </p:nvSpPr>
        <p:spPr>
          <a:xfrm>
            <a:off x="1905000" y="228600"/>
            <a:ext cx="397897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ea typeface="+mn-ea"/>
              </a:rPr>
              <a:t>Who Said It?</a:t>
            </a:r>
          </a:p>
        </p:txBody>
      </p:sp>
      <p:sp>
        <p:nvSpPr>
          <p:cNvPr id="8" name="Rectangle 7"/>
          <p:cNvSpPr/>
          <p:nvPr/>
        </p:nvSpPr>
        <p:spPr>
          <a:xfrm>
            <a:off x="533400" y="1143000"/>
            <a:ext cx="6706075" cy="830997"/>
          </a:xfrm>
          <a:prstGeom prst="rect">
            <a:avLst/>
          </a:prstGeom>
          <a:noFill/>
        </p:spPr>
        <p:txBody>
          <a:bodyPr>
            <a:spAutoFit/>
          </a:bodyPr>
          <a:lstStyle/>
          <a:p>
            <a:pPr algn="ctr">
              <a:defRPr/>
            </a:pPr>
            <a:r>
              <a:rPr lang="en-US" sz="2400" b="1" dirty="0">
                <a:ln w="18000">
                  <a:solidFill>
                    <a:schemeClr val="accent2">
                      <a:satMod val="140000"/>
                    </a:schemeClr>
                  </a:solidFill>
                  <a:prstDash val="solid"/>
                  <a:miter lim="800000"/>
                </a:ln>
                <a:effectLst>
                  <a:outerShdw blurRad="25500" dist="23000" dir="7020000" algn="tl">
                    <a:srgbClr val="000000">
                      <a:alpha val="50000"/>
                    </a:srgbClr>
                  </a:outerShdw>
                </a:effectLst>
                <a:ea typeface="+mn-ea"/>
              </a:rPr>
              <a:t>From which political party’s platform is the following statement?</a:t>
            </a:r>
          </a:p>
        </p:txBody>
      </p:sp>
      <p:pic>
        <p:nvPicPr>
          <p:cNvPr id="30725" name="Picture 2" descr="http://bossip.files.wordpress.com/2009/12/hmmm-e1262294192663.gif?w=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666632" y="5334000"/>
            <a:ext cx="5057667"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rPr>
              <a:t>Democrats!!</a:t>
            </a:r>
          </a:p>
        </p:txBody>
      </p:sp>
    </p:spTree>
    <p:extLst>
      <p:ext uri="{BB962C8B-B14F-4D97-AF65-F5344CB8AC3E}">
        <p14:creationId xmlns:p14="http://schemas.microsoft.com/office/powerpoint/2010/main" val="4741037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27128"/>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223" y="4159174"/>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1341960"/>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4223" y="2785042"/>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5524500"/>
            <a:ext cx="1367388" cy="1364358"/>
          </a:xfrm>
          <a:prstGeom prst="rect">
            <a:avLst/>
          </a:prstGeom>
          <a:ln w="38100" cmpd="sng">
            <a:solidFill>
              <a:schemeClr val="tx1"/>
            </a:solidFill>
          </a:ln>
        </p:spPr>
      </p:pic>
      <p:sp>
        <p:nvSpPr>
          <p:cNvPr id="3" name="TextBox 2"/>
          <p:cNvSpPr txBox="1"/>
          <p:nvPr/>
        </p:nvSpPr>
        <p:spPr>
          <a:xfrm>
            <a:off x="1526984" y="36372"/>
            <a:ext cx="7617015" cy="646331"/>
          </a:xfrm>
          <a:prstGeom prst="rect">
            <a:avLst/>
          </a:prstGeom>
          <a:noFill/>
        </p:spPr>
        <p:txBody>
          <a:bodyPr wrap="square" rtlCol="0">
            <a:spAutoFit/>
          </a:bodyPr>
          <a:lstStyle/>
          <a:p>
            <a:pPr algn="ctr"/>
            <a:r>
              <a:rPr lang="en-US" sz="3600" b="1" dirty="0" smtClean="0"/>
              <a:t>Party Eras in American History</a:t>
            </a:r>
            <a:endParaRPr lang="en-US" sz="3600" b="1" dirty="0"/>
          </a:p>
        </p:txBody>
      </p:sp>
      <p:sp>
        <p:nvSpPr>
          <p:cNvPr id="4" name="Rectangle 3"/>
          <p:cNvSpPr/>
          <p:nvPr/>
        </p:nvSpPr>
        <p:spPr>
          <a:xfrm>
            <a:off x="1375514" y="815664"/>
            <a:ext cx="7768485" cy="6032421"/>
          </a:xfrm>
          <a:prstGeom prst="rect">
            <a:avLst/>
          </a:prstGeom>
        </p:spPr>
        <p:txBody>
          <a:bodyPr wrap="square">
            <a:spAutoFit/>
          </a:bodyPr>
          <a:lstStyle/>
          <a:p>
            <a:r>
              <a:rPr lang="en-US" sz="2800" b="1" dirty="0">
                <a:solidFill>
                  <a:srgbClr val="FF0000"/>
                </a:solidFill>
              </a:rPr>
              <a:t>Party Eras</a:t>
            </a:r>
          </a:p>
          <a:p>
            <a:pPr marL="457200" indent="-457200">
              <a:buClr>
                <a:srgbClr val="3366FF"/>
              </a:buClr>
              <a:buFont typeface="Arial"/>
              <a:buChar char="•"/>
            </a:pPr>
            <a:r>
              <a:rPr lang="en-US" sz="2600" dirty="0"/>
              <a:t>Historical periods in which  </a:t>
            </a:r>
            <a:r>
              <a:rPr lang="en-US" sz="2600" dirty="0" smtClean="0"/>
              <a:t>                                      a majority </a:t>
            </a:r>
            <a:r>
              <a:rPr lang="en-US" sz="2600" dirty="0"/>
              <a:t>of votes cling to </a:t>
            </a:r>
            <a:r>
              <a:rPr lang="en-US" sz="2600" dirty="0" smtClean="0"/>
              <a:t>                                      the party </a:t>
            </a:r>
            <a:r>
              <a:rPr lang="en-US" sz="2600" dirty="0"/>
              <a:t>in </a:t>
            </a:r>
            <a:r>
              <a:rPr lang="en-US" sz="2600" dirty="0" smtClean="0"/>
              <a:t>power</a:t>
            </a:r>
          </a:p>
          <a:p>
            <a:pPr marL="457200" indent="-457200">
              <a:lnSpc>
                <a:spcPct val="50000"/>
              </a:lnSpc>
              <a:buClr>
                <a:srgbClr val="3366FF"/>
              </a:buClr>
              <a:buFont typeface="Arial"/>
              <a:buChar char="•"/>
            </a:pPr>
            <a:endParaRPr lang="en-US" sz="2800" dirty="0"/>
          </a:p>
          <a:p>
            <a:pPr>
              <a:buClr>
                <a:srgbClr val="3366FF"/>
              </a:buClr>
            </a:pPr>
            <a:r>
              <a:rPr lang="en-US" sz="2800" b="1" dirty="0">
                <a:solidFill>
                  <a:srgbClr val="FF0000"/>
                </a:solidFill>
              </a:rPr>
              <a:t>Critical Election</a:t>
            </a:r>
          </a:p>
          <a:p>
            <a:pPr marL="457200" indent="-457200">
              <a:buClr>
                <a:srgbClr val="3366FF"/>
              </a:buClr>
              <a:buFont typeface="Arial"/>
              <a:buChar char="•"/>
            </a:pPr>
            <a:r>
              <a:rPr lang="en-US" sz="2600" dirty="0"/>
              <a:t>An electoral “earthquake” </a:t>
            </a:r>
            <a:r>
              <a:rPr lang="en-US" sz="2600" dirty="0" smtClean="0"/>
              <a:t>                                 where </a:t>
            </a:r>
            <a:r>
              <a:rPr lang="en-US" sz="2600" dirty="0"/>
              <a:t>new issues and new </a:t>
            </a:r>
            <a:r>
              <a:rPr lang="en-US" sz="2600" dirty="0" smtClean="0"/>
              <a:t>                                                   coalitions emerge</a:t>
            </a:r>
          </a:p>
          <a:p>
            <a:pPr>
              <a:buClr>
                <a:srgbClr val="3366FF"/>
              </a:buClr>
            </a:pPr>
            <a:r>
              <a:rPr lang="en-US" sz="2800" b="1" dirty="0" smtClean="0">
                <a:solidFill>
                  <a:srgbClr val="FF0000"/>
                </a:solidFill>
              </a:rPr>
              <a:t>Party </a:t>
            </a:r>
            <a:r>
              <a:rPr lang="en-US" sz="2800" b="1" dirty="0">
                <a:solidFill>
                  <a:srgbClr val="FF0000"/>
                </a:solidFill>
              </a:rPr>
              <a:t>Realignment</a:t>
            </a:r>
          </a:p>
          <a:p>
            <a:pPr marL="457200" indent="-457200">
              <a:buClr>
                <a:srgbClr val="3366FF"/>
              </a:buClr>
              <a:buFont typeface="Arial"/>
              <a:buChar char="•"/>
            </a:pPr>
            <a:r>
              <a:rPr lang="en-US" sz="2600" dirty="0"/>
              <a:t>The </a:t>
            </a:r>
            <a:r>
              <a:rPr lang="en-US" sz="2600" dirty="0" smtClean="0"/>
              <a:t>displacement </a:t>
            </a:r>
            <a:r>
              <a:rPr lang="en-US" sz="2600" dirty="0"/>
              <a:t>of the majority </a:t>
            </a:r>
            <a:r>
              <a:rPr lang="en-US" sz="2600" dirty="0" smtClean="0"/>
              <a:t>                              party </a:t>
            </a:r>
            <a:r>
              <a:rPr lang="en-US" sz="2600" dirty="0"/>
              <a:t>by the minority party, usually </a:t>
            </a:r>
            <a:r>
              <a:rPr lang="en-US" sz="2600" dirty="0" smtClean="0"/>
              <a:t>                             during </a:t>
            </a:r>
            <a:r>
              <a:rPr lang="en-US" sz="2600" dirty="0"/>
              <a:t>a critical </a:t>
            </a:r>
            <a:r>
              <a:rPr lang="en-US" sz="2600" dirty="0" smtClean="0"/>
              <a:t>election</a:t>
            </a:r>
          </a:p>
          <a:p>
            <a:pPr>
              <a:buClr>
                <a:srgbClr val="3366FF"/>
              </a:buClr>
            </a:pPr>
            <a:r>
              <a:rPr lang="en-US" sz="2800" b="1" dirty="0" smtClean="0">
                <a:solidFill>
                  <a:srgbClr val="FF0000"/>
                </a:solidFill>
              </a:rPr>
              <a:t>Party Dealignment</a:t>
            </a:r>
          </a:p>
          <a:p>
            <a:pPr marL="457200" indent="-457200">
              <a:buClr>
                <a:srgbClr val="3366FF"/>
              </a:buClr>
              <a:buFont typeface="Arial"/>
              <a:buChar char="•"/>
            </a:pPr>
            <a:r>
              <a:rPr lang="en-US" sz="2600" dirty="0" smtClean="0"/>
              <a:t>Movement away </a:t>
            </a:r>
            <a:r>
              <a:rPr lang="en-US" sz="2600" dirty="0"/>
              <a:t>from both </a:t>
            </a:r>
            <a:r>
              <a:rPr lang="en-US" sz="2600" dirty="0" smtClean="0"/>
              <a:t>political parties </a:t>
            </a:r>
            <a:endParaRPr lang="en-US" sz="2600" dirty="0"/>
          </a:p>
        </p:txBody>
      </p:sp>
      <p:pic>
        <p:nvPicPr>
          <p:cNvPr id="15" name="Picture 14"/>
          <p:cNvPicPr>
            <a:picLocks noChangeAspect="1"/>
          </p:cNvPicPr>
          <p:nvPr/>
        </p:nvPicPr>
        <p:blipFill rotWithShape="1">
          <a:blip r:embed="rId8"/>
          <a:srcRect l="9975" t="2243" r="11394"/>
          <a:stretch/>
        </p:blipFill>
        <p:spPr>
          <a:xfrm>
            <a:off x="5624286" y="682703"/>
            <a:ext cx="3313611" cy="4119604"/>
          </a:xfrm>
          <a:prstGeom prst="rect">
            <a:avLst/>
          </a:prstGeom>
        </p:spPr>
      </p:pic>
      <p:pic>
        <p:nvPicPr>
          <p:cNvPr id="2" name="Picture 1" descr="Political-Party-Dice-150x150.jpg"/>
          <p:cNvPicPr>
            <a:picLocks noChangeAspect="1"/>
          </p:cNvPicPr>
          <p:nvPr/>
        </p:nvPicPr>
        <p:blipFill rotWithShape="1">
          <a:blip r:embed="rId9">
            <a:extLst>
              <a:ext uri="{28A0092B-C50C-407E-A947-70E740481C1C}">
                <a14:useLocalDpi xmlns:a14="http://schemas.microsoft.com/office/drawing/2010/main" val="0"/>
              </a:ext>
            </a:extLst>
          </a:blip>
          <a:srcRect l="9693" t="9364" r="8864" b="5556"/>
          <a:stretch/>
        </p:blipFill>
        <p:spPr>
          <a:xfrm>
            <a:off x="7120820" y="4983238"/>
            <a:ext cx="1551466" cy="1439333"/>
          </a:xfrm>
          <a:prstGeom prst="rect">
            <a:avLst/>
          </a:prstGeom>
        </p:spPr>
      </p:pic>
    </p:spTree>
    <p:extLst>
      <p:ext uri="{BB962C8B-B14F-4D97-AF65-F5344CB8AC3E}">
        <p14:creationId xmlns:p14="http://schemas.microsoft.com/office/powerpoint/2010/main" val="4689298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8" name="Round Same Side Corner Rectangle 27"/>
          <p:cNvSpPr/>
          <p:nvPr/>
        </p:nvSpPr>
        <p:spPr>
          <a:xfrm rot="5400000">
            <a:off x="4104303" y="-882114"/>
            <a:ext cx="2704535" cy="6900334"/>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2" name="TextBox 31"/>
          <p:cNvSpPr txBox="1"/>
          <p:nvPr/>
        </p:nvSpPr>
        <p:spPr>
          <a:xfrm>
            <a:off x="0" y="42333"/>
            <a:ext cx="9144000" cy="1200329"/>
          </a:xfrm>
          <a:prstGeom prst="rect">
            <a:avLst/>
          </a:prstGeom>
          <a:noFill/>
        </p:spPr>
        <p:txBody>
          <a:bodyPr wrap="square" rtlCol="0">
            <a:spAutoFit/>
          </a:bodyPr>
          <a:lstStyle/>
          <a:p>
            <a:pPr algn="ctr"/>
            <a:r>
              <a:rPr lang="en-US" sz="3600" b="1" dirty="0" smtClean="0"/>
              <a:t>A very brief history of political parties in America</a:t>
            </a:r>
            <a:endParaRPr lang="en-US" sz="3600" b="1" dirty="0"/>
          </a:p>
        </p:txBody>
      </p:sp>
      <p:sp>
        <p:nvSpPr>
          <p:cNvPr id="33" name="Chevron 32"/>
          <p:cNvSpPr/>
          <p:nvPr/>
        </p:nvSpPr>
        <p:spPr>
          <a:xfrm rot="5400000">
            <a:off x="-892597" y="2020268"/>
            <a:ext cx="3765995" cy="2032003"/>
          </a:xfrm>
          <a:prstGeom prst="chevron">
            <a:avLst/>
          </a:prstGeom>
          <a:solidFill>
            <a:srgbClr val="FF000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4" name="TextBox 33"/>
          <p:cNvSpPr txBox="1"/>
          <p:nvPr/>
        </p:nvSpPr>
        <p:spPr>
          <a:xfrm>
            <a:off x="0" y="2264833"/>
            <a:ext cx="1998382" cy="461665"/>
          </a:xfrm>
          <a:prstGeom prst="rect">
            <a:avLst/>
          </a:prstGeom>
          <a:noFill/>
        </p:spPr>
        <p:txBody>
          <a:bodyPr wrap="square" rtlCol="0">
            <a:spAutoFit/>
          </a:bodyPr>
          <a:lstStyle/>
          <a:p>
            <a:pPr algn="ctr"/>
            <a:r>
              <a:rPr lang="en-US" sz="2400" b="1" dirty="0" smtClean="0">
                <a:solidFill>
                  <a:schemeClr val="bg1"/>
                </a:solidFill>
              </a:rPr>
              <a:t>Pre-Party Era</a:t>
            </a:r>
            <a:endParaRPr lang="en-US" sz="2400" b="1" dirty="0">
              <a:solidFill>
                <a:schemeClr val="bg1"/>
              </a:solidFill>
            </a:endParaRPr>
          </a:p>
        </p:txBody>
      </p:sp>
      <p:sp>
        <p:nvSpPr>
          <p:cNvPr id="2" name="TextBox 1"/>
          <p:cNvSpPr txBox="1"/>
          <p:nvPr/>
        </p:nvSpPr>
        <p:spPr>
          <a:xfrm>
            <a:off x="1998383" y="1242662"/>
            <a:ext cx="6637618" cy="3046988"/>
          </a:xfrm>
          <a:prstGeom prst="rect">
            <a:avLst/>
          </a:prstGeom>
          <a:noFill/>
        </p:spPr>
        <p:txBody>
          <a:bodyPr wrap="square" rtlCol="0">
            <a:spAutoFit/>
          </a:bodyPr>
          <a:lstStyle/>
          <a:p>
            <a:pPr marL="342900" indent="-342900">
              <a:buClr>
                <a:srgbClr val="3366FF"/>
              </a:buClr>
              <a:buSzPct val="150000"/>
              <a:buFont typeface="Arial"/>
              <a:buChar char="•"/>
            </a:pPr>
            <a:r>
              <a:rPr lang="en-US" sz="2400" dirty="0"/>
              <a:t>no party </a:t>
            </a:r>
            <a:r>
              <a:rPr lang="en-US" sz="2400" dirty="0" smtClean="0"/>
              <a:t>mentioned </a:t>
            </a:r>
            <a:r>
              <a:rPr lang="en-US" sz="2400" dirty="0"/>
              <a:t>in constitution</a:t>
            </a:r>
          </a:p>
          <a:p>
            <a:pPr marL="342900" indent="-342900">
              <a:buClr>
                <a:srgbClr val="3366FF"/>
              </a:buClr>
              <a:buSzPct val="150000"/>
              <a:buFont typeface="Arial"/>
              <a:buChar char="•"/>
            </a:pPr>
            <a:r>
              <a:rPr lang="en-US" sz="2400" dirty="0" smtClean="0"/>
              <a:t>Factions</a:t>
            </a:r>
            <a:endParaRPr lang="en-US" sz="2400" dirty="0"/>
          </a:p>
          <a:p>
            <a:pPr marL="800100" lvl="1" indent="-342900">
              <a:buClr>
                <a:srgbClr val="660066"/>
              </a:buClr>
              <a:buSzPct val="150000"/>
              <a:buFont typeface="Arial"/>
              <a:buChar char="•"/>
            </a:pPr>
            <a:r>
              <a:rPr lang="en-US" sz="2400" dirty="0" smtClean="0"/>
              <a:t>groups </a:t>
            </a:r>
            <a:r>
              <a:rPr lang="en-US" sz="2400" dirty="0"/>
              <a:t>pursuing some common political </a:t>
            </a:r>
            <a:r>
              <a:rPr lang="en-US" sz="2400" dirty="0" smtClean="0"/>
              <a:t>interest</a:t>
            </a:r>
          </a:p>
          <a:p>
            <a:pPr marL="800100" lvl="1" indent="-342900">
              <a:buClr>
                <a:srgbClr val="660066"/>
              </a:buClr>
              <a:buSzPct val="150000"/>
              <a:buFont typeface="Arial"/>
              <a:buChar char="•"/>
            </a:pPr>
            <a:r>
              <a:rPr lang="en-US" sz="2400" dirty="0" smtClean="0"/>
              <a:t>considered </a:t>
            </a:r>
            <a:r>
              <a:rPr lang="en-US" sz="2400" dirty="0"/>
              <a:t>both inevitable and dangerous</a:t>
            </a:r>
          </a:p>
          <a:p>
            <a:pPr marL="1257300" lvl="2" indent="-342900">
              <a:buClr>
                <a:srgbClr val="FF6600"/>
              </a:buClr>
              <a:buSzPct val="150000"/>
              <a:buFont typeface="Arial"/>
              <a:buChar char="•"/>
            </a:pPr>
            <a:r>
              <a:rPr lang="en-US" sz="2400" dirty="0" smtClean="0"/>
              <a:t>(</a:t>
            </a:r>
            <a:r>
              <a:rPr lang="en-US" sz="2400" dirty="0"/>
              <a:t>see </a:t>
            </a:r>
            <a:r>
              <a:rPr lang="en-US" sz="2400" i="1" dirty="0"/>
              <a:t>Federalist #10</a:t>
            </a:r>
            <a:r>
              <a:rPr lang="en-US" sz="2400" dirty="0"/>
              <a:t>)</a:t>
            </a:r>
          </a:p>
          <a:p>
            <a:pPr marL="800100" lvl="1" indent="-342900">
              <a:buClr>
                <a:srgbClr val="660066"/>
              </a:buClr>
              <a:buSzPct val="150000"/>
              <a:buFont typeface="Arial"/>
              <a:buChar char="•"/>
            </a:pPr>
            <a:r>
              <a:rPr lang="en-US" sz="2400" dirty="0" smtClean="0"/>
              <a:t>factions </a:t>
            </a:r>
            <a:r>
              <a:rPr lang="en-US" sz="2400" dirty="0"/>
              <a:t>not yet </a:t>
            </a:r>
            <a:r>
              <a:rPr lang="en-US" sz="2400" dirty="0" smtClean="0"/>
              <a:t>parties</a:t>
            </a:r>
            <a:endParaRPr lang="en-US" sz="2400" dirty="0"/>
          </a:p>
          <a:p>
            <a:pPr lvl="1">
              <a:buClr>
                <a:srgbClr val="660066"/>
              </a:buClr>
              <a:buSzPct val="150000"/>
            </a:pPr>
            <a:endParaRPr lang="en-US" sz="2400" dirty="0"/>
          </a:p>
        </p:txBody>
      </p:sp>
    </p:spTree>
    <p:extLst>
      <p:ext uri="{BB962C8B-B14F-4D97-AF65-F5344CB8AC3E}">
        <p14:creationId xmlns:p14="http://schemas.microsoft.com/office/powerpoint/2010/main" val="248504488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2908" y="5528262"/>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223" y="2793848"/>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0"/>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8127" y="1364659"/>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4163904"/>
            <a:ext cx="1367388" cy="1364358"/>
          </a:xfrm>
          <a:prstGeom prst="rect">
            <a:avLst/>
          </a:prstGeom>
          <a:ln w="38100" cmpd="sng">
            <a:solidFill>
              <a:schemeClr val="tx1"/>
            </a:solidFill>
          </a:ln>
        </p:spPr>
      </p:pic>
      <p:pic>
        <p:nvPicPr>
          <p:cNvPr id="14" name="Picture 13" descr="http://faculty.njcu.edu/fmoran/getfuzzydemsreps.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44000" cy="68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213965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8" name="Round Same Side Corner Rectangle 27"/>
          <p:cNvSpPr/>
          <p:nvPr/>
        </p:nvSpPr>
        <p:spPr>
          <a:xfrm rot="5400000">
            <a:off x="2688381" y="533810"/>
            <a:ext cx="5536379" cy="6900334"/>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2" name="TextBox 31"/>
          <p:cNvSpPr txBox="1"/>
          <p:nvPr/>
        </p:nvSpPr>
        <p:spPr>
          <a:xfrm>
            <a:off x="0" y="42333"/>
            <a:ext cx="9144000" cy="1200329"/>
          </a:xfrm>
          <a:prstGeom prst="rect">
            <a:avLst/>
          </a:prstGeom>
          <a:noFill/>
        </p:spPr>
        <p:txBody>
          <a:bodyPr wrap="square" rtlCol="0">
            <a:spAutoFit/>
          </a:bodyPr>
          <a:lstStyle/>
          <a:p>
            <a:pPr algn="ctr"/>
            <a:r>
              <a:rPr lang="en-US" sz="3600" b="1" dirty="0" smtClean="0"/>
              <a:t>A very brief history of political parties in America</a:t>
            </a:r>
            <a:endParaRPr lang="en-US" sz="3600" b="1" dirty="0"/>
          </a:p>
        </p:txBody>
      </p:sp>
      <p:sp>
        <p:nvSpPr>
          <p:cNvPr id="33" name="Chevron 32"/>
          <p:cNvSpPr/>
          <p:nvPr/>
        </p:nvSpPr>
        <p:spPr>
          <a:xfrm rot="5400000">
            <a:off x="-892597" y="2020268"/>
            <a:ext cx="3765995" cy="2032003"/>
          </a:xfrm>
          <a:prstGeom prst="chevron">
            <a:avLst/>
          </a:prstGeom>
          <a:solidFill>
            <a:srgbClr val="FF000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4" name="TextBox 33"/>
          <p:cNvSpPr txBox="1"/>
          <p:nvPr/>
        </p:nvSpPr>
        <p:spPr>
          <a:xfrm>
            <a:off x="0" y="2264833"/>
            <a:ext cx="1998382" cy="461665"/>
          </a:xfrm>
          <a:prstGeom prst="rect">
            <a:avLst/>
          </a:prstGeom>
          <a:noFill/>
        </p:spPr>
        <p:txBody>
          <a:bodyPr wrap="square" rtlCol="0">
            <a:spAutoFit/>
          </a:bodyPr>
          <a:lstStyle/>
          <a:p>
            <a:pPr algn="ctr"/>
            <a:r>
              <a:rPr lang="en-US" sz="2400" b="1" dirty="0" smtClean="0">
                <a:solidFill>
                  <a:schemeClr val="bg1"/>
                </a:solidFill>
              </a:rPr>
              <a:t>Pre-Party Era</a:t>
            </a:r>
            <a:endParaRPr lang="en-US" sz="2400" b="1" dirty="0">
              <a:solidFill>
                <a:schemeClr val="bg1"/>
              </a:solidFill>
            </a:endParaRPr>
          </a:p>
        </p:txBody>
      </p:sp>
      <p:sp>
        <p:nvSpPr>
          <p:cNvPr id="2" name="TextBox 1"/>
          <p:cNvSpPr txBox="1"/>
          <p:nvPr/>
        </p:nvSpPr>
        <p:spPr>
          <a:xfrm>
            <a:off x="2006403" y="1242662"/>
            <a:ext cx="6908356" cy="6124753"/>
          </a:xfrm>
          <a:prstGeom prst="rect">
            <a:avLst/>
          </a:prstGeom>
          <a:noFill/>
        </p:spPr>
        <p:txBody>
          <a:bodyPr wrap="square" rtlCol="0">
            <a:spAutoFit/>
          </a:bodyPr>
          <a:lstStyle/>
          <a:p>
            <a:pPr>
              <a:buClr>
                <a:srgbClr val="3366FF"/>
              </a:buClr>
              <a:buSzPct val="150000"/>
            </a:pPr>
            <a:r>
              <a:rPr lang="en-US" sz="2200" dirty="0"/>
              <a:t>"They serve to organize faction, to give it an artificial and extraordinary force; to put, in the place of the delegated will of the nation, the will of a party, often a small but artful and enterprising minority of the community; and, according to the alternate triumphs of different parties, to make the public administration the mirror of the ill-concerted and incongruous projects of faction, rather than the organ of consistent and wholesome plans digested by common counsels, and modified by mutual interests." </a:t>
            </a:r>
            <a:br>
              <a:rPr lang="en-US" sz="2200" dirty="0"/>
            </a:br>
            <a:r>
              <a:rPr lang="en-US" sz="2200" dirty="0" smtClean="0"/>
              <a:t> -- </a:t>
            </a:r>
            <a:r>
              <a:rPr lang="en-US" sz="2200" b="1" dirty="0" smtClean="0"/>
              <a:t>GW’s Farwell Address (i.e. letter)</a:t>
            </a:r>
          </a:p>
          <a:p>
            <a:pPr>
              <a:buClr>
                <a:srgbClr val="3366FF"/>
              </a:buClr>
              <a:buSzPct val="150000"/>
            </a:pPr>
            <a:endParaRPr lang="en-US" sz="2200" dirty="0" smtClean="0"/>
          </a:p>
          <a:p>
            <a:pPr marL="285750" indent="-285750">
              <a:buClr>
                <a:srgbClr val="3366FF"/>
              </a:buClr>
              <a:buSzPct val="150000"/>
              <a:buFont typeface="Arial"/>
              <a:buChar char="•"/>
            </a:pPr>
            <a:r>
              <a:rPr lang="en-US" sz="2200" dirty="0" smtClean="0"/>
              <a:t>In other words, he </a:t>
            </a:r>
            <a:r>
              <a:rPr lang="en-US" sz="2200" dirty="0"/>
              <a:t>warned of the danger of political parties, and how they would turn the government from a group of people interested in their nation's future to a rabbling mob of power hungry professional </a:t>
            </a:r>
            <a:r>
              <a:rPr lang="en-US" sz="2200" dirty="0" smtClean="0"/>
              <a:t>politicians</a:t>
            </a:r>
          </a:p>
          <a:p>
            <a:pPr marL="285750" indent="-285750">
              <a:buClr>
                <a:srgbClr val="3366FF"/>
              </a:buClr>
              <a:buSzPct val="150000"/>
              <a:buFont typeface="Arial"/>
              <a:buChar char="•"/>
            </a:pPr>
            <a:r>
              <a:rPr lang="en-US" sz="2200" dirty="0" smtClean="0"/>
              <a:t>In </a:t>
            </a:r>
            <a:r>
              <a:rPr lang="en-US" sz="2200" dirty="0"/>
              <a:t>short, he opposed political </a:t>
            </a:r>
            <a:r>
              <a:rPr lang="en-US" sz="2200" dirty="0" smtClean="0"/>
              <a:t>parties</a:t>
            </a:r>
            <a:r>
              <a:rPr lang="en-US" sz="2200" dirty="0"/>
              <a:t/>
            </a:r>
            <a:br>
              <a:rPr lang="en-US" sz="2200" dirty="0"/>
            </a:br>
            <a:endParaRPr lang="en-US" sz="2200" dirty="0"/>
          </a:p>
          <a:p>
            <a:pPr>
              <a:buClr>
                <a:srgbClr val="3366FF"/>
              </a:buClr>
              <a:buSzPct val="150000"/>
            </a:pPr>
            <a:endParaRPr lang="en-US" dirty="0" smtClean="0"/>
          </a:p>
        </p:txBody>
      </p:sp>
      <p:pic>
        <p:nvPicPr>
          <p:cNvPr id="3" name="Picture 2"/>
          <p:cNvPicPr>
            <a:picLocks noChangeAspect="1"/>
          </p:cNvPicPr>
          <p:nvPr/>
        </p:nvPicPr>
        <p:blipFill rotWithShape="1">
          <a:blip r:embed="rId3"/>
          <a:srcRect l="16204" r="12848"/>
          <a:stretch/>
        </p:blipFill>
        <p:spPr>
          <a:xfrm>
            <a:off x="260361" y="2726498"/>
            <a:ext cx="1422389" cy="1411585"/>
          </a:xfrm>
          <a:prstGeom prst="rect">
            <a:avLst/>
          </a:prstGeom>
        </p:spPr>
      </p:pic>
    </p:spTree>
    <p:extLst>
      <p:ext uri="{BB962C8B-B14F-4D97-AF65-F5344CB8AC3E}">
        <p14:creationId xmlns:p14="http://schemas.microsoft.com/office/powerpoint/2010/main" val="276233289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Placeholder 2"/>
          <p:cNvSpPr>
            <a:spLocks noGrp="1"/>
          </p:cNvSpPr>
          <p:nvPr>
            <p:ph type="body" sz="half" idx="1"/>
          </p:nvPr>
        </p:nvSpPr>
        <p:spPr>
          <a:xfrm>
            <a:off x="228600" y="2895600"/>
            <a:ext cx="8915400" cy="2895600"/>
          </a:xfrm>
        </p:spPr>
        <p:txBody>
          <a:bodyPr/>
          <a:lstStyle/>
          <a:p>
            <a:r>
              <a:rPr lang="en-US" sz="2400" b="1">
                <a:latin typeface="Bell MT" charset="0"/>
              </a:rPr>
              <a:t>Because the family is our basic unit of society, we fully support parental rights to consent to medical treatment for their children including mental health treatment, drug treatment, alcohol treatment, and treatment involving pregnancy, contraceptives and abortion.</a:t>
            </a:r>
          </a:p>
        </p:txBody>
      </p:sp>
      <p:sp>
        <p:nvSpPr>
          <p:cNvPr id="7" name="Rectangle 6"/>
          <p:cNvSpPr/>
          <p:nvPr/>
        </p:nvSpPr>
        <p:spPr>
          <a:xfrm>
            <a:off x="1905000" y="228600"/>
            <a:ext cx="397897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ea typeface="+mn-ea"/>
              </a:rPr>
              <a:t>Who Said It?</a:t>
            </a:r>
          </a:p>
        </p:txBody>
      </p:sp>
      <p:sp>
        <p:nvSpPr>
          <p:cNvPr id="8" name="Rectangle 7"/>
          <p:cNvSpPr/>
          <p:nvPr/>
        </p:nvSpPr>
        <p:spPr>
          <a:xfrm>
            <a:off x="533400" y="1143000"/>
            <a:ext cx="6706075" cy="830997"/>
          </a:xfrm>
          <a:prstGeom prst="rect">
            <a:avLst/>
          </a:prstGeom>
          <a:noFill/>
        </p:spPr>
        <p:txBody>
          <a:bodyPr>
            <a:spAutoFit/>
          </a:bodyPr>
          <a:lstStyle/>
          <a:p>
            <a:pPr algn="ctr">
              <a:defRPr/>
            </a:pPr>
            <a:r>
              <a:rPr lang="en-US" sz="2400" b="1" dirty="0">
                <a:ln w="18000">
                  <a:solidFill>
                    <a:schemeClr val="accent2">
                      <a:satMod val="140000"/>
                    </a:schemeClr>
                  </a:solidFill>
                  <a:prstDash val="solid"/>
                  <a:miter lim="800000"/>
                </a:ln>
                <a:effectLst>
                  <a:outerShdw blurRad="25500" dist="23000" dir="7020000" algn="tl">
                    <a:srgbClr val="000000">
                      <a:alpha val="50000"/>
                    </a:srgbClr>
                  </a:outerShdw>
                </a:effectLst>
                <a:ea typeface="+mn-ea"/>
              </a:rPr>
              <a:t>From which political party’s platform is the following statement?</a:t>
            </a:r>
          </a:p>
        </p:txBody>
      </p:sp>
      <p:pic>
        <p:nvPicPr>
          <p:cNvPr id="36869" name="Picture 2" descr="http://bossip.files.wordpress.com/2009/12/hmmm-e1262294192663.gif?w=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371621" y="5334000"/>
            <a:ext cx="5647701"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rPr>
              <a:t>Republicans!!</a:t>
            </a:r>
          </a:p>
        </p:txBody>
      </p:sp>
    </p:spTree>
    <p:extLst>
      <p:ext uri="{BB962C8B-B14F-4D97-AF65-F5344CB8AC3E}">
        <p14:creationId xmlns:p14="http://schemas.microsoft.com/office/powerpoint/2010/main" val="21202363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2" name="TextBox 31"/>
          <p:cNvSpPr txBox="1"/>
          <p:nvPr/>
        </p:nvSpPr>
        <p:spPr>
          <a:xfrm>
            <a:off x="0" y="42333"/>
            <a:ext cx="9144000" cy="1200329"/>
          </a:xfrm>
          <a:prstGeom prst="rect">
            <a:avLst/>
          </a:prstGeom>
          <a:noFill/>
        </p:spPr>
        <p:txBody>
          <a:bodyPr wrap="square" rtlCol="0">
            <a:spAutoFit/>
          </a:bodyPr>
          <a:lstStyle/>
          <a:p>
            <a:pPr algn="ctr"/>
            <a:r>
              <a:rPr lang="en-US" sz="3600" b="1" dirty="0" smtClean="0"/>
              <a:t>A very brief history of political parties in America</a:t>
            </a:r>
            <a:endParaRPr lang="en-US" sz="3600" b="1" dirty="0"/>
          </a:p>
        </p:txBody>
      </p:sp>
      <p:sp>
        <p:nvSpPr>
          <p:cNvPr id="36" name="Round Same Side Corner Rectangle 35"/>
          <p:cNvSpPr/>
          <p:nvPr/>
        </p:nvSpPr>
        <p:spPr>
          <a:xfrm rot="5400000">
            <a:off x="2663120" y="622404"/>
            <a:ext cx="5570857" cy="6900334"/>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Chevron 36"/>
          <p:cNvSpPr/>
          <p:nvPr/>
        </p:nvSpPr>
        <p:spPr>
          <a:xfrm rot="5400000">
            <a:off x="-1281139" y="2515779"/>
            <a:ext cx="4578237" cy="2032003"/>
          </a:xfrm>
          <a:prstGeom prst="chevron">
            <a:avLst/>
          </a:prstGeom>
          <a:solidFill>
            <a:srgbClr val="FF000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 name="TextBox 2"/>
          <p:cNvSpPr txBox="1"/>
          <p:nvPr/>
        </p:nvSpPr>
        <p:spPr>
          <a:xfrm>
            <a:off x="-8022" y="2669365"/>
            <a:ext cx="2006404" cy="1200328"/>
          </a:xfrm>
          <a:prstGeom prst="rect">
            <a:avLst/>
          </a:prstGeom>
          <a:noFill/>
        </p:spPr>
        <p:txBody>
          <a:bodyPr wrap="square" rtlCol="0">
            <a:spAutoFit/>
          </a:bodyPr>
          <a:lstStyle/>
          <a:p>
            <a:pPr algn="ctr"/>
            <a:r>
              <a:rPr lang="en-US" sz="2400" b="1" dirty="0" smtClean="0">
                <a:solidFill>
                  <a:srgbClr val="FFFFFF"/>
                </a:solidFill>
              </a:rPr>
              <a:t>The First Party System </a:t>
            </a:r>
          </a:p>
          <a:p>
            <a:pPr algn="ctr"/>
            <a:r>
              <a:rPr lang="en-US" sz="2400" b="1" dirty="0" smtClean="0">
                <a:solidFill>
                  <a:srgbClr val="FFFFFF"/>
                </a:solidFill>
              </a:rPr>
              <a:t>1796 - 1824</a:t>
            </a:r>
            <a:endParaRPr lang="en-US" sz="2400" b="1" dirty="0">
              <a:solidFill>
                <a:srgbClr val="FFFFFF"/>
              </a:solidFill>
            </a:endParaRPr>
          </a:p>
        </p:txBody>
      </p:sp>
      <p:sp>
        <p:nvSpPr>
          <p:cNvPr id="4" name="TextBox 3"/>
          <p:cNvSpPr txBox="1"/>
          <p:nvPr/>
        </p:nvSpPr>
        <p:spPr>
          <a:xfrm>
            <a:off x="1998382" y="1156608"/>
            <a:ext cx="6780351" cy="6678750"/>
          </a:xfrm>
          <a:prstGeom prst="rect">
            <a:avLst/>
          </a:prstGeom>
          <a:noFill/>
        </p:spPr>
        <p:txBody>
          <a:bodyPr wrap="square" rtlCol="0">
            <a:spAutoFit/>
          </a:bodyPr>
          <a:lstStyle/>
          <a:p>
            <a:r>
              <a:rPr lang="en-US" sz="2400" b="1" dirty="0">
                <a:solidFill>
                  <a:srgbClr val="3366FF"/>
                </a:solidFill>
              </a:rPr>
              <a:t>Federalists</a:t>
            </a:r>
            <a:r>
              <a:rPr lang="en-US" sz="2400" b="1" dirty="0"/>
              <a:t> </a:t>
            </a:r>
            <a:r>
              <a:rPr lang="en-US" sz="2400" b="1" i="1" dirty="0">
                <a:solidFill>
                  <a:srgbClr val="008000"/>
                </a:solidFill>
              </a:rPr>
              <a:t>v</a:t>
            </a:r>
            <a:r>
              <a:rPr lang="en-US" sz="2400" b="1" dirty="0"/>
              <a:t>. </a:t>
            </a:r>
            <a:r>
              <a:rPr lang="en-US" sz="2400" b="1" dirty="0">
                <a:solidFill>
                  <a:srgbClr val="FF0080"/>
                </a:solidFill>
              </a:rPr>
              <a:t>Democratic-Republicans</a:t>
            </a:r>
          </a:p>
          <a:p>
            <a:pPr marL="342900" indent="-342900">
              <a:buClr>
                <a:srgbClr val="3366FF"/>
              </a:buClr>
              <a:buSzPct val="150000"/>
              <a:buFont typeface="Arial"/>
              <a:buChar char="•"/>
            </a:pPr>
            <a:r>
              <a:rPr lang="en-US" sz="2400" dirty="0" smtClean="0"/>
              <a:t>Led by A. Hamilton, </a:t>
            </a:r>
            <a:r>
              <a:rPr lang="en-US" sz="2400" b="1" dirty="0" smtClean="0">
                <a:solidFill>
                  <a:srgbClr val="3366FF"/>
                </a:solidFill>
              </a:rPr>
              <a:t>Federalists</a:t>
            </a:r>
            <a:r>
              <a:rPr lang="en-US" sz="2400" dirty="0" smtClean="0"/>
              <a:t> supported a strong fed gov. and national bank</a:t>
            </a:r>
          </a:p>
          <a:p>
            <a:pPr marL="800100" lvl="1" indent="-342900">
              <a:buClr>
                <a:srgbClr val="660066"/>
              </a:buClr>
              <a:buSzPct val="150000"/>
              <a:buFont typeface="Arial"/>
              <a:buChar char="•"/>
            </a:pPr>
            <a:r>
              <a:rPr lang="en-US" sz="2400" dirty="0" smtClean="0"/>
              <a:t>Support  &gt;&gt; financial, commercial, manufacturing</a:t>
            </a:r>
          </a:p>
          <a:p>
            <a:pPr marL="342900" indent="-342900">
              <a:buClr>
                <a:srgbClr val="3366FF"/>
              </a:buClr>
              <a:buSzPct val="150000"/>
              <a:buFont typeface="Arial"/>
              <a:buChar char="•"/>
            </a:pPr>
            <a:r>
              <a:rPr lang="en-US" sz="2400" dirty="0" smtClean="0"/>
              <a:t>Led by TJ and James Madison, </a:t>
            </a:r>
            <a:r>
              <a:rPr lang="en-US" sz="2400" b="1" dirty="0" smtClean="0">
                <a:solidFill>
                  <a:srgbClr val="FF0080"/>
                </a:solidFill>
              </a:rPr>
              <a:t>Dem-Republicans </a:t>
            </a:r>
            <a:r>
              <a:rPr lang="en-US" sz="2400" dirty="0" smtClean="0"/>
              <a:t>supported limited gov. and no national bank</a:t>
            </a:r>
          </a:p>
          <a:p>
            <a:pPr marL="800100" lvl="1" indent="-342900">
              <a:buClr>
                <a:srgbClr val="660066"/>
              </a:buClr>
              <a:buSzPct val="150000"/>
              <a:buFont typeface="Arial"/>
              <a:buChar char="•"/>
            </a:pPr>
            <a:r>
              <a:rPr lang="en-US" sz="2400" dirty="0" smtClean="0"/>
              <a:t>Support &gt;&gt; farmers, shopkeepers, laborers, planters</a:t>
            </a:r>
          </a:p>
          <a:p>
            <a:pPr marL="342900" indent="-342900">
              <a:buClr>
                <a:srgbClr val="3366FF"/>
              </a:buClr>
              <a:buSzPct val="150000"/>
              <a:buFont typeface="Arial"/>
              <a:buChar char="•"/>
            </a:pPr>
            <a:r>
              <a:rPr lang="en-US" sz="2400" dirty="0" smtClean="0"/>
              <a:t>Election of 1800 (</a:t>
            </a:r>
            <a:r>
              <a:rPr lang="en-US" sz="2400" b="1" dirty="0" smtClean="0">
                <a:solidFill>
                  <a:srgbClr val="FF0000"/>
                </a:solidFill>
              </a:rPr>
              <a:t>Critical</a:t>
            </a:r>
            <a:r>
              <a:rPr lang="en-US" sz="2400" dirty="0" smtClean="0"/>
              <a:t>) </a:t>
            </a:r>
          </a:p>
          <a:p>
            <a:pPr marL="800100" lvl="1" indent="-342900">
              <a:buClr>
                <a:srgbClr val="660066"/>
              </a:buClr>
              <a:buSzPct val="150000"/>
              <a:buFont typeface="Arial"/>
              <a:buChar char="•"/>
            </a:pPr>
            <a:r>
              <a:rPr lang="en-US" sz="2400" dirty="0" smtClean="0"/>
              <a:t>&gt;&gt;&gt; 1</a:t>
            </a:r>
            <a:r>
              <a:rPr lang="en-US" sz="2400" baseline="30000" dirty="0" smtClean="0"/>
              <a:t>st</a:t>
            </a:r>
            <a:r>
              <a:rPr lang="en-US" sz="2400" dirty="0" smtClean="0"/>
              <a:t> time a party in power peacefully gave up power</a:t>
            </a:r>
          </a:p>
          <a:p>
            <a:pPr marL="1257300" lvl="2" indent="-342900">
              <a:buClr>
                <a:srgbClr val="FF6600"/>
              </a:buClr>
              <a:buSzPct val="150000"/>
              <a:buFont typeface="Arial"/>
              <a:buChar char="•"/>
            </a:pPr>
            <a:r>
              <a:rPr lang="en-US" sz="2400" dirty="0"/>
              <a:t>TJ and VP Burr tie</a:t>
            </a:r>
          </a:p>
          <a:p>
            <a:pPr marL="1257300" lvl="2" indent="-342900">
              <a:buClr>
                <a:srgbClr val="FF6600"/>
              </a:buClr>
              <a:buSzPct val="150000"/>
              <a:buFont typeface="Arial"/>
              <a:buChar char="•"/>
            </a:pPr>
            <a:r>
              <a:rPr lang="en-US" sz="2400" dirty="0"/>
              <a:t>12 Amendment separates the </a:t>
            </a:r>
            <a:r>
              <a:rPr lang="en-US" sz="2400" dirty="0" smtClean="0"/>
              <a:t>Electoral </a:t>
            </a:r>
            <a:r>
              <a:rPr lang="en-US" sz="2400" dirty="0"/>
              <a:t>College (election decided by the House)</a:t>
            </a:r>
          </a:p>
          <a:p>
            <a:pPr lvl="2">
              <a:buClr>
                <a:srgbClr val="FF6600"/>
              </a:buClr>
              <a:buSzPct val="150000"/>
            </a:pPr>
            <a:endParaRPr lang="en-US" sz="2400" dirty="0" smtClean="0"/>
          </a:p>
          <a:p>
            <a:pPr marL="342900" indent="-342900">
              <a:buClr>
                <a:srgbClr val="3366FF"/>
              </a:buClr>
              <a:buSzPct val="150000"/>
              <a:buFont typeface="Arial"/>
              <a:buChar char="•"/>
            </a:pPr>
            <a:endParaRPr lang="en-US" sz="2200" dirty="0"/>
          </a:p>
          <a:p>
            <a:pPr marL="342900" indent="-342900">
              <a:buClr>
                <a:srgbClr val="3366FF"/>
              </a:buClr>
              <a:buSzPct val="150000"/>
              <a:buFont typeface="Arial"/>
              <a:buChar char="•"/>
            </a:pPr>
            <a:endParaRPr lang="en-US" sz="2200" dirty="0"/>
          </a:p>
        </p:txBody>
      </p:sp>
    </p:spTree>
    <p:extLst>
      <p:ext uri="{BB962C8B-B14F-4D97-AF65-F5344CB8AC3E}">
        <p14:creationId xmlns:p14="http://schemas.microsoft.com/office/powerpoint/2010/main" val="129919471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Placeholder 2"/>
          <p:cNvSpPr>
            <a:spLocks noGrp="1"/>
          </p:cNvSpPr>
          <p:nvPr>
            <p:ph type="body" sz="half" idx="1"/>
          </p:nvPr>
        </p:nvSpPr>
        <p:spPr>
          <a:xfrm>
            <a:off x="228600" y="2895600"/>
            <a:ext cx="8915400" cy="2895600"/>
          </a:xfrm>
        </p:spPr>
        <p:txBody>
          <a:bodyPr/>
          <a:lstStyle/>
          <a:p>
            <a:r>
              <a:rPr lang="en-US" sz="2400" b="1">
                <a:latin typeface="Bell MT" charset="0"/>
              </a:rPr>
              <a:t>Eliminate federal deficits without using excess trust funds from Social Security, Medicare, Highway, and other trusts to balance the budget.</a:t>
            </a:r>
          </a:p>
        </p:txBody>
      </p:sp>
      <p:sp>
        <p:nvSpPr>
          <p:cNvPr id="7" name="Rectangle 6"/>
          <p:cNvSpPr/>
          <p:nvPr/>
        </p:nvSpPr>
        <p:spPr>
          <a:xfrm>
            <a:off x="1905000" y="228600"/>
            <a:ext cx="397897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ea typeface="+mn-ea"/>
              </a:rPr>
              <a:t>Who Said It?</a:t>
            </a:r>
          </a:p>
        </p:txBody>
      </p:sp>
      <p:sp>
        <p:nvSpPr>
          <p:cNvPr id="8" name="Rectangle 7"/>
          <p:cNvSpPr/>
          <p:nvPr/>
        </p:nvSpPr>
        <p:spPr>
          <a:xfrm>
            <a:off x="533400" y="1143000"/>
            <a:ext cx="6706075" cy="830997"/>
          </a:xfrm>
          <a:prstGeom prst="rect">
            <a:avLst/>
          </a:prstGeom>
          <a:noFill/>
        </p:spPr>
        <p:txBody>
          <a:bodyPr>
            <a:spAutoFit/>
          </a:bodyPr>
          <a:lstStyle/>
          <a:p>
            <a:pPr algn="ctr">
              <a:defRPr/>
            </a:pPr>
            <a:r>
              <a:rPr lang="en-US" sz="2400" b="1" dirty="0">
                <a:ln w="18000">
                  <a:solidFill>
                    <a:schemeClr val="accent2">
                      <a:satMod val="140000"/>
                    </a:schemeClr>
                  </a:solidFill>
                  <a:prstDash val="solid"/>
                  <a:miter lim="800000"/>
                </a:ln>
                <a:effectLst>
                  <a:outerShdw blurRad="25500" dist="23000" dir="7020000" algn="tl">
                    <a:srgbClr val="000000">
                      <a:alpha val="50000"/>
                    </a:srgbClr>
                  </a:outerShdw>
                </a:effectLst>
                <a:ea typeface="+mn-ea"/>
              </a:rPr>
              <a:t>From which political party’s platform is the following statement?</a:t>
            </a:r>
          </a:p>
        </p:txBody>
      </p:sp>
      <p:pic>
        <p:nvPicPr>
          <p:cNvPr id="50181" name="Picture 2" descr="http://bossip.files.wordpress.com/2009/12/hmmm-e1262294192663.gif?w=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316597" y="4876800"/>
            <a:ext cx="8827403" cy="1754326"/>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rPr>
              <a:t>American reform party!!</a:t>
            </a:r>
          </a:p>
        </p:txBody>
      </p:sp>
    </p:spTree>
    <p:extLst>
      <p:ext uri="{BB962C8B-B14F-4D97-AF65-F5344CB8AC3E}">
        <p14:creationId xmlns:p14="http://schemas.microsoft.com/office/powerpoint/2010/main" val="21010225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8" name="Round Same Side Corner Rectangle 27"/>
          <p:cNvSpPr/>
          <p:nvPr/>
        </p:nvSpPr>
        <p:spPr>
          <a:xfrm rot="5400000">
            <a:off x="4447774" y="-1133946"/>
            <a:ext cx="2001547" cy="6900334"/>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2" name="TextBox 31"/>
          <p:cNvSpPr txBox="1"/>
          <p:nvPr/>
        </p:nvSpPr>
        <p:spPr>
          <a:xfrm>
            <a:off x="0" y="42333"/>
            <a:ext cx="9144000" cy="1200329"/>
          </a:xfrm>
          <a:prstGeom prst="rect">
            <a:avLst/>
          </a:prstGeom>
          <a:noFill/>
        </p:spPr>
        <p:txBody>
          <a:bodyPr wrap="square" rtlCol="0">
            <a:spAutoFit/>
          </a:bodyPr>
          <a:lstStyle/>
          <a:p>
            <a:pPr algn="ctr"/>
            <a:r>
              <a:rPr lang="en-US" sz="3600" b="1" dirty="0" smtClean="0"/>
              <a:t>A very brief history of political parties in America</a:t>
            </a:r>
            <a:endParaRPr lang="en-US" sz="3600" b="1" dirty="0"/>
          </a:p>
        </p:txBody>
      </p:sp>
      <p:sp>
        <p:nvSpPr>
          <p:cNvPr id="33" name="Chevron 32"/>
          <p:cNvSpPr/>
          <p:nvPr/>
        </p:nvSpPr>
        <p:spPr>
          <a:xfrm rot="5400000">
            <a:off x="-535258" y="1773488"/>
            <a:ext cx="3051317" cy="2032003"/>
          </a:xfrm>
          <a:prstGeom prst="chevron">
            <a:avLst/>
          </a:prstGeom>
          <a:solidFill>
            <a:srgbClr val="FF000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4" name="TextBox 33"/>
          <p:cNvSpPr txBox="1"/>
          <p:nvPr/>
        </p:nvSpPr>
        <p:spPr>
          <a:xfrm>
            <a:off x="-2" y="2149734"/>
            <a:ext cx="1998382" cy="1200328"/>
          </a:xfrm>
          <a:prstGeom prst="rect">
            <a:avLst/>
          </a:prstGeom>
          <a:noFill/>
        </p:spPr>
        <p:txBody>
          <a:bodyPr wrap="square" rtlCol="0">
            <a:spAutoFit/>
          </a:bodyPr>
          <a:lstStyle/>
          <a:p>
            <a:pPr algn="ctr"/>
            <a:r>
              <a:rPr lang="en-US" sz="2400" dirty="0" smtClean="0">
                <a:solidFill>
                  <a:schemeClr val="bg1"/>
                </a:solidFill>
              </a:rPr>
              <a:t>Second Party System </a:t>
            </a:r>
          </a:p>
          <a:p>
            <a:pPr algn="ctr"/>
            <a:r>
              <a:rPr lang="en-US" sz="2400" dirty="0" smtClean="0">
                <a:solidFill>
                  <a:schemeClr val="bg1"/>
                </a:solidFill>
              </a:rPr>
              <a:t>1828 - 1856</a:t>
            </a:r>
            <a:endParaRPr lang="en-US" sz="2400" dirty="0">
              <a:solidFill>
                <a:schemeClr val="bg1"/>
              </a:solidFill>
            </a:endParaRPr>
          </a:p>
        </p:txBody>
      </p:sp>
      <p:sp>
        <p:nvSpPr>
          <p:cNvPr id="40" name="TextBox 39"/>
          <p:cNvSpPr txBox="1"/>
          <p:nvPr/>
        </p:nvSpPr>
        <p:spPr>
          <a:xfrm>
            <a:off x="2006404" y="1315447"/>
            <a:ext cx="6728163" cy="2231380"/>
          </a:xfrm>
          <a:prstGeom prst="rect">
            <a:avLst/>
          </a:prstGeom>
          <a:noFill/>
        </p:spPr>
        <p:txBody>
          <a:bodyPr wrap="square" rtlCol="0">
            <a:spAutoFit/>
          </a:bodyPr>
          <a:lstStyle/>
          <a:p>
            <a:r>
              <a:rPr lang="en-US" sz="2500" b="1" dirty="0" smtClean="0"/>
              <a:t>Jackson and the Democrats</a:t>
            </a:r>
            <a:endParaRPr lang="en-US" sz="2500" b="1" dirty="0"/>
          </a:p>
          <a:p>
            <a:pPr marL="342900" indent="-342900">
              <a:buClr>
                <a:srgbClr val="3366FF"/>
              </a:buClr>
              <a:buSzPct val="150000"/>
              <a:buFont typeface="Arial"/>
              <a:buChar char="•"/>
            </a:pPr>
            <a:r>
              <a:rPr lang="en-US" sz="2400" dirty="0" smtClean="0"/>
              <a:t>Election of 1828 (</a:t>
            </a:r>
            <a:r>
              <a:rPr lang="en-US" sz="2400" b="1" dirty="0" smtClean="0">
                <a:solidFill>
                  <a:srgbClr val="FF0000"/>
                </a:solidFill>
              </a:rPr>
              <a:t>Critical</a:t>
            </a:r>
            <a:r>
              <a:rPr lang="en-US" sz="2400" dirty="0" smtClean="0"/>
              <a:t>)</a:t>
            </a:r>
          </a:p>
          <a:p>
            <a:pPr marL="342900" indent="-342900">
              <a:buClr>
                <a:srgbClr val="3366FF"/>
              </a:buClr>
              <a:buSzPct val="150000"/>
              <a:buFont typeface="Arial"/>
              <a:buChar char="•"/>
            </a:pPr>
            <a:r>
              <a:rPr lang="en-US" sz="2400" dirty="0" smtClean="0"/>
              <a:t>Democrats </a:t>
            </a:r>
            <a:r>
              <a:rPr lang="en-US" sz="2400" dirty="0"/>
              <a:t>organized around Jackson; Whigs made up of everyone who didn’t like Jackson (northern </a:t>
            </a:r>
            <a:r>
              <a:rPr lang="en-US" sz="2400" dirty="0" smtClean="0"/>
              <a:t>industrialists / southern </a:t>
            </a:r>
            <a:r>
              <a:rPr lang="en-US" sz="2400" dirty="0"/>
              <a:t>planters)</a:t>
            </a:r>
          </a:p>
          <a:p>
            <a:endParaRPr lang="en-US" dirty="0"/>
          </a:p>
        </p:txBody>
      </p:sp>
    </p:spTree>
    <p:extLst>
      <p:ext uri="{BB962C8B-B14F-4D97-AF65-F5344CB8AC3E}">
        <p14:creationId xmlns:p14="http://schemas.microsoft.com/office/powerpoint/2010/main" val="301415124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2" name="TextBox 31"/>
          <p:cNvSpPr txBox="1"/>
          <p:nvPr/>
        </p:nvSpPr>
        <p:spPr>
          <a:xfrm>
            <a:off x="0" y="42333"/>
            <a:ext cx="9144000" cy="1200329"/>
          </a:xfrm>
          <a:prstGeom prst="rect">
            <a:avLst/>
          </a:prstGeom>
          <a:noFill/>
        </p:spPr>
        <p:txBody>
          <a:bodyPr wrap="square" rtlCol="0">
            <a:spAutoFit/>
          </a:bodyPr>
          <a:lstStyle/>
          <a:p>
            <a:pPr algn="ctr"/>
            <a:r>
              <a:rPr lang="en-US" sz="3600" b="1" dirty="0" smtClean="0"/>
              <a:t>A very brief history of political parties in America</a:t>
            </a:r>
            <a:endParaRPr lang="en-US" sz="3600" b="1" dirty="0"/>
          </a:p>
        </p:txBody>
      </p:sp>
      <p:sp>
        <p:nvSpPr>
          <p:cNvPr id="36" name="Round Same Side Corner Rectangle 35"/>
          <p:cNvSpPr/>
          <p:nvPr/>
        </p:nvSpPr>
        <p:spPr>
          <a:xfrm rot="5400000">
            <a:off x="3186751" y="62311"/>
            <a:ext cx="4539635" cy="6900334"/>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Chevron 36"/>
          <p:cNvSpPr/>
          <p:nvPr/>
        </p:nvSpPr>
        <p:spPr>
          <a:xfrm rot="5400000">
            <a:off x="-1279418" y="2496478"/>
            <a:ext cx="4539636" cy="2032003"/>
          </a:xfrm>
          <a:prstGeom prst="chevron">
            <a:avLst/>
          </a:prstGeom>
          <a:solidFill>
            <a:srgbClr val="FF000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1" name="TextBox 40"/>
          <p:cNvSpPr txBox="1"/>
          <p:nvPr/>
        </p:nvSpPr>
        <p:spPr>
          <a:xfrm>
            <a:off x="8023" y="2366245"/>
            <a:ext cx="2032002" cy="1200328"/>
          </a:xfrm>
          <a:prstGeom prst="rect">
            <a:avLst/>
          </a:prstGeom>
          <a:noFill/>
        </p:spPr>
        <p:txBody>
          <a:bodyPr wrap="square" rtlCol="0">
            <a:spAutoFit/>
          </a:bodyPr>
          <a:lstStyle/>
          <a:p>
            <a:pPr algn="ctr"/>
            <a:r>
              <a:rPr lang="en-US" sz="2400" dirty="0" smtClean="0">
                <a:solidFill>
                  <a:srgbClr val="FFFFFF"/>
                </a:solidFill>
              </a:rPr>
              <a:t>The Republican Era 1860 - 1928 </a:t>
            </a:r>
            <a:endParaRPr lang="en-US" sz="2400" dirty="0">
              <a:solidFill>
                <a:srgbClr val="FFFFFF"/>
              </a:solidFill>
            </a:endParaRPr>
          </a:p>
        </p:txBody>
      </p:sp>
      <p:sp>
        <p:nvSpPr>
          <p:cNvPr id="42" name="TextBox 41"/>
          <p:cNvSpPr txBox="1"/>
          <p:nvPr/>
        </p:nvSpPr>
        <p:spPr>
          <a:xfrm>
            <a:off x="1998381" y="1242662"/>
            <a:ext cx="6858690" cy="4801314"/>
          </a:xfrm>
          <a:prstGeom prst="rect">
            <a:avLst/>
          </a:prstGeom>
          <a:noFill/>
        </p:spPr>
        <p:txBody>
          <a:bodyPr wrap="square" rtlCol="0">
            <a:spAutoFit/>
          </a:bodyPr>
          <a:lstStyle/>
          <a:p>
            <a:pPr marL="342900" indent="-342900">
              <a:buClr>
                <a:srgbClr val="3366FF"/>
              </a:buClr>
              <a:buSzPct val="150000"/>
              <a:buFont typeface="Arial"/>
              <a:buChar char="•"/>
            </a:pPr>
            <a:r>
              <a:rPr lang="en-US" sz="2400" dirty="0" smtClean="0"/>
              <a:t>Slavery dominates American politics during 1850s</a:t>
            </a:r>
          </a:p>
          <a:p>
            <a:pPr marL="800100" lvl="1" indent="-342900">
              <a:buClr>
                <a:srgbClr val="660066"/>
              </a:buClr>
              <a:buSzPct val="150000"/>
              <a:buFont typeface="Arial"/>
              <a:buChar char="•"/>
            </a:pPr>
            <a:r>
              <a:rPr lang="en-US" sz="2400" dirty="0" smtClean="0"/>
              <a:t>Splits Democrats and led to demise of the Whigs</a:t>
            </a:r>
          </a:p>
          <a:p>
            <a:pPr marL="342900" indent="-342900">
              <a:buClr>
                <a:srgbClr val="3366FF"/>
              </a:buClr>
              <a:buSzPct val="150000"/>
              <a:buFont typeface="Arial"/>
              <a:buChar char="•"/>
            </a:pPr>
            <a:r>
              <a:rPr lang="en-US" sz="2400" dirty="0" smtClean="0"/>
              <a:t>Election of 1860 (</a:t>
            </a:r>
            <a:r>
              <a:rPr lang="en-US" sz="2400" b="1" dirty="0" smtClean="0">
                <a:solidFill>
                  <a:srgbClr val="FF0000"/>
                </a:solidFill>
              </a:rPr>
              <a:t>Critical</a:t>
            </a:r>
            <a:r>
              <a:rPr lang="en-US" sz="2400" dirty="0" smtClean="0"/>
              <a:t>)</a:t>
            </a:r>
          </a:p>
          <a:p>
            <a:pPr marL="342900" indent="-342900">
              <a:buClr>
                <a:srgbClr val="3366FF"/>
              </a:buClr>
              <a:buSzPct val="150000"/>
              <a:buFont typeface="Arial"/>
              <a:buChar char="•"/>
            </a:pPr>
            <a:r>
              <a:rPr lang="en-US" sz="2400" dirty="0" smtClean="0"/>
              <a:t>Led by A. Lincoln, Republican Party emerges as the most dynamic antislavery party and becomes the only party to make the transition from minor to major</a:t>
            </a:r>
          </a:p>
          <a:p>
            <a:pPr marL="342900" indent="-342900">
              <a:buClr>
                <a:srgbClr val="3366FF"/>
              </a:buClr>
              <a:buSzPct val="150000"/>
              <a:buFont typeface="Arial"/>
              <a:buChar char="•"/>
            </a:pPr>
            <a:r>
              <a:rPr lang="en-US" sz="2400" dirty="0" smtClean="0"/>
              <a:t>Democrats survive the Civil War by becoming the dominant party in the South</a:t>
            </a:r>
          </a:p>
          <a:p>
            <a:pPr marL="800100" lvl="1" indent="-342900">
              <a:buClr>
                <a:srgbClr val="660066"/>
              </a:buClr>
              <a:buSzPct val="150000"/>
              <a:buFont typeface="Arial"/>
              <a:buChar char="•"/>
            </a:pPr>
            <a:r>
              <a:rPr lang="en-US" sz="2400" dirty="0" smtClean="0"/>
              <a:t>“</a:t>
            </a:r>
            <a:r>
              <a:rPr lang="en-US" sz="2400" b="1" dirty="0" smtClean="0">
                <a:solidFill>
                  <a:srgbClr val="008000"/>
                </a:solidFill>
              </a:rPr>
              <a:t>Solid South</a:t>
            </a:r>
            <a:r>
              <a:rPr lang="en-US" sz="2400" dirty="0" smtClean="0"/>
              <a:t>” fixture in American politics for 100 years</a:t>
            </a:r>
            <a:endParaRPr lang="en-US" sz="2400" dirty="0"/>
          </a:p>
          <a:p>
            <a:endParaRPr lang="en-US" dirty="0"/>
          </a:p>
        </p:txBody>
      </p:sp>
    </p:spTree>
    <p:extLst>
      <p:ext uri="{BB962C8B-B14F-4D97-AF65-F5344CB8AC3E}">
        <p14:creationId xmlns:p14="http://schemas.microsoft.com/office/powerpoint/2010/main" val="391500778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Placeholder 2"/>
          <p:cNvSpPr>
            <a:spLocks noGrp="1"/>
          </p:cNvSpPr>
          <p:nvPr>
            <p:ph type="body" sz="half" idx="1"/>
          </p:nvPr>
        </p:nvSpPr>
        <p:spPr>
          <a:xfrm>
            <a:off x="228600" y="2895600"/>
            <a:ext cx="8915400" cy="2895600"/>
          </a:xfrm>
        </p:spPr>
        <p:txBody>
          <a:bodyPr/>
          <a:lstStyle/>
          <a:p>
            <a:r>
              <a:rPr lang="en-US" sz="2400" b="1">
                <a:latin typeface="Bell MT" charset="0"/>
              </a:rPr>
              <a:t>If somebody is in this country illegally, then he or she should be deported if caught. However, it is not realistic in terms of manpower and resources to attempt to hunt illegal immigrants down. We propose the following: Offer illegal immigrants the opportunity for citizenship if they join the military and serve out their initial contractual term honorably.</a:t>
            </a:r>
          </a:p>
          <a:p>
            <a:endParaRPr lang="en-US" sz="2400" b="1">
              <a:latin typeface="Bell MT" charset="0"/>
            </a:endParaRPr>
          </a:p>
        </p:txBody>
      </p:sp>
      <p:sp>
        <p:nvSpPr>
          <p:cNvPr id="7" name="Rectangle 6"/>
          <p:cNvSpPr/>
          <p:nvPr/>
        </p:nvSpPr>
        <p:spPr>
          <a:xfrm>
            <a:off x="1905000" y="228600"/>
            <a:ext cx="397897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ea typeface="+mn-ea"/>
              </a:rPr>
              <a:t>Who Said It?</a:t>
            </a:r>
          </a:p>
        </p:txBody>
      </p:sp>
      <p:sp>
        <p:nvSpPr>
          <p:cNvPr id="8" name="Rectangle 7"/>
          <p:cNvSpPr/>
          <p:nvPr/>
        </p:nvSpPr>
        <p:spPr>
          <a:xfrm>
            <a:off x="533400" y="1143000"/>
            <a:ext cx="6706075" cy="830997"/>
          </a:xfrm>
          <a:prstGeom prst="rect">
            <a:avLst/>
          </a:prstGeom>
          <a:noFill/>
        </p:spPr>
        <p:txBody>
          <a:bodyPr>
            <a:spAutoFit/>
          </a:bodyPr>
          <a:lstStyle/>
          <a:p>
            <a:pPr algn="ctr">
              <a:defRPr/>
            </a:pPr>
            <a:r>
              <a:rPr lang="en-US" sz="2400" b="1" dirty="0">
                <a:ln w="18000">
                  <a:solidFill>
                    <a:schemeClr val="accent2">
                      <a:satMod val="140000"/>
                    </a:schemeClr>
                  </a:solidFill>
                  <a:prstDash val="solid"/>
                  <a:miter lim="800000"/>
                </a:ln>
                <a:effectLst>
                  <a:outerShdw blurRad="25500" dist="23000" dir="7020000" algn="tl">
                    <a:srgbClr val="000000">
                      <a:alpha val="50000"/>
                    </a:srgbClr>
                  </a:outerShdw>
                </a:effectLst>
                <a:ea typeface="+mn-ea"/>
              </a:rPr>
              <a:t>From which political party’s platform is the following statement?</a:t>
            </a:r>
          </a:p>
        </p:txBody>
      </p:sp>
      <p:pic>
        <p:nvPicPr>
          <p:cNvPr id="34821" name="Picture 2" descr="http://bossip.files.wordpress.com/2009/12/hmmm-e1262294192663.gif?w=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063842" y="5334000"/>
            <a:ext cx="6263253"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rPr>
              <a:t>Modern whigs!!</a:t>
            </a:r>
          </a:p>
        </p:txBody>
      </p:sp>
    </p:spTree>
    <p:extLst>
      <p:ext uri="{BB962C8B-B14F-4D97-AF65-F5344CB8AC3E}">
        <p14:creationId xmlns:p14="http://schemas.microsoft.com/office/powerpoint/2010/main" val="11412927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2" name="TextBox 31"/>
          <p:cNvSpPr txBox="1"/>
          <p:nvPr/>
        </p:nvSpPr>
        <p:spPr>
          <a:xfrm>
            <a:off x="0" y="42333"/>
            <a:ext cx="9144000" cy="1200329"/>
          </a:xfrm>
          <a:prstGeom prst="rect">
            <a:avLst/>
          </a:prstGeom>
          <a:noFill/>
        </p:spPr>
        <p:txBody>
          <a:bodyPr wrap="square" rtlCol="0">
            <a:spAutoFit/>
          </a:bodyPr>
          <a:lstStyle/>
          <a:p>
            <a:pPr algn="ctr"/>
            <a:r>
              <a:rPr lang="en-US" sz="3600" b="1" dirty="0" smtClean="0"/>
              <a:t>A very brief history of political parties in America</a:t>
            </a:r>
            <a:endParaRPr lang="en-US" sz="3600" b="1" dirty="0"/>
          </a:p>
        </p:txBody>
      </p:sp>
      <p:sp>
        <p:nvSpPr>
          <p:cNvPr id="36" name="Round Same Side Corner Rectangle 35"/>
          <p:cNvSpPr/>
          <p:nvPr/>
        </p:nvSpPr>
        <p:spPr>
          <a:xfrm rot="5400000">
            <a:off x="2987973" y="301675"/>
            <a:ext cx="4921149" cy="6900334"/>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Chevron 36"/>
          <p:cNvSpPr/>
          <p:nvPr/>
        </p:nvSpPr>
        <p:spPr>
          <a:xfrm rot="5400000">
            <a:off x="-1232431" y="2559158"/>
            <a:ext cx="4512907" cy="2032003"/>
          </a:xfrm>
          <a:prstGeom prst="chevron">
            <a:avLst/>
          </a:prstGeom>
          <a:solidFill>
            <a:srgbClr val="FF000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1" name="TextBox 40"/>
          <p:cNvSpPr txBox="1"/>
          <p:nvPr/>
        </p:nvSpPr>
        <p:spPr>
          <a:xfrm>
            <a:off x="8023" y="2838884"/>
            <a:ext cx="2032002" cy="1200328"/>
          </a:xfrm>
          <a:prstGeom prst="rect">
            <a:avLst/>
          </a:prstGeom>
          <a:noFill/>
        </p:spPr>
        <p:txBody>
          <a:bodyPr wrap="square" rtlCol="0">
            <a:spAutoFit/>
          </a:bodyPr>
          <a:lstStyle/>
          <a:p>
            <a:pPr algn="ctr"/>
            <a:r>
              <a:rPr lang="en-US" sz="2400" dirty="0" smtClean="0">
                <a:solidFill>
                  <a:srgbClr val="FFFFFF"/>
                </a:solidFill>
              </a:rPr>
              <a:t>The Republican Era 1860 - 1928 </a:t>
            </a:r>
            <a:endParaRPr lang="en-US" sz="2400" dirty="0">
              <a:solidFill>
                <a:srgbClr val="FFFFFF"/>
              </a:solidFill>
            </a:endParaRPr>
          </a:p>
        </p:txBody>
      </p:sp>
      <p:sp>
        <p:nvSpPr>
          <p:cNvPr id="42" name="TextBox 41"/>
          <p:cNvSpPr txBox="1"/>
          <p:nvPr/>
        </p:nvSpPr>
        <p:spPr>
          <a:xfrm>
            <a:off x="2040025" y="1291268"/>
            <a:ext cx="6738708" cy="5170646"/>
          </a:xfrm>
          <a:prstGeom prst="rect">
            <a:avLst/>
          </a:prstGeom>
          <a:noFill/>
        </p:spPr>
        <p:txBody>
          <a:bodyPr wrap="square" rtlCol="0">
            <a:spAutoFit/>
          </a:bodyPr>
          <a:lstStyle/>
          <a:p>
            <a:pPr marL="342900" indent="-342900">
              <a:buClr>
                <a:srgbClr val="3366FF"/>
              </a:buClr>
              <a:buSzPct val="150000"/>
              <a:buFont typeface="Arial"/>
              <a:buChar char="•"/>
            </a:pPr>
            <a:r>
              <a:rPr lang="en-US" sz="2400" dirty="0" smtClean="0"/>
              <a:t>Election of 1896 (</a:t>
            </a:r>
            <a:r>
              <a:rPr lang="en-US" sz="2400" b="1" dirty="0" smtClean="0">
                <a:solidFill>
                  <a:srgbClr val="FF0000"/>
                </a:solidFill>
              </a:rPr>
              <a:t>Critical</a:t>
            </a:r>
            <a:r>
              <a:rPr lang="en-US" sz="2400" dirty="0" smtClean="0"/>
              <a:t>)</a:t>
            </a:r>
          </a:p>
          <a:p>
            <a:pPr marL="800100" lvl="1" indent="-342900">
              <a:buClr>
                <a:srgbClr val="660066"/>
              </a:buClr>
              <a:buSzPct val="150000"/>
              <a:buFont typeface="Arial"/>
              <a:buChar char="•"/>
            </a:pPr>
            <a:r>
              <a:rPr lang="en-US" sz="2400" dirty="0" smtClean="0"/>
              <a:t>Led by William Jennings Bryan, a Democratic coalition of small Western farmers and emerging labor unions advocated free silver and regulations to control the RRs</a:t>
            </a:r>
          </a:p>
          <a:p>
            <a:pPr marL="800100" lvl="1" indent="-342900">
              <a:buClr>
                <a:srgbClr val="660066"/>
              </a:buClr>
              <a:buSzPct val="150000"/>
              <a:buFont typeface="Arial"/>
              <a:buChar char="•"/>
            </a:pPr>
            <a:r>
              <a:rPr lang="en-US" sz="2400" dirty="0" smtClean="0"/>
              <a:t>Led by William McKinley, a Republican coalition of industrialists, financial monopolies, and small businesspeople backed a gold standard, high tariffs, and industrialization with no regulations</a:t>
            </a:r>
          </a:p>
          <a:p>
            <a:pPr marL="342900" indent="-342900">
              <a:buClr>
                <a:srgbClr val="3366FF"/>
              </a:buClr>
              <a:buSzPct val="150000"/>
              <a:buFont typeface="Arial"/>
              <a:buChar char="•"/>
            </a:pPr>
            <a:r>
              <a:rPr lang="en-US" sz="2400" dirty="0" smtClean="0"/>
              <a:t>McKinley’s victory enabled the Republicans to remain America’s majority party until the Great Depression</a:t>
            </a:r>
          </a:p>
          <a:p>
            <a:endParaRPr lang="en-US" dirty="0"/>
          </a:p>
        </p:txBody>
      </p:sp>
    </p:spTree>
    <p:extLst>
      <p:ext uri="{BB962C8B-B14F-4D97-AF65-F5344CB8AC3E}">
        <p14:creationId xmlns:p14="http://schemas.microsoft.com/office/powerpoint/2010/main" val="132148480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8" name="Round Same Side Corner Rectangle 27"/>
          <p:cNvSpPr/>
          <p:nvPr/>
        </p:nvSpPr>
        <p:spPr>
          <a:xfrm rot="5400000">
            <a:off x="2635463" y="586725"/>
            <a:ext cx="5642215" cy="6900334"/>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2" name="TextBox 31"/>
          <p:cNvSpPr txBox="1"/>
          <p:nvPr/>
        </p:nvSpPr>
        <p:spPr>
          <a:xfrm>
            <a:off x="0" y="42333"/>
            <a:ext cx="9144000" cy="1200329"/>
          </a:xfrm>
          <a:prstGeom prst="rect">
            <a:avLst/>
          </a:prstGeom>
          <a:noFill/>
        </p:spPr>
        <p:txBody>
          <a:bodyPr wrap="square" rtlCol="0">
            <a:spAutoFit/>
          </a:bodyPr>
          <a:lstStyle/>
          <a:p>
            <a:pPr algn="ctr"/>
            <a:r>
              <a:rPr lang="en-US" sz="3600" b="1" dirty="0" smtClean="0"/>
              <a:t>A very brief history of political parties in America</a:t>
            </a:r>
            <a:endParaRPr lang="en-US" sz="3600" b="1" dirty="0"/>
          </a:p>
        </p:txBody>
      </p:sp>
      <p:sp>
        <p:nvSpPr>
          <p:cNvPr id="33" name="Chevron 32"/>
          <p:cNvSpPr/>
          <p:nvPr/>
        </p:nvSpPr>
        <p:spPr>
          <a:xfrm rot="5400000">
            <a:off x="-1470382" y="2598051"/>
            <a:ext cx="4921561" cy="2032003"/>
          </a:xfrm>
          <a:prstGeom prst="chevron">
            <a:avLst/>
          </a:prstGeom>
          <a:solidFill>
            <a:srgbClr val="FF000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4" name="TextBox 33"/>
          <p:cNvSpPr txBox="1"/>
          <p:nvPr/>
        </p:nvSpPr>
        <p:spPr>
          <a:xfrm>
            <a:off x="-25603" y="3153833"/>
            <a:ext cx="1998382" cy="1200328"/>
          </a:xfrm>
          <a:prstGeom prst="rect">
            <a:avLst/>
          </a:prstGeom>
          <a:noFill/>
        </p:spPr>
        <p:txBody>
          <a:bodyPr wrap="square" rtlCol="0">
            <a:spAutoFit/>
          </a:bodyPr>
          <a:lstStyle/>
          <a:p>
            <a:pPr algn="ctr"/>
            <a:r>
              <a:rPr lang="en-US" sz="2400" dirty="0" smtClean="0">
                <a:solidFill>
                  <a:schemeClr val="bg1"/>
                </a:solidFill>
              </a:rPr>
              <a:t>The New Deal Coalition </a:t>
            </a:r>
          </a:p>
          <a:p>
            <a:pPr algn="ctr"/>
            <a:r>
              <a:rPr lang="en-US" sz="2400" dirty="0" smtClean="0">
                <a:solidFill>
                  <a:schemeClr val="bg1"/>
                </a:solidFill>
              </a:rPr>
              <a:t>1932 - 1964</a:t>
            </a:r>
            <a:endParaRPr lang="en-US" sz="2400" dirty="0">
              <a:solidFill>
                <a:schemeClr val="bg1"/>
              </a:solidFill>
            </a:endParaRPr>
          </a:p>
        </p:txBody>
      </p:sp>
      <p:sp>
        <p:nvSpPr>
          <p:cNvPr id="2" name="TextBox 1"/>
          <p:cNvSpPr txBox="1"/>
          <p:nvPr/>
        </p:nvSpPr>
        <p:spPr>
          <a:xfrm>
            <a:off x="2006404" y="1242662"/>
            <a:ext cx="6728163" cy="5909309"/>
          </a:xfrm>
          <a:prstGeom prst="rect">
            <a:avLst/>
          </a:prstGeom>
          <a:noFill/>
        </p:spPr>
        <p:txBody>
          <a:bodyPr wrap="square" rtlCol="0">
            <a:spAutoFit/>
          </a:bodyPr>
          <a:lstStyle/>
          <a:p>
            <a:pPr marL="342900" indent="-342900">
              <a:buClr>
                <a:srgbClr val="3366FF"/>
              </a:buClr>
              <a:buSzPct val="150000"/>
              <a:buFont typeface="Arial"/>
              <a:buChar char="•"/>
            </a:pPr>
            <a:r>
              <a:rPr lang="en-US" sz="2400" dirty="0"/>
              <a:t>Republican handling of Great Depression dooms them in election of </a:t>
            </a:r>
            <a:r>
              <a:rPr lang="en-US" sz="2400" dirty="0" smtClean="0"/>
              <a:t>1932 (</a:t>
            </a:r>
            <a:r>
              <a:rPr lang="en-US" sz="2400" b="1" dirty="0" smtClean="0">
                <a:solidFill>
                  <a:srgbClr val="FF0000"/>
                </a:solidFill>
              </a:rPr>
              <a:t>Critical</a:t>
            </a:r>
            <a:r>
              <a:rPr lang="en-US" sz="2400" dirty="0" smtClean="0"/>
              <a:t>)</a:t>
            </a:r>
          </a:p>
          <a:p>
            <a:pPr marL="342900" indent="-342900">
              <a:buClr>
                <a:srgbClr val="3366FF"/>
              </a:buClr>
              <a:buSzPct val="150000"/>
              <a:buFont typeface="Arial"/>
              <a:buChar char="•"/>
            </a:pPr>
            <a:r>
              <a:rPr lang="en-US" sz="2400" dirty="0" smtClean="0"/>
              <a:t>Led by Franklin D. Roosevelt, the revived Democrats advocated a program of </a:t>
            </a:r>
            <a:r>
              <a:rPr lang="en-US" sz="2400" b="1" dirty="0" smtClean="0">
                <a:solidFill>
                  <a:srgbClr val="000090"/>
                </a:solidFill>
              </a:rPr>
              <a:t>relief</a:t>
            </a:r>
            <a:r>
              <a:rPr lang="en-US" sz="2400" dirty="0" smtClean="0"/>
              <a:t>, </a:t>
            </a:r>
            <a:r>
              <a:rPr lang="en-US" sz="2400" b="1" dirty="0" smtClean="0">
                <a:solidFill>
                  <a:srgbClr val="A617FF"/>
                </a:solidFill>
              </a:rPr>
              <a:t>recovery</a:t>
            </a:r>
            <a:r>
              <a:rPr lang="en-US" sz="2400" dirty="0" smtClean="0"/>
              <a:t>, and </a:t>
            </a:r>
            <a:r>
              <a:rPr lang="en-US" sz="2400" b="1" dirty="0" smtClean="0">
                <a:solidFill>
                  <a:srgbClr val="A5FF0D"/>
                </a:solidFill>
              </a:rPr>
              <a:t>reform</a:t>
            </a:r>
            <a:r>
              <a:rPr lang="en-US" sz="2400" dirty="0" smtClean="0"/>
              <a:t> known as the </a:t>
            </a:r>
            <a:r>
              <a:rPr lang="en-US" sz="2400" b="1" dirty="0" smtClean="0">
                <a:solidFill>
                  <a:srgbClr val="FF0000"/>
                </a:solidFill>
              </a:rPr>
              <a:t>New Deal</a:t>
            </a:r>
            <a:endParaRPr lang="en-US" sz="2400" b="1" dirty="0">
              <a:solidFill>
                <a:srgbClr val="FF0000"/>
              </a:solidFill>
            </a:endParaRPr>
          </a:p>
          <a:p>
            <a:pPr marL="342900" indent="-342900">
              <a:buClr>
                <a:srgbClr val="3366FF"/>
              </a:buClr>
              <a:buSzPct val="150000"/>
              <a:buFont typeface="Arial"/>
              <a:buChar char="•"/>
            </a:pPr>
            <a:r>
              <a:rPr lang="en-US" sz="2400" dirty="0"/>
              <a:t>FDR builds new Democratic </a:t>
            </a:r>
            <a:r>
              <a:rPr lang="en-US" sz="2400" dirty="0" smtClean="0"/>
              <a:t>coalition – Urban dwellers, Labor unions, Catholics, Persons of Jewish faith, Southerners, and African Americans</a:t>
            </a:r>
          </a:p>
          <a:p>
            <a:pPr marL="800100" lvl="1" indent="-342900">
              <a:buClr>
                <a:srgbClr val="660066"/>
              </a:buClr>
              <a:buSzPct val="150000"/>
              <a:buFont typeface="Arial"/>
              <a:buChar char="•"/>
            </a:pPr>
            <a:r>
              <a:rPr lang="en-US" sz="2400" dirty="0" smtClean="0"/>
              <a:t>Note:  urban dwellers and African Americans had been important part of Republican coalition</a:t>
            </a:r>
          </a:p>
          <a:p>
            <a:pPr marL="1257300" lvl="2" indent="-342900">
              <a:buClr>
                <a:srgbClr val="FF6600"/>
              </a:buClr>
              <a:buSzPct val="150000"/>
              <a:buFont typeface="Arial"/>
              <a:buChar char="•"/>
            </a:pPr>
            <a:r>
              <a:rPr lang="en-US" sz="2400" dirty="0" smtClean="0"/>
              <a:t>This major party realignment continues to the present day</a:t>
            </a:r>
          </a:p>
          <a:p>
            <a:pPr marL="342900" indent="-342900">
              <a:buClr>
                <a:srgbClr val="3366FF"/>
              </a:buClr>
              <a:buSzPct val="150000"/>
              <a:buFont typeface="Arial"/>
              <a:buChar char="•"/>
            </a:pPr>
            <a:r>
              <a:rPr lang="en-US" sz="2400" dirty="0" smtClean="0"/>
              <a:t>New Deal coalition </a:t>
            </a:r>
            <a:r>
              <a:rPr lang="en-US" sz="2400" u="sng" dirty="0" smtClean="0"/>
              <a:t>did not </a:t>
            </a:r>
            <a:r>
              <a:rPr lang="en-US" sz="2400" dirty="0" smtClean="0"/>
              <a:t>include Northern business leaders and wealthy industrialists</a:t>
            </a:r>
            <a:endParaRPr lang="en-US" sz="2400" dirty="0"/>
          </a:p>
          <a:p>
            <a:endParaRPr lang="en-US" dirty="0"/>
          </a:p>
        </p:txBody>
      </p:sp>
    </p:spTree>
    <p:extLst>
      <p:ext uri="{BB962C8B-B14F-4D97-AF65-F5344CB8AC3E}">
        <p14:creationId xmlns:p14="http://schemas.microsoft.com/office/powerpoint/2010/main" val="96031058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2" name="TextBox 31"/>
          <p:cNvSpPr txBox="1"/>
          <p:nvPr/>
        </p:nvSpPr>
        <p:spPr>
          <a:xfrm>
            <a:off x="0" y="42333"/>
            <a:ext cx="9144000" cy="1200329"/>
          </a:xfrm>
          <a:prstGeom prst="rect">
            <a:avLst/>
          </a:prstGeom>
          <a:noFill/>
        </p:spPr>
        <p:txBody>
          <a:bodyPr wrap="square" rtlCol="0">
            <a:spAutoFit/>
          </a:bodyPr>
          <a:lstStyle/>
          <a:p>
            <a:pPr algn="ctr"/>
            <a:r>
              <a:rPr lang="en-US" sz="3600" b="1" dirty="0" smtClean="0"/>
              <a:t>A very brief history of political parties in America</a:t>
            </a:r>
            <a:endParaRPr lang="en-US" sz="3600" b="1" dirty="0"/>
          </a:p>
        </p:txBody>
      </p:sp>
      <p:sp>
        <p:nvSpPr>
          <p:cNvPr id="36" name="Round Same Side Corner Rectangle 35"/>
          <p:cNvSpPr/>
          <p:nvPr/>
        </p:nvSpPr>
        <p:spPr>
          <a:xfrm rot="5400000">
            <a:off x="2802259" y="422880"/>
            <a:ext cx="5292578" cy="6900334"/>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Chevron 36"/>
          <p:cNvSpPr/>
          <p:nvPr/>
        </p:nvSpPr>
        <p:spPr>
          <a:xfrm rot="5400000">
            <a:off x="-1462052" y="2572067"/>
            <a:ext cx="4888862" cy="2032003"/>
          </a:xfrm>
          <a:prstGeom prst="chevron">
            <a:avLst/>
          </a:prstGeom>
          <a:solidFill>
            <a:srgbClr val="FF000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 name="TextBox 2"/>
          <p:cNvSpPr txBox="1"/>
          <p:nvPr/>
        </p:nvSpPr>
        <p:spPr>
          <a:xfrm>
            <a:off x="0" y="2510649"/>
            <a:ext cx="2006404" cy="2215991"/>
          </a:xfrm>
          <a:prstGeom prst="rect">
            <a:avLst/>
          </a:prstGeom>
          <a:noFill/>
        </p:spPr>
        <p:txBody>
          <a:bodyPr wrap="square" rtlCol="0">
            <a:spAutoFit/>
          </a:bodyPr>
          <a:lstStyle/>
          <a:p>
            <a:pPr algn="ctr"/>
            <a:r>
              <a:rPr lang="en-US" sz="2400" dirty="0">
                <a:solidFill>
                  <a:srgbClr val="FFFFFF"/>
                </a:solidFill>
              </a:rPr>
              <a:t>The Era of Divided Party </a:t>
            </a:r>
            <a:r>
              <a:rPr lang="en-US" sz="2400" dirty="0" smtClean="0">
                <a:solidFill>
                  <a:srgbClr val="FFFFFF"/>
                </a:solidFill>
              </a:rPr>
              <a:t>Government</a:t>
            </a:r>
          </a:p>
          <a:p>
            <a:pPr algn="ctr"/>
            <a:r>
              <a:rPr lang="en-US" sz="2400" dirty="0" smtClean="0">
                <a:solidFill>
                  <a:srgbClr val="FFFFFF"/>
                </a:solidFill>
              </a:rPr>
              <a:t>1968 – Almost Present</a:t>
            </a:r>
            <a:endParaRPr lang="en-US" sz="2400" dirty="0">
              <a:solidFill>
                <a:srgbClr val="FFFFFF"/>
              </a:solidFill>
            </a:endParaRPr>
          </a:p>
          <a:p>
            <a:endParaRPr lang="en-US" dirty="0"/>
          </a:p>
        </p:txBody>
      </p:sp>
      <p:sp>
        <p:nvSpPr>
          <p:cNvPr id="4" name="TextBox 3"/>
          <p:cNvSpPr txBox="1"/>
          <p:nvPr/>
        </p:nvSpPr>
        <p:spPr>
          <a:xfrm>
            <a:off x="1998380" y="1268424"/>
            <a:ext cx="6900335" cy="5509200"/>
          </a:xfrm>
          <a:prstGeom prst="rect">
            <a:avLst/>
          </a:prstGeom>
          <a:noFill/>
        </p:spPr>
        <p:txBody>
          <a:bodyPr wrap="square" rtlCol="0">
            <a:spAutoFit/>
          </a:bodyPr>
          <a:lstStyle/>
          <a:p>
            <a:pPr marL="285750" indent="-285750">
              <a:buClr>
                <a:srgbClr val="3366FF"/>
              </a:buClr>
              <a:buSzPct val="150000"/>
              <a:buFont typeface="Arial"/>
              <a:buChar char="•"/>
            </a:pPr>
            <a:r>
              <a:rPr lang="en-US" sz="2400" b="1" dirty="0">
                <a:solidFill>
                  <a:srgbClr val="FF0000"/>
                </a:solidFill>
              </a:rPr>
              <a:t>Divided government</a:t>
            </a:r>
            <a:r>
              <a:rPr lang="en-US" sz="2400" dirty="0"/>
              <a:t>: one party controls Congress </a:t>
            </a:r>
            <a:r>
              <a:rPr lang="en-US" sz="2400" dirty="0" smtClean="0"/>
              <a:t>and </a:t>
            </a:r>
            <a:r>
              <a:rPr lang="en-US" sz="2400" dirty="0"/>
              <a:t>the other controls White </a:t>
            </a:r>
            <a:r>
              <a:rPr lang="en-US" sz="2400" dirty="0" smtClean="0"/>
              <a:t>House</a:t>
            </a:r>
          </a:p>
          <a:p>
            <a:pPr>
              <a:buClr>
                <a:srgbClr val="3366FF"/>
              </a:buClr>
              <a:buSzPct val="150000"/>
            </a:pPr>
            <a:r>
              <a:rPr lang="en-US" sz="2400" b="1" dirty="0" smtClean="0"/>
              <a:t>Election of Richard Nixon – 1968</a:t>
            </a:r>
            <a:r>
              <a:rPr lang="en-US" sz="2400" dirty="0" smtClean="0"/>
              <a:t> (</a:t>
            </a:r>
            <a:r>
              <a:rPr lang="en-US" sz="2400" b="1" dirty="0" smtClean="0">
                <a:solidFill>
                  <a:srgbClr val="FF0000"/>
                </a:solidFill>
              </a:rPr>
              <a:t>Critical ?</a:t>
            </a:r>
            <a:r>
              <a:rPr lang="en-US" sz="2400" dirty="0" smtClean="0"/>
              <a:t> )</a:t>
            </a:r>
          </a:p>
          <a:p>
            <a:pPr marL="342900" indent="-342900">
              <a:buClr>
                <a:srgbClr val="3366FF"/>
              </a:buClr>
              <a:buSzPct val="150000"/>
              <a:buFont typeface="Arial"/>
              <a:buChar char="•"/>
            </a:pPr>
            <a:r>
              <a:rPr lang="en-US" sz="2400" dirty="0" smtClean="0"/>
              <a:t>Republican dominance in presidential politics</a:t>
            </a:r>
          </a:p>
          <a:p>
            <a:pPr marL="800100" lvl="1" indent="-342900">
              <a:buClr>
                <a:srgbClr val="660066"/>
              </a:buClr>
              <a:buSzPct val="150000"/>
              <a:buFont typeface="Arial"/>
              <a:buChar char="•"/>
            </a:pPr>
            <a:r>
              <a:rPr lang="en-US" sz="2400" dirty="0" smtClean="0"/>
              <a:t>Exception of Carter, Repubs held WH from     69’ –  93’</a:t>
            </a:r>
          </a:p>
          <a:p>
            <a:pPr marL="342900" indent="-342900">
              <a:buClr>
                <a:srgbClr val="3366FF"/>
              </a:buClr>
              <a:buSzPct val="150000"/>
              <a:buFont typeface="Arial"/>
              <a:buChar char="•"/>
            </a:pPr>
            <a:r>
              <a:rPr lang="en-US" sz="2400" dirty="0" smtClean="0"/>
              <a:t>Beginning in 1968, Repubs adopt “</a:t>
            </a:r>
            <a:r>
              <a:rPr lang="en-US" sz="2400" b="1" dirty="0" smtClean="0">
                <a:solidFill>
                  <a:srgbClr val="FF0000"/>
                </a:solidFill>
              </a:rPr>
              <a:t>Southern</a:t>
            </a:r>
            <a:r>
              <a:rPr lang="en-US" sz="2400" dirty="0" smtClean="0"/>
              <a:t> </a:t>
            </a:r>
            <a:r>
              <a:rPr lang="en-US" sz="2400" b="1" dirty="0" smtClean="0">
                <a:solidFill>
                  <a:srgbClr val="FF0000"/>
                </a:solidFill>
              </a:rPr>
              <a:t>strategy</a:t>
            </a:r>
            <a:r>
              <a:rPr lang="en-US" sz="2400" dirty="0" smtClean="0"/>
              <a:t>” designed to break Dems hold on the South</a:t>
            </a:r>
          </a:p>
          <a:p>
            <a:pPr marL="800100" lvl="1" indent="-342900">
              <a:buClr>
                <a:srgbClr val="660066"/>
              </a:buClr>
              <a:buSzPct val="150000"/>
              <a:buFont typeface="Arial"/>
              <a:buChar char="•"/>
            </a:pPr>
            <a:r>
              <a:rPr lang="en-US" sz="2400" b="1" dirty="0" smtClean="0">
                <a:solidFill>
                  <a:srgbClr val="FF0000"/>
                </a:solidFill>
              </a:rPr>
              <a:t>Party realignment</a:t>
            </a:r>
            <a:r>
              <a:rPr lang="en-US" sz="2400" dirty="0" smtClean="0"/>
              <a:t> gradually occurs as Southern conservatives transfer loyalty to the Repubs</a:t>
            </a:r>
          </a:p>
          <a:p>
            <a:pPr marL="1257300" lvl="2" indent="-342900">
              <a:buClr>
                <a:srgbClr val="FF6600"/>
              </a:buClr>
              <a:buSzPct val="150000"/>
              <a:buFont typeface="Arial"/>
              <a:buChar char="•"/>
            </a:pPr>
            <a:r>
              <a:rPr lang="en-US" sz="2400" dirty="0" smtClean="0"/>
              <a:t>By 2008, Republicans held the majority of Southern House and Senate seats</a:t>
            </a:r>
          </a:p>
          <a:p>
            <a:pPr marL="342900" indent="-342900">
              <a:buClr>
                <a:srgbClr val="3366FF"/>
              </a:buClr>
              <a:buSzPct val="150000"/>
              <a:buFont typeface="Arial"/>
              <a:buChar char="•"/>
            </a:pPr>
            <a:endParaRPr lang="en-US" sz="2200" dirty="0" smtClean="0"/>
          </a:p>
          <a:p>
            <a:endParaRPr lang="en-US" dirty="0"/>
          </a:p>
        </p:txBody>
      </p:sp>
    </p:spTree>
    <p:extLst>
      <p:ext uri="{BB962C8B-B14F-4D97-AF65-F5344CB8AC3E}">
        <p14:creationId xmlns:p14="http://schemas.microsoft.com/office/powerpoint/2010/main" val="308439620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Placeholder 2"/>
          <p:cNvSpPr>
            <a:spLocks noGrp="1"/>
          </p:cNvSpPr>
          <p:nvPr>
            <p:ph type="body" sz="half" idx="1"/>
          </p:nvPr>
        </p:nvSpPr>
        <p:spPr>
          <a:xfrm>
            <a:off x="228600" y="2895600"/>
            <a:ext cx="8915400" cy="2895600"/>
          </a:xfrm>
        </p:spPr>
        <p:txBody>
          <a:bodyPr/>
          <a:lstStyle/>
          <a:p>
            <a:r>
              <a:rPr lang="en-US" b="1">
                <a:latin typeface="Bell MT" charset="0"/>
              </a:rPr>
              <a:t>We reaffirm America</a:t>
            </a:r>
            <a:r>
              <a:rPr lang="ja-JP" altLang="en-US" b="1">
                <a:latin typeface="Bell MT" charset="0"/>
              </a:rPr>
              <a:t>’</a:t>
            </a:r>
            <a:r>
              <a:rPr lang="en-US" b="1">
                <a:latin typeface="Bell MT" charset="0"/>
              </a:rPr>
              <a:t>s commitment to Israel</a:t>
            </a:r>
            <a:r>
              <a:rPr lang="ja-JP" altLang="en-US" b="1">
                <a:latin typeface="Bell MT" charset="0"/>
              </a:rPr>
              <a:t>’</a:t>
            </a:r>
            <a:r>
              <a:rPr lang="en-US" b="1">
                <a:latin typeface="Bell MT" charset="0"/>
              </a:rPr>
              <a:t>s security and will ensure that Israel maintains a qualitative edge in military technology over any potential adversaries.</a:t>
            </a:r>
          </a:p>
          <a:p>
            <a:endParaRPr lang="en-US" b="1">
              <a:latin typeface="Bell MT" charset="0"/>
            </a:endParaRPr>
          </a:p>
        </p:txBody>
      </p:sp>
      <p:sp>
        <p:nvSpPr>
          <p:cNvPr id="7" name="Rectangle 6"/>
          <p:cNvSpPr/>
          <p:nvPr/>
        </p:nvSpPr>
        <p:spPr>
          <a:xfrm>
            <a:off x="1905000" y="228600"/>
            <a:ext cx="397897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ea typeface="+mn-ea"/>
              </a:rPr>
              <a:t>Who Said It?</a:t>
            </a:r>
          </a:p>
        </p:txBody>
      </p:sp>
      <p:sp>
        <p:nvSpPr>
          <p:cNvPr id="8" name="Rectangle 7"/>
          <p:cNvSpPr/>
          <p:nvPr/>
        </p:nvSpPr>
        <p:spPr>
          <a:xfrm>
            <a:off x="533400" y="1143000"/>
            <a:ext cx="6706075" cy="830997"/>
          </a:xfrm>
          <a:prstGeom prst="rect">
            <a:avLst/>
          </a:prstGeom>
          <a:noFill/>
        </p:spPr>
        <p:txBody>
          <a:bodyPr>
            <a:spAutoFit/>
          </a:bodyPr>
          <a:lstStyle/>
          <a:p>
            <a:pPr algn="ctr">
              <a:defRPr/>
            </a:pPr>
            <a:r>
              <a:rPr lang="en-US" sz="2400" b="1" dirty="0">
                <a:ln w="18000">
                  <a:solidFill>
                    <a:schemeClr val="accent2">
                      <a:satMod val="140000"/>
                    </a:schemeClr>
                  </a:solidFill>
                  <a:prstDash val="solid"/>
                  <a:miter lim="800000"/>
                </a:ln>
                <a:effectLst>
                  <a:outerShdw blurRad="25500" dist="23000" dir="7020000" algn="tl">
                    <a:srgbClr val="000000">
                      <a:alpha val="50000"/>
                    </a:srgbClr>
                  </a:outerShdw>
                </a:effectLst>
                <a:ea typeface="+mn-ea"/>
              </a:rPr>
              <a:t>From which political party’s platform is the following statement?</a:t>
            </a:r>
          </a:p>
        </p:txBody>
      </p:sp>
      <p:pic>
        <p:nvPicPr>
          <p:cNvPr id="19461" name="Picture 2" descr="http://bossip.files.wordpress.com/2009/12/hmmm-e1262294192663.gif?w=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371600" y="5334000"/>
            <a:ext cx="5647701"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rPr>
              <a:t>Republicans!!</a:t>
            </a:r>
          </a:p>
        </p:txBody>
      </p:sp>
    </p:spTree>
    <p:extLst>
      <p:ext uri="{BB962C8B-B14F-4D97-AF65-F5344CB8AC3E}">
        <p14:creationId xmlns:p14="http://schemas.microsoft.com/office/powerpoint/2010/main" val="15125157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2" name="TextBox 31"/>
          <p:cNvSpPr txBox="1"/>
          <p:nvPr/>
        </p:nvSpPr>
        <p:spPr>
          <a:xfrm>
            <a:off x="0" y="42333"/>
            <a:ext cx="9144000" cy="1200329"/>
          </a:xfrm>
          <a:prstGeom prst="rect">
            <a:avLst/>
          </a:prstGeom>
          <a:noFill/>
        </p:spPr>
        <p:txBody>
          <a:bodyPr wrap="square" rtlCol="0">
            <a:spAutoFit/>
          </a:bodyPr>
          <a:lstStyle/>
          <a:p>
            <a:pPr algn="ctr"/>
            <a:r>
              <a:rPr lang="en-US" sz="3600" b="1" dirty="0" smtClean="0"/>
              <a:t>A very brief history of political parties in America</a:t>
            </a:r>
            <a:endParaRPr lang="en-US" sz="3600" b="1" dirty="0"/>
          </a:p>
        </p:txBody>
      </p:sp>
      <p:sp>
        <p:nvSpPr>
          <p:cNvPr id="36" name="Round Same Side Corner Rectangle 35"/>
          <p:cNvSpPr/>
          <p:nvPr/>
        </p:nvSpPr>
        <p:spPr>
          <a:xfrm rot="5400000">
            <a:off x="2632926" y="592214"/>
            <a:ext cx="5631243" cy="6900334"/>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Chevron 36"/>
          <p:cNvSpPr/>
          <p:nvPr/>
        </p:nvSpPr>
        <p:spPr>
          <a:xfrm rot="5400000">
            <a:off x="-1414427" y="2524442"/>
            <a:ext cx="4793612" cy="2032003"/>
          </a:xfrm>
          <a:prstGeom prst="chevron">
            <a:avLst/>
          </a:prstGeom>
          <a:solidFill>
            <a:srgbClr val="FF000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 name="TextBox 2"/>
          <p:cNvSpPr txBox="1"/>
          <p:nvPr/>
        </p:nvSpPr>
        <p:spPr>
          <a:xfrm>
            <a:off x="-33623" y="2637650"/>
            <a:ext cx="2006404" cy="2215991"/>
          </a:xfrm>
          <a:prstGeom prst="rect">
            <a:avLst/>
          </a:prstGeom>
          <a:noFill/>
        </p:spPr>
        <p:txBody>
          <a:bodyPr wrap="square" rtlCol="0">
            <a:spAutoFit/>
          </a:bodyPr>
          <a:lstStyle/>
          <a:p>
            <a:pPr algn="ctr"/>
            <a:r>
              <a:rPr lang="en-US" sz="2400" dirty="0">
                <a:solidFill>
                  <a:srgbClr val="FFFFFF"/>
                </a:solidFill>
              </a:rPr>
              <a:t>The Era of Divided Party </a:t>
            </a:r>
            <a:r>
              <a:rPr lang="en-US" sz="2400" dirty="0" smtClean="0">
                <a:solidFill>
                  <a:srgbClr val="FFFFFF"/>
                </a:solidFill>
              </a:rPr>
              <a:t>Government</a:t>
            </a:r>
          </a:p>
          <a:p>
            <a:pPr algn="ctr"/>
            <a:r>
              <a:rPr lang="en-US" sz="2400" dirty="0" smtClean="0">
                <a:solidFill>
                  <a:srgbClr val="FFFFFF"/>
                </a:solidFill>
              </a:rPr>
              <a:t>1968 – Almost Present</a:t>
            </a:r>
            <a:endParaRPr lang="en-US" sz="2400" dirty="0">
              <a:solidFill>
                <a:srgbClr val="FFFFFF"/>
              </a:solidFill>
            </a:endParaRPr>
          </a:p>
          <a:p>
            <a:endParaRPr lang="en-US" dirty="0"/>
          </a:p>
        </p:txBody>
      </p:sp>
      <p:sp>
        <p:nvSpPr>
          <p:cNvPr id="4" name="TextBox 3"/>
          <p:cNvSpPr txBox="1"/>
          <p:nvPr/>
        </p:nvSpPr>
        <p:spPr>
          <a:xfrm>
            <a:off x="1998380" y="1268424"/>
            <a:ext cx="6728163" cy="6001642"/>
          </a:xfrm>
          <a:prstGeom prst="rect">
            <a:avLst/>
          </a:prstGeom>
          <a:noFill/>
        </p:spPr>
        <p:txBody>
          <a:bodyPr wrap="square" rtlCol="0">
            <a:spAutoFit/>
          </a:bodyPr>
          <a:lstStyle/>
          <a:p>
            <a:pPr marL="285750" indent="-285750">
              <a:buClr>
                <a:srgbClr val="3366FF"/>
              </a:buClr>
              <a:buSzPct val="150000"/>
              <a:buFont typeface="Arial"/>
              <a:buChar char="•"/>
            </a:pPr>
            <a:r>
              <a:rPr lang="en-US" sz="2400" dirty="0" smtClean="0"/>
              <a:t>Pattern of divided gov. has dominated American politics since Nixon </a:t>
            </a:r>
          </a:p>
          <a:p>
            <a:pPr marL="742950" lvl="1" indent="-285750">
              <a:buClr>
                <a:srgbClr val="660066"/>
              </a:buClr>
              <a:buSzPct val="150000"/>
              <a:buFont typeface="Arial"/>
              <a:buChar char="•"/>
            </a:pPr>
            <a:r>
              <a:rPr lang="en-US" sz="2400" dirty="0" smtClean="0"/>
              <a:t>From 69’ – 10’ the same party has controlled both houses of Congress and the presidency for just 12 years</a:t>
            </a:r>
          </a:p>
          <a:p>
            <a:pPr marL="285750" indent="-285750">
              <a:buClr>
                <a:srgbClr val="3366FF"/>
              </a:buClr>
              <a:buSzPct val="150000"/>
              <a:buFont typeface="Arial"/>
              <a:buChar char="•"/>
            </a:pPr>
            <a:r>
              <a:rPr lang="en-US" sz="2400" dirty="0" smtClean="0"/>
              <a:t>Divided government has had a number of consequences</a:t>
            </a:r>
          </a:p>
          <a:p>
            <a:pPr marL="742950" lvl="1" indent="-285750">
              <a:buClr>
                <a:srgbClr val="660066"/>
              </a:buClr>
              <a:buSzPct val="150000"/>
              <a:buFont typeface="Arial"/>
              <a:buChar char="•"/>
            </a:pPr>
            <a:r>
              <a:rPr lang="en-US" sz="2400" dirty="0" smtClean="0"/>
              <a:t>Heightened partisanship has made it more difficult for moderates to negotiate compromises</a:t>
            </a:r>
          </a:p>
          <a:p>
            <a:pPr marL="742950" lvl="1" indent="-285750">
              <a:buClr>
                <a:srgbClr val="660066"/>
              </a:buClr>
              <a:buSzPct val="150000"/>
              <a:buFont typeface="Arial"/>
              <a:buChar char="•"/>
            </a:pPr>
            <a:r>
              <a:rPr lang="en-US" sz="2400" dirty="0" smtClean="0"/>
              <a:t>Slowed both the confirmation and the legislative process -- creating gridlock</a:t>
            </a:r>
          </a:p>
          <a:p>
            <a:pPr marL="742950" lvl="1" indent="-285750">
              <a:buClr>
                <a:srgbClr val="660066"/>
              </a:buClr>
              <a:buSzPct val="150000"/>
              <a:buFont typeface="Arial"/>
              <a:buChar char="•"/>
            </a:pPr>
            <a:r>
              <a:rPr lang="en-US" sz="2400" dirty="0" smtClean="0"/>
              <a:t>Increased public frustration, contributing to the decline in trust and confidence in government</a:t>
            </a:r>
          </a:p>
          <a:p>
            <a:endParaRPr lang="en-US" sz="2400" dirty="0"/>
          </a:p>
        </p:txBody>
      </p:sp>
    </p:spTree>
    <p:extLst>
      <p:ext uri="{BB962C8B-B14F-4D97-AF65-F5344CB8AC3E}">
        <p14:creationId xmlns:p14="http://schemas.microsoft.com/office/powerpoint/2010/main" val="3591908556"/>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2" name="TextBox 31"/>
          <p:cNvSpPr txBox="1"/>
          <p:nvPr/>
        </p:nvSpPr>
        <p:spPr>
          <a:xfrm>
            <a:off x="0" y="42333"/>
            <a:ext cx="9144000" cy="1200329"/>
          </a:xfrm>
          <a:prstGeom prst="rect">
            <a:avLst/>
          </a:prstGeom>
          <a:noFill/>
        </p:spPr>
        <p:txBody>
          <a:bodyPr wrap="square" rtlCol="0">
            <a:spAutoFit/>
          </a:bodyPr>
          <a:lstStyle/>
          <a:p>
            <a:pPr algn="ctr"/>
            <a:r>
              <a:rPr lang="en-US" sz="3600" b="1" dirty="0" smtClean="0"/>
              <a:t>A very brief history of political parties in America</a:t>
            </a:r>
            <a:endParaRPr lang="en-US" sz="3600" b="1" dirty="0"/>
          </a:p>
        </p:txBody>
      </p:sp>
      <p:sp>
        <p:nvSpPr>
          <p:cNvPr id="36" name="Round Same Side Corner Rectangle 35"/>
          <p:cNvSpPr/>
          <p:nvPr/>
        </p:nvSpPr>
        <p:spPr>
          <a:xfrm rot="5400000">
            <a:off x="3201600" y="23539"/>
            <a:ext cx="4493896" cy="6900334"/>
          </a:xfrm>
          <a:prstGeom prst="round2Same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Chevron 36"/>
          <p:cNvSpPr/>
          <p:nvPr/>
        </p:nvSpPr>
        <p:spPr>
          <a:xfrm rot="5400000">
            <a:off x="-1028136" y="2138151"/>
            <a:ext cx="4021029" cy="2032003"/>
          </a:xfrm>
          <a:prstGeom prst="chevron">
            <a:avLst/>
          </a:prstGeom>
          <a:solidFill>
            <a:srgbClr val="FF0000"/>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 name="TextBox 2"/>
          <p:cNvSpPr txBox="1"/>
          <p:nvPr/>
        </p:nvSpPr>
        <p:spPr>
          <a:xfrm>
            <a:off x="-33623" y="2595316"/>
            <a:ext cx="2006404" cy="738664"/>
          </a:xfrm>
          <a:prstGeom prst="rect">
            <a:avLst/>
          </a:prstGeom>
          <a:noFill/>
        </p:spPr>
        <p:txBody>
          <a:bodyPr wrap="square" rtlCol="0">
            <a:spAutoFit/>
          </a:bodyPr>
          <a:lstStyle/>
          <a:p>
            <a:pPr algn="ctr"/>
            <a:r>
              <a:rPr lang="en-US" sz="2400" dirty="0" smtClean="0">
                <a:solidFill>
                  <a:srgbClr val="FFFFFF"/>
                </a:solidFill>
              </a:rPr>
              <a:t>Today 2012</a:t>
            </a:r>
            <a:endParaRPr lang="en-US" sz="2400" dirty="0">
              <a:solidFill>
                <a:srgbClr val="FFFFFF"/>
              </a:solidFill>
            </a:endParaRPr>
          </a:p>
          <a:p>
            <a:endParaRPr lang="en-US" dirty="0"/>
          </a:p>
        </p:txBody>
      </p:sp>
      <p:sp>
        <p:nvSpPr>
          <p:cNvPr id="4" name="TextBox 3"/>
          <p:cNvSpPr txBox="1"/>
          <p:nvPr/>
        </p:nvSpPr>
        <p:spPr>
          <a:xfrm>
            <a:off x="1998380" y="1268424"/>
            <a:ext cx="6728163" cy="4801314"/>
          </a:xfrm>
          <a:prstGeom prst="rect">
            <a:avLst/>
          </a:prstGeom>
          <a:noFill/>
        </p:spPr>
        <p:txBody>
          <a:bodyPr wrap="square" rtlCol="0">
            <a:spAutoFit/>
          </a:bodyPr>
          <a:lstStyle/>
          <a:p>
            <a:pPr marL="285750" indent="-285750">
              <a:buClr>
                <a:srgbClr val="3366FF"/>
              </a:buClr>
              <a:buSzPct val="150000"/>
              <a:buFont typeface="Arial"/>
              <a:buChar char="•"/>
            </a:pPr>
            <a:r>
              <a:rPr lang="en-US" sz="2400" dirty="0" smtClean="0"/>
              <a:t>Last half century has witnessed a decline in the percentage of voters who identity themselves as Democrat or Republican and a rise in the number of voters who identity themselves as independents</a:t>
            </a:r>
          </a:p>
          <a:p>
            <a:pPr marL="742950" lvl="1" indent="-285750">
              <a:buClr>
                <a:srgbClr val="660066"/>
              </a:buClr>
              <a:buSzPct val="150000"/>
              <a:buFont typeface="Arial"/>
              <a:buChar char="•"/>
            </a:pPr>
            <a:r>
              <a:rPr lang="en-US" sz="2400" dirty="0" smtClean="0"/>
              <a:t>Result: Significant increase in “</a:t>
            </a:r>
            <a:r>
              <a:rPr lang="en-US" sz="2400" b="1" dirty="0" smtClean="0">
                <a:solidFill>
                  <a:srgbClr val="FF0000"/>
                </a:solidFill>
              </a:rPr>
              <a:t>split-ticket</a:t>
            </a:r>
            <a:r>
              <a:rPr lang="en-US" sz="2400" dirty="0" smtClean="0"/>
              <a:t>” voting</a:t>
            </a:r>
          </a:p>
          <a:p>
            <a:pPr marL="1200150" lvl="2" indent="-285750">
              <a:buClr>
                <a:srgbClr val="FF6600"/>
              </a:buClr>
              <a:buSzPct val="150000"/>
              <a:buFont typeface="Arial"/>
              <a:buChar char="•"/>
            </a:pPr>
            <a:r>
              <a:rPr lang="en-US" sz="2400" dirty="0" smtClean="0"/>
              <a:t>Voters who support candidates of different parties on the same ballot</a:t>
            </a:r>
          </a:p>
          <a:p>
            <a:pPr marL="285750" indent="-285750">
              <a:buClr>
                <a:srgbClr val="3366FF"/>
              </a:buClr>
              <a:buSzPct val="150000"/>
              <a:buFont typeface="Arial"/>
              <a:buChar char="•"/>
            </a:pPr>
            <a:r>
              <a:rPr lang="en-US" sz="2400" dirty="0" smtClean="0"/>
              <a:t>Divided </a:t>
            </a:r>
            <a:r>
              <a:rPr lang="en-US" sz="2400" dirty="0"/>
              <a:t>government due in </a:t>
            </a:r>
            <a:r>
              <a:rPr lang="en-US" sz="2400" dirty="0" smtClean="0"/>
              <a:t>part </a:t>
            </a:r>
            <a:r>
              <a:rPr lang="en-US" sz="2400" dirty="0"/>
              <a:t>to:</a:t>
            </a:r>
          </a:p>
          <a:p>
            <a:pPr marL="742950" lvl="1" indent="-285750">
              <a:buClr>
                <a:srgbClr val="660066"/>
              </a:buClr>
              <a:buSzPct val="150000"/>
              <a:buFont typeface="Arial"/>
              <a:buChar char="•"/>
            </a:pPr>
            <a:r>
              <a:rPr lang="en-US" sz="2400" dirty="0"/>
              <a:t>Erosion of the “Solid [Democratic] South</a:t>
            </a:r>
            <a:r>
              <a:rPr lang="en-US" sz="2400" dirty="0" smtClean="0"/>
              <a:t>”</a:t>
            </a:r>
          </a:p>
          <a:p>
            <a:pPr marL="742950" lvl="1" indent="-285750">
              <a:buClr>
                <a:srgbClr val="660066"/>
              </a:buClr>
              <a:buSzPct val="150000"/>
              <a:buFont typeface="Arial"/>
              <a:buChar char="•"/>
            </a:pPr>
            <a:r>
              <a:rPr lang="en-US" sz="2400" dirty="0"/>
              <a:t>Party dealignment</a:t>
            </a:r>
          </a:p>
          <a:p>
            <a:endParaRPr lang="en-US" dirty="0"/>
          </a:p>
        </p:txBody>
      </p:sp>
    </p:spTree>
    <p:extLst>
      <p:ext uri="{BB962C8B-B14F-4D97-AF65-F5344CB8AC3E}">
        <p14:creationId xmlns:p14="http://schemas.microsoft.com/office/powerpoint/2010/main" val="366994117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49491365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1406654"/>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0" y="552450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2820838"/>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0" y="4154771"/>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0" y="42296"/>
            <a:ext cx="1367388" cy="1364358"/>
          </a:xfrm>
          <a:prstGeom prst="rect">
            <a:avLst/>
          </a:prstGeom>
          <a:ln w="38100" cmpd="sng">
            <a:solidFill>
              <a:schemeClr val="tx1"/>
            </a:solidFill>
          </a:ln>
        </p:spPr>
      </p:pic>
      <p:pic>
        <p:nvPicPr>
          <p:cNvPr id="14" name="Picture 13"/>
          <p:cNvPicPr>
            <a:picLocks noChangeAspect="1"/>
          </p:cNvPicPr>
          <p:nvPr/>
        </p:nvPicPr>
        <p:blipFill>
          <a:blip r:embed="rId8"/>
          <a:stretch>
            <a:fillRect/>
          </a:stretch>
        </p:blipFill>
        <p:spPr>
          <a:xfrm>
            <a:off x="2852615" y="4093037"/>
            <a:ext cx="4854222" cy="1397000"/>
          </a:xfrm>
          <a:prstGeom prst="rect">
            <a:avLst/>
          </a:prstGeom>
        </p:spPr>
      </p:pic>
      <p:pic>
        <p:nvPicPr>
          <p:cNvPr id="15" name="Picture 14"/>
          <p:cNvPicPr>
            <a:picLocks noChangeAspect="1"/>
          </p:cNvPicPr>
          <p:nvPr/>
        </p:nvPicPr>
        <p:blipFill>
          <a:blip r:embed="rId9"/>
          <a:stretch>
            <a:fillRect/>
          </a:stretch>
        </p:blipFill>
        <p:spPr>
          <a:xfrm>
            <a:off x="2852615" y="1406654"/>
            <a:ext cx="4854222" cy="1333500"/>
          </a:xfrm>
          <a:prstGeom prst="rect">
            <a:avLst/>
          </a:prstGeom>
        </p:spPr>
      </p:pic>
      <p:sp>
        <p:nvSpPr>
          <p:cNvPr id="3" name="Rectangle 2"/>
          <p:cNvSpPr/>
          <p:nvPr/>
        </p:nvSpPr>
        <p:spPr>
          <a:xfrm>
            <a:off x="3037281" y="1252360"/>
            <a:ext cx="652643" cy="461665"/>
          </a:xfrm>
          <a:prstGeom prst="rect">
            <a:avLst/>
          </a:prstGeom>
        </p:spPr>
        <p:txBody>
          <a:bodyPr wrap="none">
            <a:spAutoFit/>
          </a:bodyPr>
          <a:lstStyle/>
          <a:p>
            <a:r>
              <a:rPr lang="en-US" sz="2400" dirty="0">
                <a:solidFill>
                  <a:srgbClr val="0000FF"/>
                </a:solidFill>
              </a:rPr>
              <a:t>193</a:t>
            </a:r>
          </a:p>
        </p:txBody>
      </p:sp>
      <p:sp>
        <p:nvSpPr>
          <p:cNvPr id="4" name="Rectangle 3"/>
          <p:cNvSpPr/>
          <p:nvPr/>
        </p:nvSpPr>
        <p:spPr>
          <a:xfrm>
            <a:off x="7171189" y="1251138"/>
            <a:ext cx="652643" cy="461665"/>
          </a:xfrm>
          <a:prstGeom prst="rect">
            <a:avLst/>
          </a:prstGeom>
        </p:spPr>
        <p:txBody>
          <a:bodyPr wrap="none">
            <a:spAutoFit/>
          </a:bodyPr>
          <a:lstStyle/>
          <a:p>
            <a:r>
              <a:rPr lang="en-US" sz="2400" dirty="0">
                <a:solidFill>
                  <a:srgbClr val="FF0000"/>
                </a:solidFill>
              </a:rPr>
              <a:t>240</a:t>
            </a:r>
          </a:p>
        </p:txBody>
      </p:sp>
      <p:sp>
        <p:nvSpPr>
          <p:cNvPr id="16" name="TextBox 15"/>
          <p:cNvSpPr txBox="1"/>
          <p:nvPr/>
        </p:nvSpPr>
        <p:spPr>
          <a:xfrm>
            <a:off x="3721462" y="3108761"/>
            <a:ext cx="3287454" cy="523220"/>
          </a:xfrm>
          <a:prstGeom prst="rect">
            <a:avLst/>
          </a:prstGeom>
          <a:noFill/>
        </p:spPr>
        <p:txBody>
          <a:bodyPr wrap="none" rtlCol="0">
            <a:spAutoFit/>
          </a:bodyPr>
          <a:lstStyle/>
          <a:p>
            <a:r>
              <a:rPr lang="en-US" sz="2800" b="1" dirty="0" smtClean="0"/>
              <a:t>Divided Government</a:t>
            </a:r>
            <a:endParaRPr lang="en-US" sz="2800" b="1" dirty="0"/>
          </a:p>
        </p:txBody>
      </p:sp>
    </p:spTree>
    <p:extLst>
      <p:ext uri="{BB962C8B-B14F-4D97-AF65-F5344CB8AC3E}">
        <p14:creationId xmlns:p14="http://schemas.microsoft.com/office/powerpoint/2010/main" val="108543895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1406654"/>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0" y="552450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2820838"/>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0" y="4154771"/>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0" y="42296"/>
            <a:ext cx="1367388" cy="1364358"/>
          </a:xfrm>
          <a:prstGeom prst="rect">
            <a:avLst/>
          </a:prstGeom>
          <a:ln w="38100" cmpd="sng">
            <a:solidFill>
              <a:schemeClr val="tx1"/>
            </a:solidFill>
          </a:ln>
        </p:spPr>
      </p:pic>
      <p:pic>
        <p:nvPicPr>
          <p:cNvPr id="2" name="Picture 1"/>
          <p:cNvPicPr>
            <a:picLocks noChangeAspect="1"/>
          </p:cNvPicPr>
          <p:nvPr/>
        </p:nvPicPr>
        <p:blipFill rotWithShape="1">
          <a:blip r:embed="rId8"/>
          <a:srcRect t="2244" b="17417"/>
          <a:stretch/>
        </p:blipFill>
        <p:spPr>
          <a:xfrm>
            <a:off x="1556861" y="389252"/>
            <a:ext cx="7395092" cy="5135248"/>
          </a:xfrm>
          <a:prstGeom prst="rect">
            <a:avLst/>
          </a:prstGeom>
          <a:ln w="3175" cmpd="sng">
            <a:solidFill>
              <a:schemeClr val="tx1"/>
            </a:solidFill>
          </a:ln>
        </p:spPr>
      </p:pic>
      <p:pic>
        <p:nvPicPr>
          <p:cNvPr id="3" name="Picture 2"/>
          <p:cNvPicPr>
            <a:picLocks noChangeAspect="1"/>
          </p:cNvPicPr>
          <p:nvPr/>
        </p:nvPicPr>
        <p:blipFill>
          <a:blip r:embed="rId9"/>
          <a:stretch>
            <a:fillRect/>
          </a:stretch>
        </p:blipFill>
        <p:spPr>
          <a:xfrm>
            <a:off x="5039085" y="5698508"/>
            <a:ext cx="1095992" cy="1095992"/>
          </a:xfrm>
          <a:prstGeom prst="rect">
            <a:avLst/>
          </a:prstGeom>
        </p:spPr>
      </p:pic>
      <p:pic>
        <p:nvPicPr>
          <p:cNvPr id="4" name="Picture 3"/>
          <p:cNvPicPr>
            <a:picLocks noChangeAspect="1"/>
          </p:cNvPicPr>
          <p:nvPr/>
        </p:nvPicPr>
        <p:blipFill>
          <a:blip r:embed="rId10"/>
          <a:stretch>
            <a:fillRect/>
          </a:stretch>
        </p:blipFill>
        <p:spPr>
          <a:xfrm>
            <a:off x="3424982" y="5705967"/>
            <a:ext cx="1348028" cy="1088533"/>
          </a:xfrm>
          <a:prstGeom prst="rect">
            <a:avLst/>
          </a:prstGeom>
        </p:spPr>
      </p:pic>
    </p:spTree>
    <p:extLst>
      <p:ext uri="{BB962C8B-B14F-4D97-AF65-F5344CB8AC3E}">
        <p14:creationId xmlns:p14="http://schemas.microsoft.com/office/powerpoint/2010/main" val="712189598"/>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8127" y="4187608"/>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471" y="1428522"/>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4471" y="5556696"/>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2908" y="0"/>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2823250"/>
            <a:ext cx="1367388" cy="1364358"/>
          </a:xfrm>
          <a:prstGeom prst="rect">
            <a:avLst/>
          </a:prstGeom>
          <a:ln w="38100" cmpd="sng">
            <a:solidFill>
              <a:schemeClr val="tx1"/>
            </a:solidFill>
          </a:ln>
        </p:spPr>
      </p:pic>
      <p:pic>
        <p:nvPicPr>
          <p:cNvPr id="14" name="Picture 13"/>
          <p:cNvPicPr>
            <a:picLocks noGrp="1" noChangeAspect="1" noChangeArrowheads="1"/>
          </p:cNvPicPr>
          <p:nvPr/>
        </p:nvPicPr>
        <p:blipFill rotWithShape="1">
          <a:blip r:embed="rId8">
            <a:extLst>
              <a:ext uri="{28A0092B-C50C-407E-A947-70E740481C1C}">
                <a14:useLocalDpi xmlns:a14="http://schemas.microsoft.com/office/drawing/2010/main" val="0"/>
              </a:ext>
            </a:extLst>
          </a:blip>
          <a:srcRect t="3318" b="3024"/>
          <a:stretch/>
        </p:blipFill>
        <p:spPr bwMode="auto">
          <a:xfrm>
            <a:off x="1378104" y="0"/>
            <a:ext cx="7765896"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pic>
    </p:spTree>
    <p:extLst>
      <p:ext uri="{BB962C8B-B14F-4D97-AF65-F5344CB8AC3E}">
        <p14:creationId xmlns:p14="http://schemas.microsoft.com/office/powerpoint/2010/main" val="1579253316"/>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4223" y="2741083"/>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2908" y="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7131" y="4110171"/>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7131" y="5474830"/>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0" y="1449879"/>
            <a:ext cx="1367388" cy="1291204"/>
          </a:xfrm>
          <a:prstGeom prst="rect">
            <a:avLst/>
          </a:prstGeom>
          <a:ln w="38100" cmpd="sng">
            <a:solidFill>
              <a:schemeClr val="tx1"/>
            </a:solidFill>
          </a:ln>
        </p:spPr>
      </p:pic>
      <p:sp>
        <p:nvSpPr>
          <p:cNvPr id="3" name="Rectangle 2"/>
          <p:cNvSpPr/>
          <p:nvPr/>
        </p:nvSpPr>
        <p:spPr>
          <a:xfrm>
            <a:off x="1460501" y="60082"/>
            <a:ext cx="7683500" cy="7971412"/>
          </a:xfrm>
          <a:prstGeom prst="rect">
            <a:avLst/>
          </a:prstGeom>
        </p:spPr>
        <p:txBody>
          <a:bodyPr wrap="square">
            <a:spAutoFit/>
          </a:bodyPr>
          <a:lstStyle/>
          <a:p>
            <a:pPr algn="ctr"/>
            <a:r>
              <a:rPr lang="en-US" sz="2800" b="1" dirty="0"/>
              <a:t>The </a:t>
            </a:r>
            <a:r>
              <a:rPr lang="en-US" sz="2800" b="1" dirty="0">
                <a:solidFill>
                  <a:srgbClr val="0000FF"/>
                </a:solidFill>
              </a:rPr>
              <a:t>Democratic Donkey</a:t>
            </a:r>
            <a:r>
              <a:rPr lang="en-US" sz="2800" b="1" dirty="0"/>
              <a:t> and the </a:t>
            </a:r>
            <a:r>
              <a:rPr lang="en-US" sz="2800" b="1" dirty="0">
                <a:solidFill>
                  <a:srgbClr val="FF0000"/>
                </a:solidFill>
              </a:rPr>
              <a:t>Republican </a:t>
            </a:r>
            <a:r>
              <a:rPr lang="en-US" sz="2800" b="1" dirty="0" smtClean="0">
                <a:solidFill>
                  <a:srgbClr val="FF0000"/>
                </a:solidFill>
              </a:rPr>
              <a:t>Elephant </a:t>
            </a:r>
            <a:r>
              <a:rPr lang="en-US" sz="2800" b="1" dirty="0" smtClean="0">
                <a:solidFill>
                  <a:srgbClr val="A617FF"/>
                </a:solidFill>
              </a:rPr>
              <a:t>(colors came in 2000)</a:t>
            </a:r>
            <a:endParaRPr lang="en-US" sz="2800" b="1" dirty="0">
              <a:solidFill>
                <a:srgbClr val="A617FF"/>
              </a:solidFill>
            </a:endParaRPr>
          </a:p>
          <a:p>
            <a:pPr marL="342900" indent="-342900">
              <a:buClr>
                <a:srgbClr val="3366FF"/>
              </a:buClr>
              <a:buFont typeface="Arial"/>
              <a:buChar char="•"/>
            </a:pPr>
            <a:r>
              <a:rPr lang="en-US" sz="2400" dirty="0" smtClean="0"/>
              <a:t>Democratic </a:t>
            </a:r>
            <a:r>
              <a:rPr lang="en-US" sz="2400" dirty="0"/>
              <a:t>donkey </a:t>
            </a:r>
            <a:r>
              <a:rPr lang="en-US" sz="2400" dirty="0" smtClean="0"/>
              <a:t>first </a:t>
            </a:r>
            <a:r>
              <a:rPr lang="en-US" sz="2400" dirty="0"/>
              <a:t>associated with Democrat Andrew Jackson's 1828 presidential </a:t>
            </a:r>
            <a:r>
              <a:rPr lang="en-US" sz="2400" dirty="0" smtClean="0"/>
              <a:t>campaign</a:t>
            </a:r>
          </a:p>
          <a:p>
            <a:pPr marL="800100" lvl="1" indent="-342900">
              <a:buClr>
                <a:srgbClr val="660066"/>
              </a:buClr>
              <a:buFont typeface="Arial"/>
              <a:buChar char="•"/>
            </a:pPr>
            <a:r>
              <a:rPr lang="en-US" sz="2400" dirty="0" smtClean="0"/>
              <a:t>opponents </a:t>
            </a:r>
            <a:r>
              <a:rPr lang="en-US" sz="2400" dirty="0"/>
              <a:t>called him a jackass (a donkey), and Jackson decided to use the image of the strong-willed animal on his campaign </a:t>
            </a:r>
            <a:r>
              <a:rPr lang="en-US" sz="2400" dirty="0" smtClean="0"/>
              <a:t>posters</a:t>
            </a:r>
          </a:p>
          <a:p>
            <a:pPr marL="342900" indent="-342900">
              <a:buClr>
                <a:srgbClr val="3366FF"/>
              </a:buClr>
              <a:buFont typeface="Arial"/>
              <a:buChar char="•"/>
            </a:pPr>
            <a:r>
              <a:rPr lang="en-US" sz="2400" dirty="0" smtClean="0"/>
              <a:t>later</a:t>
            </a:r>
            <a:r>
              <a:rPr lang="en-US" sz="2400" dirty="0"/>
              <a:t>, cartoonist Thomas Nast used the Democratic donkey in newspaper cartoons and made the symbol </a:t>
            </a:r>
            <a:r>
              <a:rPr lang="en-US" sz="2400" dirty="0" smtClean="0"/>
              <a:t>famous</a:t>
            </a:r>
            <a:endParaRPr lang="en-US" sz="2400" dirty="0"/>
          </a:p>
          <a:p>
            <a:pPr marL="342900" indent="-342900">
              <a:buClr>
                <a:srgbClr val="3366FF"/>
              </a:buClr>
              <a:buFont typeface="Arial"/>
              <a:buChar char="•"/>
            </a:pPr>
            <a:r>
              <a:rPr lang="en-US" sz="2400" dirty="0" smtClean="0"/>
              <a:t>Nast </a:t>
            </a:r>
            <a:r>
              <a:rPr lang="en-US" sz="2400" dirty="0"/>
              <a:t>invented another famous </a:t>
            </a:r>
            <a:r>
              <a:rPr lang="en-US" sz="2400" dirty="0" smtClean="0"/>
              <a:t>symbol -- the </a:t>
            </a:r>
            <a:r>
              <a:rPr lang="en-US" sz="2400" dirty="0"/>
              <a:t>Republican </a:t>
            </a:r>
            <a:r>
              <a:rPr lang="en-US" sz="2400" dirty="0" smtClean="0"/>
              <a:t>elephant</a:t>
            </a:r>
          </a:p>
          <a:p>
            <a:pPr marL="800100" lvl="1" indent="-342900">
              <a:buClr>
                <a:srgbClr val="660066"/>
              </a:buClr>
              <a:buFont typeface="Arial"/>
              <a:buChar char="•"/>
            </a:pPr>
            <a:r>
              <a:rPr lang="en-US" sz="2400" dirty="0" smtClean="0"/>
              <a:t>A cartoon </a:t>
            </a:r>
            <a:r>
              <a:rPr lang="en-US" sz="2400" dirty="0"/>
              <a:t>that appeared in </a:t>
            </a:r>
            <a:r>
              <a:rPr lang="en-US" sz="2400" i="1" dirty="0"/>
              <a:t>Harper's Weekly </a:t>
            </a:r>
            <a:r>
              <a:rPr lang="en-US" sz="2400" dirty="0"/>
              <a:t>in 1874, Nast drew a donkey clothed in lion's skin, scaring away all the animals at the </a:t>
            </a:r>
            <a:r>
              <a:rPr lang="en-US" sz="2400" dirty="0" smtClean="0"/>
              <a:t>zoo</a:t>
            </a:r>
          </a:p>
          <a:p>
            <a:pPr marL="800100" lvl="1" indent="-342900">
              <a:buClr>
                <a:srgbClr val="660066"/>
              </a:buClr>
              <a:buFont typeface="Arial"/>
              <a:buChar char="•"/>
            </a:pPr>
            <a:r>
              <a:rPr lang="en-US" sz="2400" dirty="0" smtClean="0"/>
              <a:t>One </a:t>
            </a:r>
            <a:r>
              <a:rPr lang="en-US" sz="2400" dirty="0"/>
              <a:t>of those animals, the elephant, was labeled “The Republican </a:t>
            </a:r>
            <a:r>
              <a:rPr lang="en-US" sz="2400" dirty="0" smtClean="0"/>
              <a:t>Vote” -- that's </a:t>
            </a:r>
            <a:r>
              <a:rPr lang="en-US" sz="2400" dirty="0"/>
              <a:t>all it took for the elephant to become associated with the Republican </a:t>
            </a:r>
            <a:r>
              <a:rPr lang="en-US" sz="2400" dirty="0" smtClean="0"/>
              <a:t>Party</a:t>
            </a:r>
            <a:endParaRPr lang="en-US" sz="2400" dirty="0"/>
          </a:p>
          <a:p>
            <a:endParaRPr lang="en-US" sz="2400" dirty="0"/>
          </a:p>
          <a:p>
            <a:r>
              <a:rPr lang="en-US" sz="2400" dirty="0"/>
              <a:t>Democrats today say the donkey is smart and brave, while Republicans say the elephant is strong and dignified.</a:t>
            </a:r>
          </a:p>
        </p:txBody>
      </p:sp>
    </p:spTree>
    <p:extLst>
      <p:ext uri="{BB962C8B-B14F-4D97-AF65-F5344CB8AC3E}">
        <p14:creationId xmlns:p14="http://schemas.microsoft.com/office/powerpoint/2010/main" val="805453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222"/>
            <a:ext cx="9144000" cy="6855778"/>
          </a:xfrm>
          <a:prstGeom prst="rect">
            <a:avLst/>
          </a:prstGeom>
        </p:spPr>
      </p:pic>
    </p:spTree>
    <p:extLst>
      <p:ext uri="{BB962C8B-B14F-4D97-AF65-F5344CB8AC3E}">
        <p14:creationId xmlns:p14="http://schemas.microsoft.com/office/powerpoint/2010/main" val="83337496"/>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Placeholder 2"/>
          <p:cNvSpPr>
            <a:spLocks noGrp="1"/>
          </p:cNvSpPr>
          <p:nvPr>
            <p:ph type="body" sz="half" idx="1"/>
          </p:nvPr>
        </p:nvSpPr>
        <p:spPr>
          <a:xfrm>
            <a:off x="228600" y="2895600"/>
            <a:ext cx="8915400" cy="2895600"/>
          </a:xfrm>
        </p:spPr>
        <p:txBody>
          <a:bodyPr/>
          <a:lstStyle/>
          <a:p>
            <a:r>
              <a:rPr lang="en-US" b="1">
                <a:latin typeface="Bell MT" charset="0"/>
              </a:rPr>
              <a:t>Removal from the electoral system of the financial contributions of monopolies, to be replaced by public funding and guarantees of honest elections where each vote counts and all votes are counted</a:t>
            </a:r>
          </a:p>
        </p:txBody>
      </p:sp>
      <p:sp>
        <p:nvSpPr>
          <p:cNvPr id="7" name="Rectangle 6"/>
          <p:cNvSpPr/>
          <p:nvPr/>
        </p:nvSpPr>
        <p:spPr>
          <a:xfrm>
            <a:off x="1905000" y="228600"/>
            <a:ext cx="397897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ea typeface="+mn-ea"/>
              </a:rPr>
              <a:t>Who Said It?</a:t>
            </a:r>
          </a:p>
        </p:txBody>
      </p:sp>
      <p:sp>
        <p:nvSpPr>
          <p:cNvPr id="8" name="Rectangle 7"/>
          <p:cNvSpPr/>
          <p:nvPr/>
        </p:nvSpPr>
        <p:spPr>
          <a:xfrm>
            <a:off x="533400" y="1143000"/>
            <a:ext cx="6706075" cy="830997"/>
          </a:xfrm>
          <a:prstGeom prst="rect">
            <a:avLst/>
          </a:prstGeom>
          <a:noFill/>
        </p:spPr>
        <p:txBody>
          <a:bodyPr>
            <a:spAutoFit/>
          </a:bodyPr>
          <a:lstStyle/>
          <a:p>
            <a:pPr algn="ctr">
              <a:defRPr/>
            </a:pPr>
            <a:r>
              <a:rPr lang="en-US" sz="2400" b="1" dirty="0">
                <a:ln w="18000">
                  <a:solidFill>
                    <a:schemeClr val="accent2">
                      <a:satMod val="140000"/>
                    </a:schemeClr>
                  </a:solidFill>
                  <a:prstDash val="solid"/>
                  <a:miter lim="800000"/>
                </a:ln>
                <a:effectLst>
                  <a:outerShdw blurRad="25500" dist="23000" dir="7020000" algn="tl">
                    <a:srgbClr val="000000">
                      <a:alpha val="50000"/>
                    </a:srgbClr>
                  </a:outerShdw>
                </a:effectLst>
                <a:ea typeface="+mn-ea"/>
              </a:rPr>
              <a:t>From which political party’s platform is the following statement?</a:t>
            </a:r>
          </a:p>
        </p:txBody>
      </p:sp>
      <p:pic>
        <p:nvPicPr>
          <p:cNvPr id="32773" name="Picture 2" descr="http://bossip.files.wordpress.com/2009/12/hmmm-e1262294192663.gif?w=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506272" y="5334000"/>
            <a:ext cx="5378395"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rPr>
              <a:t>Communists!!</a:t>
            </a:r>
          </a:p>
        </p:txBody>
      </p:sp>
    </p:spTree>
    <p:extLst>
      <p:ext uri="{BB962C8B-B14F-4D97-AF65-F5344CB8AC3E}">
        <p14:creationId xmlns:p14="http://schemas.microsoft.com/office/powerpoint/2010/main" val="26701338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2908" y="5528262"/>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223" y="2793848"/>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0"/>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8127" y="1364659"/>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4163904"/>
            <a:ext cx="1367388" cy="1364358"/>
          </a:xfrm>
          <a:prstGeom prst="rect">
            <a:avLst/>
          </a:prstGeom>
          <a:ln w="38100" cmpd="sng">
            <a:solidFill>
              <a:schemeClr val="tx1"/>
            </a:solidFill>
          </a:ln>
        </p:spPr>
      </p:pic>
      <p:sp>
        <p:nvSpPr>
          <p:cNvPr id="2" name="Rectangle 1"/>
          <p:cNvSpPr/>
          <p:nvPr/>
        </p:nvSpPr>
        <p:spPr>
          <a:xfrm>
            <a:off x="1377856" y="57835"/>
            <a:ext cx="7766144" cy="646331"/>
          </a:xfrm>
          <a:prstGeom prst="rect">
            <a:avLst/>
          </a:prstGeom>
        </p:spPr>
        <p:txBody>
          <a:bodyPr wrap="square">
            <a:spAutoFit/>
          </a:bodyPr>
          <a:lstStyle/>
          <a:p>
            <a:pPr algn="ctr"/>
            <a:r>
              <a:rPr lang="en-US" sz="3600" b="1" dirty="0" smtClean="0"/>
              <a:t>The </a:t>
            </a:r>
            <a:r>
              <a:rPr lang="en-US" sz="3600" b="1" dirty="0"/>
              <a:t>United States </a:t>
            </a:r>
            <a:r>
              <a:rPr lang="en-US" sz="3600" b="1" dirty="0" smtClean="0"/>
              <a:t>two</a:t>
            </a:r>
            <a:r>
              <a:rPr lang="en-US" sz="3600" b="1" dirty="0"/>
              <a:t>-</a:t>
            </a:r>
            <a:r>
              <a:rPr lang="en-US" sz="3600" b="1" dirty="0" smtClean="0"/>
              <a:t>party system</a:t>
            </a:r>
            <a:endParaRPr lang="en-US" sz="3600" b="1" dirty="0"/>
          </a:p>
        </p:txBody>
      </p:sp>
      <p:sp>
        <p:nvSpPr>
          <p:cNvPr id="3" name="Rectangle 2"/>
          <p:cNvSpPr/>
          <p:nvPr/>
        </p:nvSpPr>
        <p:spPr>
          <a:xfrm>
            <a:off x="1367068" y="708612"/>
            <a:ext cx="7776931" cy="6093977"/>
          </a:xfrm>
          <a:prstGeom prst="rect">
            <a:avLst/>
          </a:prstGeom>
        </p:spPr>
        <p:txBody>
          <a:bodyPr wrap="square">
            <a:spAutoFit/>
          </a:bodyPr>
          <a:lstStyle/>
          <a:p>
            <a:pPr marL="342900" indent="-342900">
              <a:buClr>
                <a:srgbClr val="3366FF"/>
              </a:buClr>
              <a:buFont typeface="Arial"/>
              <a:buChar char="•"/>
            </a:pPr>
            <a:r>
              <a:rPr lang="en-US" sz="2600" dirty="0"/>
              <a:t>Rare among nations </a:t>
            </a:r>
            <a:r>
              <a:rPr lang="en-US" sz="2600" dirty="0" smtClean="0"/>
              <a:t>(only </a:t>
            </a:r>
            <a:r>
              <a:rPr lang="en-US" sz="2600" dirty="0"/>
              <a:t>15 </a:t>
            </a:r>
            <a:r>
              <a:rPr lang="en-US" sz="2600" dirty="0" smtClean="0"/>
              <a:t>                                        nations </a:t>
            </a:r>
            <a:r>
              <a:rPr lang="en-US" sz="2600" dirty="0"/>
              <a:t>have it)</a:t>
            </a:r>
          </a:p>
          <a:p>
            <a:pPr marL="342900" indent="-342900">
              <a:buClr>
                <a:srgbClr val="3366FF"/>
              </a:buClr>
              <a:buFont typeface="Arial"/>
              <a:buChar char="•"/>
            </a:pPr>
            <a:r>
              <a:rPr lang="en-US" sz="2600" dirty="0"/>
              <a:t>Evenly balanced nationally, </a:t>
            </a:r>
            <a:r>
              <a:rPr lang="en-US" sz="2600" dirty="0" smtClean="0"/>
              <a:t>                                              not </a:t>
            </a:r>
            <a:r>
              <a:rPr lang="en-US" sz="2600" dirty="0"/>
              <a:t>locally</a:t>
            </a:r>
          </a:p>
          <a:p>
            <a:pPr marL="342900" indent="-342900">
              <a:buClr>
                <a:srgbClr val="3366FF"/>
              </a:buClr>
              <a:buFont typeface="Arial"/>
              <a:buChar char="•"/>
            </a:pPr>
            <a:r>
              <a:rPr lang="en-US" sz="2600" dirty="0"/>
              <a:t>Why has it endured so long?</a:t>
            </a:r>
          </a:p>
          <a:p>
            <a:pPr marL="800100" lvl="1" indent="-342900">
              <a:buClr>
                <a:srgbClr val="660066"/>
              </a:buClr>
              <a:buFont typeface="Arial"/>
              <a:buChar char="•"/>
            </a:pPr>
            <a:r>
              <a:rPr lang="en-US" sz="2600" dirty="0"/>
              <a:t>voter opinion (“two </a:t>
            </a:r>
            <a:r>
              <a:rPr lang="en-US" sz="2600" dirty="0" smtClean="0"/>
              <a:t>                                             broad coalitions </a:t>
            </a:r>
            <a:r>
              <a:rPr lang="en-US" sz="2600" dirty="0"/>
              <a:t>work, </a:t>
            </a:r>
            <a:r>
              <a:rPr lang="en-US" sz="2600" dirty="0" smtClean="0"/>
              <a:t>                                      even though </a:t>
            </a:r>
            <a:r>
              <a:rPr lang="en-US" sz="2600" dirty="0"/>
              <a:t>it </a:t>
            </a:r>
            <a:r>
              <a:rPr lang="en-US" sz="2600" dirty="0" smtClean="0"/>
              <a:t>creates bitter                                        dissent</a:t>
            </a:r>
            <a:r>
              <a:rPr lang="en-US" sz="2600" dirty="0"/>
              <a:t>”)</a:t>
            </a:r>
          </a:p>
          <a:p>
            <a:pPr marL="800100" lvl="1" indent="-342900">
              <a:buClr>
                <a:srgbClr val="660066"/>
              </a:buClr>
              <a:buFont typeface="Arial"/>
              <a:buChar char="•"/>
            </a:pPr>
            <a:r>
              <a:rPr lang="en-US" sz="2600" dirty="0"/>
              <a:t>state </a:t>
            </a:r>
            <a:r>
              <a:rPr lang="en-US" sz="2600" dirty="0" smtClean="0"/>
              <a:t>                           laws make </a:t>
            </a:r>
            <a:r>
              <a:rPr lang="en-US" sz="2600" dirty="0"/>
              <a:t>it difficult for 3rd parties </a:t>
            </a:r>
            <a:r>
              <a:rPr lang="en-US" sz="2600" dirty="0" smtClean="0"/>
              <a:t>                        to get </a:t>
            </a:r>
            <a:r>
              <a:rPr lang="en-US" sz="2600" dirty="0"/>
              <a:t>on ballot               </a:t>
            </a:r>
          </a:p>
          <a:p>
            <a:pPr marL="800100" lvl="1" indent="-342900">
              <a:buClr>
                <a:srgbClr val="660066"/>
              </a:buClr>
              <a:buFont typeface="Arial"/>
              <a:buChar char="•"/>
            </a:pPr>
            <a:r>
              <a:rPr lang="en-US" sz="2600" b="1" dirty="0"/>
              <a:t>BUT MAINLY</a:t>
            </a:r>
            <a:r>
              <a:rPr lang="en-US" sz="2600" dirty="0"/>
              <a:t>, it’s the electoral system: “</a:t>
            </a:r>
            <a:r>
              <a:rPr lang="en-US" sz="2600" b="1" dirty="0">
                <a:solidFill>
                  <a:srgbClr val="FF0000"/>
                </a:solidFill>
              </a:rPr>
              <a:t>winner-take-all</a:t>
            </a:r>
            <a:r>
              <a:rPr lang="en-US" sz="2600" dirty="0"/>
              <a:t>” and plurality system limit the # of </a:t>
            </a:r>
            <a:r>
              <a:rPr lang="en-US" sz="2600" dirty="0" smtClean="0"/>
              <a:t>parties</a:t>
            </a:r>
          </a:p>
          <a:p>
            <a:pPr marL="800100" lvl="1" indent="-342900">
              <a:buClr>
                <a:srgbClr val="660066"/>
              </a:buClr>
              <a:buFont typeface="Arial"/>
              <a:buChar char="•"/>
            </a:pPr>
            <a:r>
              <a:rPr lang="en-US" sz="2600" b="1" dirty="0" smtClean="0">
                <a:solidFill>
                  <a:srgbClr val="FF0000"/>
                </a:solidFill>
              </a:rPr>
              <a:t>Single-member Districts </a:t>
            </a:r>
            <a:r>
              <a:rPr lang="en-US" sz="2600" dirty="0" smtClean="0"/>
              <a:t>– only one candidate is elected to each office on the ballot</a:t>
            </a:r>
            <a:endParaRPr lang="en-US" sz="2600" dirty="0"/>
          </a:p>
        </p:txBody>
      </p:sp>
      <p:pic>
        <p:nvPicPr>
          <p:cNvPr id="14" name="Picture 13" descr="http://4.bp.blogspot.com/_tqISUN7OIsY/THYKqvD98AI/AAAAAAAAB1E/mQlQMaGVYJU/s400/Republicrats-74281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1500" y="823790"/>
            <a:ext cx="3341077" cy="353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one_party_"/>
          <p:cNvPicPr>
            <a:picLocks noGrp="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17334" y="4360332"/>
            <a:ext cx="1651000" cy="71966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pic>
    </p:spTree>
    <p:extLst>
      <p:ext uri="{BB962C8B-B14F-4D97-AF65-F5344CB8AC3E}">
        <p14:creationId xmlns:p14="http://schemas.microsoft.com/office/powerpoint/2010/main" val="18004413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8127" y="4187608"/>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471" y="1428522"/>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4471" y="5556696"/>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2908" y="0"/>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2823250"/>
            <a:ext cx="1367388" cy="1364358"/>
          </a:xfrm>
          <a:prstGeom prst="rect">
            <a:avLst/>
          </a:prstGeom>
          <a:ln w="38100" cmpd="sng">
            <a:solidFill>
              <a:schemeClr val="tx1"/>
            </a:solidFill>
          </a:ln>
        </p:spPr>
      </p:pic>
      <p:sp>
        <p:nvSpPr>
          <p:cNvPr id="2" name="Rectangle 1"/>
          <p:cNvSpPr/>
          <p:nvPr/>
        </p:nvSpPr>
        <p:spPr>
          <a:xfrm>
            <a:off x="1378104" y="59564"/>
            <a:ext cx="7765896" cy="646331"/>
          </a:xfrm>
          <a:prstGeom prst="rect">
            <a:avLst/>
          </a:prstGeom>
        </p:spPr>
        <p:txBody>
          <a:bodyPr wrap="square">
            <a:spAutoFit/>
          </a:bodyPr>
          <a:lstStyle/>
          <a:p>
            <a:pPr algn="ctr"/>
            <a:r>
              <a:rPr lang="en-US" sz="3600" b="1" dirty="0" smtClean="0"/>
              <a:t>Political Parties</a:t>
            </a:r>
            <a:endParaRPr lang="en-US" sz="3600" b="1" dirty="0"/>
          </a:p>
        </p:txBody>
      </p:sp>
      <p:sp>
        <p:nvSpPr>
          <p:cNvPr id="3" name="Rectangle 2"/>
          <p:cNvSpPr/>
          <p:nvPr/>
        </p:nvSpPr>
        <p:spPr>
          <a:xfrm>
            <a:off x="1378104" y="712542"/>
            <a:ext cx="7765896" cy="5047536"/>
          </a:xfrm>
          <a:prstGeom prst="rect">
            <a:avLst/>
          </a:prstGeom>
        </p:spPr>
        <p:txBody>
          <a:bodyPr wrap="square">
            <a:spAutoFit/>
          </a:bodyPr>
          <a:lstStyle/>
          <a:p>
            <a:r>
              <a:rPr lang="en-US" sz="2800" dirty="0" smtClean="0"/>
              <a:t>Tasks of the Parties</a:t>
            </a:r>
          </a:p>
          <a:p>
            <a:pPr marL="457200" indent="-457200">
              <a:buClr>
                <a:srgbClr val="3366FF"/>
              </a:buClr>
              <a:buFont typeface="Arial"/>
              <a:buChar char="•"/>
            </a:pPr>
            <a:r>
              <a:rPr lang="en-US" sz="2800" b="1" dirty="0" smtClean="0">
                <a:solidFill>
                  <a:srgbClr val="FF0000"/>
                </a:solidFill>
              </a:rPr>
              <a:t>Linkage Institution</a:t>
            </a:r>
            <a:r>
              <a:rPr lang="en-US" sz="2800" dirty="0" smtClean="0"/>
              <a:t>: the channels through which people’s concerns become political issues on the government’s policy agenda</a:t>
            </a:r>
          </a:p>
          <a:p>
            <a:pPr marL="457200" indent="-457200">
              <a:lnSpc>
                <a:spcPct val="50000"/>
              </a:lnSpc>
              <a:buClr>
                <a:srgbClr val="3366FF"/>
              </a:buClr>
              <a:buFont typeface="Arial"/>
              <a:buChar char="•"/>
            </a:pPr>
            <a:endParaRPr lang="en-US" sz="2800" dirty="0" smtClean="0"/>
          </a:p>
          <a:p>
            <a:pPr marL="914400" lvl="1" indent="-457200">
              <a:buClr>
                <a:srgbClr val="660066"/>
              </a:buClr>
              <a:buFont typeface="Arial"/>
              <a:buChar char="•"/>
            </a:pPr>
            <a:r>
              <a:rPr lang="en-US" sz="2800" dirty="0" smtClean="0"/>
              <a:t>Parties Pick Candidates</a:t>
            </a:r>
          </a:p>
          <a:p>
            <a:pPr marL="914400" lvl="1" indent="-457200">
              <a:buClr>
                <a:srgbClr val="660066"/>
              </a:buClr>
              <a:buFont typeface="Arial"/>
              <a:buChar char="•"/>
            </a:pPr>
            <a:r>
              <a:rPr lang="en-US" sz="2800" dirty="0" smtClean="0"/>
              <a:t>Parties Run Campaigns</a:t>
            </a:r>
          </a:p>
          <a:p>
            <a:pPr marL="914400" lvl="1" indent="-457200">
              <a:buClr>
                <a:srgbClr val="660066"/>
              </a:buClr>
              <a:buFont typeface="Arial"/>
              <a:buChar char="•"/>
            </a:pPr>
            <a:r>
              <a:rPr lang="en-US" sz="2800" dirty="0" smtClean="0"/>
              <a:t>Parties Give Cues to                                       Voters</a:t>
            </a:r>
          </a:p>
          <a:p>
            <a:pPr marL="914400" lvl="1" indent="-457200">
              <a:buClr>
                <a:srgbClr val="660066"/>
              </a:buClr>
              <a:buFont typeface="Arial"/>
              <a:buChar char="•"/>
            </a:pPr>
            <a:r>
              <a:rPr lang="en-US" sz="2800" dirty="0" smtClean="0"/>
              <a:t>Parties Articulate Policies</a:t>
            </a:r>
          </a:p>
          <a:p>
            <a:pPr marL="914400" lvl="1" indent="-457200">
              <a:buClr>
                <a:srgbClr val="660066"/>
              </a:buClr>
              <a:buFont typeface="Arial"/>
              <a:buChar char="•"/>
            </a:pPr>
            <a:r>
              <a:rPr lang="en-US" sz="2800" dirty="0" smtClean="0"/>
              <a:t>Parties Coordinate                              Policymaking</a:t>
            </a:r>
            <a:endParaRPr lang="en-US" sz="2800" dirty="0"/>
          </a:p>
        </p:txBody>
      </p:sp>
      <p:pic>
        <p:nvPicPr>
          <p:cNvPr id="14" name="Picture 13"/>
          <p:cNvPicPr>
            <a:picLocks noChangeAspect="1"/>
          </p:cNvPicPr>
          <p:nvPr/>
        </p:nvPicPr>
        <p:blipFill rotWithShape="1">
          <a:blip r:embed="rId8"/>
          <a:srcRect l="12729" t="2896" r="39145"/>
          <a:stretch/>
        </p:blipFill>
        <p:spPr>
          <a:xfrm>
            <a:off x="6135077" y="2177746"/>
            <a:ext cx="2696308" cy="3612401"/>
          </a:xfrm>
          <a:prstGeom prst="rect">
            <a:avLst/>
          </a:prstGeom>
        </p:spPr>
      </p:pic>
    </p:spTree>
    <p:extLst>
      <p:ext uri="{BB962C8B-B14F-4D97-AF65-F5344CB8AC3E}">
        <p14:creationId xmlns:p14="http://schemas.microsoft.com/office/powerpoint/2010/main" val="1862659511"/>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8127" y="4187608"/>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471" y="1428522"/>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4471" y="5556696"/>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2908" y="0"/>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2823250"/>
            <a:ext cx="1367388" cy="1364358"/>
          </a:xfrm>
          <a:prstGeom prst="rect">
            <a:avLst/>
          </a:prstGeom>
          <a:ln w="38100" cmpd="sng">
            <a:solidFill>
              <a:schemeClr val="tx1"/>
            </a:solidFill>
          </a:ln>
        </p:spPr>
      </p:pic>
      <p:sp>
        <p:nvSpPr>
          <p:cNvPr id="2" name="TextBox 1"/>
          <p:cNvSpPr txBox="1"/>
          <p:nvPr/>
        </p:nvSpPr>
        <p:spPr>
          <a:xfrm>
            <a:off x="1433526" y="181001"/>
            <a:ext cx="7710474" cy="646331"/>
          </a:xfrm>
          <a:prstGeom prst="rect">
            <a:avLst/>
          </a:prstGeom>
          <a:noFill/>
        </p:spPr>
        <p:txBody>
          <a:bodyPr wrap="square" rtlCol="0">
            <a:spAutoFit/>
          </a:bodyPr>
          <a:lstStyle/>
          <a:p>
            <a:pPr algn="ctr"/>
            <a:r>
              <a:rPr lang="en-US" sz="3600" b="1" dirty="0" smtClean="0"/>
              <a:t>What is Plurality?</a:t>
            </a:r>
            <a:endParaRPr lang="en-US" sz="3600" b="1" dirty="0"/>
          </a:p>
        </p:txBody>
      </p:sp>
      <p:sp>
        <p:nvSpPr>
          <p:cNvPr id="4" name="Rectangle 3"/>
          <p:cNvSpPr/>
          <p:nvPr/>
        </p:nvSpPr>
        <p:spPr>
          <a:xfrm>
            <a:off x="1433526" y="827333"/>
            <a:ext cx="7710474" cy="2677656"/>
          </a:xfrm>
          <a:prstGeom prst="rect">
            <a:avLst/>
          </a:prstGeom>
        </p:spPr>
        <p:txBody>
          <a:bodyPr wrap="square">
            <a:spAutoFit/>
          </a:bodyPr>
          <a:lstStyle/>
          <a:p>
            <a:pPr marL="457200" indent="-457200">
              <a:buClr>
                <a:srgbClr val="3366FF"/>
              </a:buClr>
              <a:buFont typeface="Arial"/>
              <a:buChar char="•"/>
            </a:pPr>
            <a:r>
              <a:rPr lang="en-US" sz="2800" dirty="0"/>
              <a:t>in elections for </a:t>
            </a:r>
            <a:r>
              <a:rPr lang="en-US" sz="2800" dirty="0" smtClean="0"/>
              <a:t>President, </a:t>
            </a:r>
            <a:r>
              <a:rPr lang="en-US" sz="2800" dirty="0"/>
              <a:t>Congress, most state elections, the winner is he/she who </a:t>
            </a:r>
            <a:r>
              <a:rPr lang="en-US" sz="2800" dirty="0" smtClean="0"/>
              <a:t>receives the </a:t>
            </a:r>
            <a:r>
              <a:rPr lang="en-US" sz="2800" b="1" i="1" u="sng" dirty="0" smtClean="0"/>
              <a:t>MOST</a:t>
            </a:r>
            <a:r>
              <a:rPr lang="en-US" sz="2800" dirty="0" smtClean="0"/>
              <a:t> </a:t>
            </a:r>
            <a:r>
              <a:rPr lang="en-US" sz="2800" dirty="0"/>
              <a:t>votes, </a:t>
            </a:r>
            <a:r>
              <a:rPr lang="en-US" sz="2800" b="1" i="1" u="sng" dirty="0"/>
              <a:t>not MAJORITY </a:t>
            </a:r>
            <a:r>
              <a:rPr lang="en-US" sz="2800" dirty="0"/>
              <a:t>(50% +1)</a:t>
            </a:r>
          </a:p>
          <a:p>
            <a:pPr marL="457200" indent="-457200">
              <a:buClr>
                <a:srgbClr val="3366FF"/>
              </a:buClr>
              <a:buFont typeface="Arial"/>
              <a:buChar char="•"/>
            </a:pPr>
            <a:r>
              <a:rPr lang="en-US" sz="2800" dirty="0"/>
              <a:t>no proportionality (</a:t>
            </a:r>
            <a:r>
              <a:rPr lang="en-US" sz="2800" dirty="0" smtClean="0"/>
              <a:t>proportionality </a:t>
            </a:r>
            <a:r>
              <a:rPr lang="en-US" sz="2800" dirty="0"/>
              <a:t>systems give political seats in proportion to the votes cast for each party)</a:t>
            </a:r>
          </a:p>
        </p:txBody>
      </p:sp>
      <p:pic>
        <p:nvPicPr>
          <p:cNvPr id="15" name="Picture 14"/>
          <p:cNvPicPr>
            <a:picLocks/>
          </p:cNvPicPr>
          <p:nvPr/>
        </p:nvPicPr>
        <p:blipFill rotWithShape="1">
          <a:blip r:embed="rId8"/>
          <a:srcRect l="8315" r="8353"/>
          <a:stretch/>
        </p:blipFill>
        <p:spPr>
          <a:xfrm>
            <a:off x="6688666" y="3504989"/>
            <a:ext cx="2092017" cy="3012803"/>
          </a:xfrm>
          <a:prstGeom prst="rect">
            <a:avLst/>
          </a:prstGeom>
        </p:spPr>
      </p:pic>
      <p:pic>
        <p:nvPicPr>
          <p:cNvPr id="16" name="Picture 15"/>
          <p:cNvPicPr>
            <a:picLocks/>
          </p:cNvPicPr>
          <p:nvPr/>
        </p:nvPicPr>
        <p:blipFill>
          <a:blip r:embed="rId9"/>
          <a:stretch>
            <a:fillRect/>
          </a:stretch>
        </p:blipFill>
        <p:spPr>
          <a:xfrm>
            <a:off x="1767253" y="3502899"/>
            <a:ext cx="2042747" cy="3014893"/>
          </a:xfrm>
          <a:prstGeom prst="rect">
            <a:avLst/>
          </a:prstGeom>
        </p:spPr>
      </p:pic>
      <p:sp>
        <p:nvSpPr>
          <p:cNvPr id="17" name="TextBox 16"/>
          <p:cNvSpPr txBox="1"/>
          <p:nvPr/>
        </p:nvSpPr>
        <p:spPr>
          <a:xfrm>
            <a:off x="4572000" y="3573103"/>
            <a:ext cx="1747743" cy="1015663"/>
          </a:xfrm>
          <a:prstGeom prst="rect">
            <a:avLst/>
          </a:prstGeom>
          <a:solidFill>
            <a:schemeClr val="accent1">
              <a:lumMod val="60000"/>
              <a:lumOff val="40000"/>
            </a:schemeClr>
          </a:solidFill>
        </p:spPr>
        <p:txBody>
          <a:bodyPr wrap="square" rtlCol="0">
            <a:spAutoFit/>
          </a:bodyPr>
          <a:lstStyle/>
          <a:p>
            <a:pPr algn="ctr"/>
            <a:r>
              <a:rPr lang="en-US" sz="2000" dirty="0" smtClean="0">
                <a:ln>
                  <a:solidFill>
                    <a:srgbClr val="000000"/>
                  </a:solidFill>
                </a:ln>
                <a:solidFill>
                  <a:srgbClr val="0000FF"/>
                </a:solidFill>
              </a:rPr>
              <a:t>“I really love plurality elections.”</a:t>
            </a:r>
            <a:endParaRPr lang="en-US" sz="2000" dirty="0">
              <a:ln>
                <a:solidFill>
                  <a:srgbClr val="000000"/>
                </a:solidFill>
              </a:ln>
              <a:solidFill>
                <a:srgbClr val="0000FF"/>
              </a:solidFill>
            </a:endParaRPr>
          </a:p>
        </p:txBody>
      </p:sp>
      <p:sp>
        <p:nvSpPr>
          <p:cNvPr id="18" name="TextBox 17"/>
          <p:cNvSpPr txBox="1"/>
          <p:nvPr/>
        </p:nvSpPr>
        <p:spPr>
          <a:xfrm>
            <a:off x="4169834" y="5502129"/>
            <a:ext cx="1756833" cy="1015663"/>
          </a:xfrm>
          <a:prstGeom prst="rect">
            <a:avLst/>
          </a:prstGeom>
          <a:solidFill>
            <a:schemeClr val="accent2">
              <a:lumMod val="60000"/>
              <a:lumOff val="40000"/>
            </a:schemeClr>
          </a:solidFill>
        </p:spPr>
        <p:txBody>
          <a:bodyPr wrap="square" rtlCol="0">
            <a:spAutoFit/>
          </a:bodyPr>
          <a:lstStyle/>
          <a:p>
            <a:pPr algn="ctr"/>
            <a:r>
              <a:rPr lang="en-US" sz="2000" dirty="0" smtClean="0">
                <a:ln>
                  <a:solidFill>
                    <a:srgbClr val="000000"/>
                  </a:solidFill>
                </a:ln>
                <a:solidFill>
                  <a:schemeClr val="accent2"/>
                </a:solidFill>
              </a:rPr>
              <a:t>“I really love the electoral college.</a:t>
            </a:r>
            <a:r>
              <a:rPr lang="en-US" dirty="0" smtClean="0">
                <a:ln>
                  <a:solidFill>
                    <a:srgbClr val="000000"/>
                  </a:solidFill>
                </a:ln>
                <a:solidFill>
                  <a:schemeClr val="accent2"/>
                </a:solidFill>
              </a:rPr>
              <a:t>”</a:t>
            </a:r>
            <a:endParaRPr lang="en-US" dirty="0">
              <a:ln>
                <a:solidFill>
                  <a:srgbClr val="000000"/>
                </a:solidFill>
              </a:ln>
              <a:solidFill>
                <a:schemeClr val="accent2"/>
              </a:solidFill>
            </a:endParaRPr>
          </a:p>
        </p:txBody>
      </p:sp>
      <p:sp>
        <p:nvSpPr>
          <p:cNvPr id="19" name="Line 36"/>
          <p:cNvSpPr>
            <a:spLocks noChangeShapeType="1"/>
          </p:cNvSpPr>
          <p:nvPr/>
        </p:nvSpPr>
        <p:spPr bwMode="auto">
          <a:xfrm flipV="1">
            <a:off x="5996828" y="5249332"/>
            <a:ext cx="543671" cy="671423"/>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cs typeface="+mn-cs"/>
            </a:endParaRPr>
          </a:p>
        </p:txBody>
      </p:sp>
      <p:sp>
        <p:nvSpPr>
          <p:cNvPr id="20" name="Line 36"/>
          <p:cNvSpPr>
            <a:spLocks noChangeShapeType="1"/>
          </p:cNvSpPr>
          <p:nvPr/>
        </p:nvSpPr>
        <p:spPr bwMode="auto">
          <a:xfrm flipH="1">
            <a:off x="4001984" y="4083537"/>
            <a:ext cx="570014" cy="827129"/>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cs typeface="+mn-cs"/>
            </a:endParaRPr>
          </a:p>
        </p:txBody>
      </p:sp>
    </p:spTree>
    <p:extLst>
      <p:ext uri="{BB962C8B-B14F-4D97-AF65-F5344CB8AC3E}">
        <p14:creationId xmlns:p14="http://schemas.microsoft.com/office/powerpoint/2010/main" val="3790073329"/>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8694" y="2729684"/>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8694" y="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8694" y="4098772"/>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10716" y="5463431"/>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10716" y="1365326"/>
            <a:ext cx="1367388" cy="1364358"/>
          </a:xfrm>
          <a:prstGeom prst="rect">
            <a:avLst/>
          </a:prstGeom>
          <a:ln w="38100" cmpd="sng">
            <a:solidFill>
              <a:schemeClr val="tx1"/>
            </a:solidFill>
          </a:ln>
        </p:spPr>
      </p:pic>
      <p:pic>
        <p:nvPicPr>
          <p:cNvPr id="14" name="Picture 13"/>
          <p:cNvPicPr>
            <a:picLocks noChangeAspect="1"/>
          </p:cNvPicPr>
          <p:nvPr/>
        </p:nvPicPr>
        <p:blipFill>
          <a:blip r:embed="rId8"/>
          <a:stretch>
            <a:fillRect/>
          </a:stretch>
        </p:blipFill>
        <p:spPr>
          <a:xfrm>
            <a:off x="0" y="0"/>
            <a:ext cx="9152694" cy="6858000"/>
          </a:xfrm>
          <a:prstGeom prst="rect">
            <a:avLst/>
          </a:prstGeom>
        </p:spPr>
      </p:pic>
    </p:spTree>
    <p:extLst>
      <p:ext uri="{BB962C8B-B14F-4D97-AF65-F5344CB8AC3E}">
        <p14:creationId xmlns:p14="http://schemas.microsoft.com/office/powerpoint/2010/main" val="2283483637"/>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1406654"/>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0" y="552450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2820838"/>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0" y="4154771"/>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0" y="42296"/>
            <a:ext cx="1367388" cy="1364358"/>
          </a:xfrm>
          <a:prstGeom prst="rect">
            <a:avLst/>
          </a:prstGeom>
          <a:ln w="38100" cmpd="sng">
            <a:solidFill>
              <a:schemeClr val="tx1"/>
            </a:solidFill>
          </a:ln>
        </p:spPr>
      </p:pic>
      <p:sp>
        <p:nvSpPr>
          <p:cNvPr id="2" name="Rectangle 1"/>
          <p:cNvSpPr/>
          <p:nvPr/>
        </p:nvSpPr>
        <p:spPr>
          <a:xfrm>
            <a:off x="4439429" y="3244334"/>
            <a:ext cx="265142" cy="369332"/>
          </a:xfrm>
          <a:prstGeom prst="rect">
            <a:avLst/>
          </a:prstGeom>
        </p:spPr>
        <p:txBody>
          <a:bodyPr wrap="none">
            <a:spAutoFit/>
          </a:bodyPr>
          <a:lstStyle/>
          <a:p>
            <a:r>
              <a:rPr lang="en-US" dirty="0"/>
              <a:t>r</a:t>
            </a:r>
          </a:p>
        </p:txBody>
      </p:sp>
      <p:sp>
        <p:nvSpPr>
          <p:cNvPr id="3" name="TextBox 2"/>
          <p:cNvSpPr txBox="1"/>
          <p:nvPr/>
        </p:nvSpPr>
        <p:spPr>
          <a:xfrm>
            <a:off x="1399737" y="0"/>
            <a:ext cx="7744263" cy="1200329"/>
          </a:xfrm>
          <a:prstGeom prst="rect">
            <a:avLst/>
          </a:prstGeom>
          <a:noFill/>
        </p:spPr>
        <p:txBody>
          <a:bodyPr wrap="square" rtlCol="0">
            <a:spAutoFit/>
          </a:bodyPr>
          <a:lstStyle/>
          <a:p>
            <a:pPr algn="ctr"/>
            <a:r>
              <a:rPr lang="en-US" sz="3600" b="1" dirty="0" smtClean="0"/>
              <a:t>Proportional Representation </a:t>
            </a:r>
          </a:p>
          <a:p>
            <a:pPr algn="ctr"/>
            <a:r>
              <a:rPr lang="en-US" sz="3600" b="1" dirty="0" smtClean="0"/>
              <a:t>(Multiparty)</a:t>
            </a:r>
            <a:endParaRPr lang="en-US" sz="3600" b="1" dirty="0"/>
          </a:p>
        </p:txBody>
      </p:sp>
      <p:sp>
        <p:nvSpPr>
          <p:cNvPr id="4" name="Rectangle 3"/>
          <p:cNvSpPr/>
          <p:nvPr/>
        </p:nvSpPr>
        <p:spPr>
          <a:xfrm>
            <a:off x="1399735" y="1206881"/>
            <a:ext cx="7744263" cy="3108544"/>
          </a:xfrm>
          <a:prstGeom prst="rect">
            <a:avLst/>
          </a:prstGeom>
        </p:spPr>
        <p:txBody>
          <a:bodyPr wrap="square">
            <a:spAutoFit/>
          </a:bodyPr>
          <a:lstStyle/>
          <a:p>
            <a:pPr marL="457200" indent="-457200">
              <a:buClr>
                <a:srgbClr val="3366FF"/>
              </a:buClr>
              <a:buFont typeface="Arial"/>
              <a:buChar char="•"/>
            </a:pPr>
            <a:r>
              <a:rPr lang="en-US" sz="2800" dirty="0"/>
              <a:t>Parliamentary systems sometimes unstable</a:t>
            </a:r>
          </a:p>
          <a:p>
            <a:pPr marL="457200" indent="-457200">
              <a:buClr>
                <a:srgbClr val="3366FF"/>
              </a:buClr>
              <a:buFont typeface="Arial"/>
              <a:buChar char="•"/>
            </a:pPr>
            <a:r>
              <a:rPr lang="en-US" sz="2800" dirty="0"/>
              <a:t>Why? </a:t>
            </a:r>
          </a:p>
          <a:p>
            <a:pPr marL="914400" lvl="1" indent="-457200">
              <a:buClr>
                <a:srgbClr val="660066"/>
              </a:buClr>
              <a:buFont typeface="Arial"/>
              <a:buChar char="•"/>
            </a:pPr>
            <a:r>
              <a:rPr lang="en-US" sz="2800" dirty="0"/>
              <a:t>harder for 1 party to get a majority</a:t>
            </a:r>
          </a:p>
          <a:p>
            <a:pPr marL="914400" lvl="1" indent="-457200">
              <a:buClr>
                <a:srgbClr val="660066"/>
              </a:buClr>
              <a:buFont typeface="Arial"/>
              <a:buChar char="•"/>
            </a:pPr>
            <a:r>
              <a:rPr lang="en-US" sz="2800" dirty="0" smtClean="0"/>
              <a:t>causes coalition governments, which usually give disproportional influence to minor parties who join government (ex., Germany, Israel)</a:t>
            </a:r>
            <a:endParaRPr lang="en-US" sz="2800" dirty="0"/>
          </a:p>
        </p:txBody>
      </p:sp>
      <p:pic>
        <p:nvPicPr>
          <p:cNvPr id="14" name="Picture 13"/>
          <p:cNvPicPr>
            <a:picLocks noChangeAspect="1"/>
          </p:cNvPicPr>
          <p:nvPr/>
        </p:nvPicPr>
        <p:blipFill>
          <a:blip r:embed="rId8"/>
          <a:stretch>
            <a:fillRect/>
          </a:stretch>
        </p:blipFill>
        <p:spPr>
          <a:xfrm>
            <a:off x="1399736" y="4315425"/>
            <a:ext cx="3803495" cy="2418149"/>
          </a:xfrm>
          <a:prstGeom prst="rect">
            <a:avLst/>
          </a:prstGeom>
        </p:spPr>
      </p:pic>
      <p:sp>
        <p:nvSpPr>
          <p:cNvPr id="16" name="Rectangle 15"/>
          <p:cNvSpPr/>
          <p:nvPr/>
        </p:nvSpPr>
        <p:spPr>
          <a:xfrm>
            <a:off x="5203231" y="4452870"/>
            <a:ext cx="3714991" cy="923330"/>
          </a:xfrm>
          <a:prstGeom prst="rect">
            <a:avLst/>
          </a:prstGeom>
          <a:solidFill>
            <a:srgbClr val="C0504D"/>
          </a:solidFill>
        </p:spPr>
        <p:txBody>
          <a:bodyPr wrap="square">
            <a:spAutoFit/>
          </a:bodyPr>
          <a:lstStyle/>
          <a:p>
            <a:r>
              <a:rPr lang="en-US" dirty="0"/>
              <a:t> </a:t>
            </a:r>
            <a:r>
              <a:rPr lang="en-US" dirty="0" smtClean="0"/>
              <a:t> </a:t>
            </a:r>
            <a:r>
              <a:rPr lang="en-US" b="1" dirty="0" smtClean="0"/>
              <a:t>Christian </a:t>
            </a:r>
            <a:r>
              <a:rPr lang="en-US" b="1" dirty="0"/>
              <a:t>Democratic Union</a:t>
            </a:r>
          </a:p>
          <a:p>
            <a:r>
              <a:rPr lang="en-US" b="1" dirty="0">
                <a:solidFill>
                  <a:srgbClr val="0000FF"/>
                </a:solidFill>
              </a:rPr>
              <a:t> </a:t>
            </a:r>
            <a:r>
              <a:rPr lang="en-US" b="1" dirty="0" smtClean="0">
                <a:solidFill>
                  <a:srgbClr val="0000FF"/>
                </a:solidFill>
              </a:rPr>
              <a:t> Christian </a:t>
            </a:r>
            <a:r>
              <a:rPr lang="en-US" b="1" dirty="0">
                <a:solidFill>
                  <a:srgbClr val="0000FF"/>
                </a:solidFill>
              </a:rPr>
              <a:t>Social Union</a:t>
            </a:r>
          </a:p>
          <a:p>
            <a:r>
              <a:rPr lang="en-US" dirty="0"/>
              <a:t> </a:t>
            </a:r>
            <a:r>
              <a:rPr lang="en-US" dirty="0" smtClean="0"/>
              <a:t> </a:t>
            </a:r>
            <a:r>
              <a:rPr lang="en-US" b="1" dirty="0" smtClean="0">
                <a:solidFill>
                  <a:srgbClr val="FFFF00"/>
                </a:solidFill>
              </a:rPr>
              <a:t>Free </a:t>
            </a:r>
            <a:r>
              <a:rPr lang="en-US" b="1" dirty="0">
                <a:solidFill>
                  <a:srgbClr val="FFFF00"/>
                </a:solidFill>
              </a:rPr>
              <a:t>Democratic Party</a:t>
            </a:r>
          </a:p>
        </p:txBody>
      </p:sp>
      <p:sp>
        <p:nvSpPr>
          <p:cNvPr id="17" name="Rectangle 16"/>
          <p:cNvSpPr/>
          <p:nvPr/>
        </p:nvSpPr>
        <p:spPr>
          <a:xfrm>
            <a:off x="5203231" y="5846687"/>
            <a:ext cx="3714991" cy="907941"/>
          </a:xfrm>
          <a:prstGeom prst="rect">
            <a:avLst/>
          </a:prstGeom>
          <a:solidFill>
            <a:schemeClr val="accent1">
              <a:lumMod val="60000"/>
              <a:lumOff val="40000"/>
            </a:schemeClr>
          </a:solidFill>
        </p:spPr>
        <p:txBody>
          <a:bodyPr wrap="square">
            <a:spAutoFit/>
          </a:bodyPr>
          <a:lstStyle/>
          <a:p>
            <a:r>
              <a:rPr lang="en-US" sz="1700" b="1" dirty="0" smtClean="0">
                <a:solidFill>
                  <a:srgbClr val="FF0000"/>
                </a:solidFill>
              </a:rPr>
              <a:t>   Social </a:t>
            </a:r>
            <a:r>
              <a:rPr lang="en-US" sz="1700" b="1" dirty="0">
                <a:solidFill>
                  <a:srgbClr val="FF0000"/>
                </a:solidFill>
              </a:rPr>
              <a:t>Democratic Party of Germany</a:t>
            </a:r>
          </a:p>
          <a:p>
            <a:r>
              <a:rPr lang="en-US" b="1" dirty="0" smtClean="0">
                <a:solidFill>
                  <a:schemeClr val="accent6">
                    <a:lumMod val="50000"/>
                  </a:schemeClr>
                </a:solidFill>
              </a:rPr>
              <a:t>   The </a:t>
            </a:r>
            <a:r>
              <a:rPr lang="en-US" b="1" dirty="0">
                <a:solidFill>
                  <a:schemeClr val="accent6">
                    <a:lumMod val="50000"/>
                  </a:schemeClr>
                </a:solidFill>
              </a:rPr>
              <a:t>Left</a:t>
            </a:r>
          </a:p>
          <a:p>
            <a:r>
              <a:rPr lang="en-US" dirty="0"/>
              <a:t>   </a:t>
            </a:r>
            <a:r>
              <a:rPr lang="en-US" b="1" dirty="0">
                <a:solidFill>
                  <a:srgbClr val="008000"/>
                </a:solidFill>
              </a:rPr>
              <a:t>Alliance '</a:t>
            </a:r>
            <a:r>
              <a:rPr lang="en-US" b="1" dirty="0" smtClean="0">
                <a:solidFill>
                  <a:srgbClr val="008000"/>
                </a:solidFill>
              </a:rPr>
              <a:t>90 / The </a:t>
            </a:r>
            <a:r>
              <a:rPr lang="en-US" b="1" dirty="0">
                <a:solidFill>
                  <a:srgbClr val="008000"/>
                </a:solidFill>
              </a:rPr>
              <a:t>Greens</a:t>
            </a:r>
          </a:p>
        </p:txBody>
      </p:sp>
      <p:sp>
        <p:nvSpPr>
          <p:cNvPr id="18" name="TextBox 17"/>
          <p:cNvSpPr txBox="1"/>
          <p:nvPr/>
        </p:nvSpPr>
        <p:spPr>
          <a:xfrm flipH="1">
            <a:off x="5203231" y="3970105"/>
            <a:ext cx="3702209" cy="400110"/>
          </a:xfrm>
          <a:prstGeom prst="rect">
            <a:avLst/>
          </a:prstGeom>
          <a:noFill/>
        </p:spPr>
        <p:txBody>
          <a:bodyPr wrap="square" rtlCol="0">
            <a:spAutoFit/>
          </a:bodyPr>
          <a:lstStyle/>
          <a:p>
            <a:r>
              <a:rPr lang="en-US" sz="2000" b="1" dirty="0" smtClean="0"/>
              <a:t>German Coalition Government</a:t>
            </a:r>
            <a:endParaRPr lang="en-US" sz="2000" b="1" dirty="0"/>
          </a:p>
        </p:txBody>
      </p:sp>
      <p:sp>
        <p:nvSpPr>
          <p:cNvPr id="19" name="TextBox 18"/>
          <p:cNvSpPr txBox="1"/>
          <p:nvPr/>
        </p:nvSpPr>
        <p:spPr>
          <a:xfrm>
            <a:off x="5203231" y="5398472"/>
            <a:ext cx="3702209" cy="400110"/>
          </a:xfrm>
          <a:prstGeom prst="rect">
            <a:avLst/>
          </a:prstGeom>
          <a:noFill/>
        </p:spPr>
        <p:txBody>
          <a:bodyPr wrap="square" rtlCol="0">
            <a:spAutoFit/>
          </a:bodyPr>
          <a:lstStyle/>
          <a:p>
            <a:r>
              <a:rPr lang="en-US" sz="2000" b="1" dirty="0" smtClean="0"/>
              <a:t>German Opposition Parties</a:t>
            </a:r>
            <a:endParaRPr lang="en-US" sz="2000" b="1" dirty="0"/>
          </a:p>
        </p:txBody>
      </p:sp>
    </p:spTree>
    <p:extLst>
      <p:ext uri="{BB962C8B-B14F-4D97-AF65-F5344CB8AC3E}">
        <p14:creationId xmlns:p14="http://schemas.microsoft.com/office/powerpoint/2010/main" val="336217370"/>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27128"/>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223" y="4159174"/>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1341960"/>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4223" y="2785042"/>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5524500"/>
            <a:ext cx="1367388" cy="1364358"/>
          </a:xfrm>
          <a:prstGeom prst="rect">
            <a:avLst/>
          </a:prstGeom>
          <a:ln w="38100" cmpd="sng">
            <a:solidFill>
              <a:schemeClr val="tx1"/>
            </a:solidFill>
          </a:ln>
        </p:spPr>
      </p:pic>
      <p:sp>
        <p:nvSpPr>
          <p:cNvPr id="2" name="Rectangle 1"/>
          <p:cNvSpPr/>
          <p:nvPr/>
        </p:nvSpPr>
        <p:spPr>
          <a:xfrm>
            <a:off x="1431846" y="859959"/>
            <a:ext cx="7712154" cy="6063197"/>
          </a:xfrm>
          <a:prstGeom prst="rect">
            <a:avLst/>
          </a:prstGeom>
        </p:spPr>
        <p:txBody>
          <a:bodyPr wrap="square">
            <a:spAutoFit/>
          </a:bodyPr>
          <a:lstStyle/>
          <a:p>
            <a:r>
              <a:rPr lang="en-US" sz="2800" b="1" dirty="0">
                <a:solidFill>
                  <a:srgbClr val="FF0000"/>
                </a:solidFill>
              </a:rPr>
              <a:t>R</a:t>
            </a:r>
            <a:r>
              <a:rPr lang="en-US" sz="2800" b="1" dirty="0" smtClean="0">
                <a:solidFill>
                  <a:srgbClr val="FF0000"/>
                </a:solidFill>
              </a:rPr>
              <a:t>unoff </a:t>
            </a:r>
            <a:r>
              <a:rPr lang="en-US" sz="2800" b="1" dirty="0">
                <a:solidFill>
                  <a:srgbClr val="FF0000"/>
                </a:solidFill>
              </a:rPr>
              <a:t>elections</a:t>
            </a:r>
            <a:r>
              <a:rPr lang="en-US" sz="2800" b="1" dirty="0" smtClean="0"/>
              <a:t>:  (Example – France)</a:t>
            </a:r>
            <a:endParaRPr lang="en-US" sz="2800" b="1" dirty="0"/>
          </a:p>
          <a:p>
            <a:pPr marL="342900" indent="-342900">
              <a:buClr>
                <a:srgbClr val="3366FF"/>
              </a:buClr>
              <a:buFont typeface="Arial"/>
              <a:buChar char="•"/>
            </a:pPr>
            <a:r>
              <a:rPr lang="en-US" sz="2400" dirty="0"/>
              <a:t>1st election: candidates </a:t>
            </a:r>
            <a:r>
              <a:rPr lang="en-US" sz="2400" dirty="0" smtClean="0"/>
              <a:t>                                                        who </a:t>
            </a:r>
            <a:r>
              <a:rPr lang="en-US" sz="2400" dirty="0"/>
              <a:t>get absolute majority </a:t>
            </a:r>
            <a:r>
              <a:rPr lang="en-US" sz="2400" dirty="0" smtClean="0"/>
              <a:t>                                                    are </a:t>
            </a:r>
            <a:r>
              <a:rPr lang="en-US" sz="2400" dirty="0"/>
              <a:t>elected; later, candidates </a:t>
            </a:r>
            <a:r>
              <a:rPr lang="en-US" sz="2400" dirty="0" smtClean="0"/>
              <a:t>                                               who </a:t>
            </a:r>
            <a:r>
              <a:rPr lang="en-US" sz="2400" dirty="0"/>
              <a:t>get at least 1/8th but </a:t>
            </a:r>
            <a:r>
              <a:rPr lang="en-US" sz="2400" dirty="0" smtClean="0"/>
              <a:t>less                                                </a:t>
            </a:r>
            <a:r>
              <a:rPr lang="en-US" sz="2400" dirty="0"/>
              <a:t>than ½ go into runoff; those </a:t>
            </a:r>
            <a:r>
              <a:rPr lang="en-US" sz="2400" dirty="0" smtClean="0"/>
              <a:t>                                                who </a:t>
            </a:r>
            <a:r>
              <a:rPr lang="en-US" sz="2400" dirty="0"/>
              <a:t>get absolute majority </a:t>
            </a:r>
            <a:r>
              <a:rPr lang="en-US" sz="2400" dirty="0" smtClean="0"/>
              <a:t>are                                             </a:t>
            </a:r>
            <a:r>
              <a:rPr lang="en-US" sz="2400" dirty="0"/>
              <a:t>also elected)</a:t>
            </a:r>
          </a:p>
          <a:p>
            <a:pPr marL="342900" indent="-342900">
              <a:buClr>
                <a:srgbClr val="3366FF"/>
              </a:buClr>
              <a:buFont typeface="Arial"/>
              <a:buChar char="•"/>
            </a:pPr>
            <a:r>
              <a:rPr lang="en-US" sz="2400" dirty="0"/>
              <a:t>Effect: every party must be as </a:t>
            </a:r>
            <a:r>
              <a:rPr lang="en-US" sz="2400" dirty="0" smtClean="0"/>
              <a:t>                                               broadly </a:t>
            </a:r>
            <a:r>
              <a:rPr lang="en-US" sz="2400" dirty="0"/>
              <a:t>based as </a:t>
            </a:r>
            <a:r>
              <a:rPr lang="en-US" sz="2400" dirty="0" smtClean="0"/>
              <a:t>                                                                 possible</a:t>
            </a:r>
            <a:endParaRPr lang="en-US" sz="2400" dirty="0"/>
          </a:p>
          <a:p>
            <a:pPr marL="342900" indent="-342900">
              <a:buClr>
                <a:srgbClr val="3366FF"/>
              </a:buClr>
              <a:buFont typeface="Arial"/>
              <a:buChar char="•"/>
            </a:pPr>
            <a:r>
              <a:rPr lang="en-US" sz="2400" dirty="0"/>
              <a:t>Since even the </a:t>
            </a:r>
            <a:r>
              <a:rPr lang="en-US" sz="2400" dirty="0" smtClean="0"/>
              <a:t>                                                                            smallest </a:t>
            </a:r>
            <a:r>
              <a:rPr lang="en-US" sz="2400" dirty="0"/>
              <a:t>party </a:t>
            </a:r>
            <a:r>
              <a:rPr lang="en-US" sz="2400" dirty="0" smtClean="0"/>
              <a:t>                                                                                                                            can </a:t>
            </a:r>
            <a:r>
              <a:rPr lang="en-US" sz="2400" dirty="0"/>
              <a:t>win something</a:t>
            </a:r>
            <a:r>
              <a:rPr lang="en-US" sz="2400" dirty="0" smtClean="0"/>
              <a:t>,                                                                              everyone has                                                                          incentive </a:t>
            </a:r>
            <a:r>
              <a:rPr lang="en-US" sz="2400" dirty="0"/>
              <a:t>to </a:t>
            </a:r>
            <a:r>
              <a:rPr lang="en-US" sz="2400" dirty="0" smtClean="0"/>
              <a:t>organize</a:t>
            </a:r>
            <a:endParaRPr lang="en-US" sz="2400" dirty="0"/>
          </a:p>
        </p:txBody>
      </p:sp>
      <p:sp>
        <p:nvSpPr>
          <p:cNvPr id="3" name="TextBox 2"/>
          <p:cNvSpPr txBox="1"/>
          <p:nvPr/>
        </p:nvSpPr>
        <p:spPr>
          <a:xfrm>
            <a:off x="1375514" y="163895"/>
            <a:ext cx="7768485" cy="646331"/>
          </a:xfrm>
          <a:prstGeom prst="rect">
            <a:avLst/>
          </a:prstGeom>
          <a:noFill/>
        </p:spPr>
        <p:txBody>
          <a:bodyPr wrap="square" rtlCol="0">
            <a:spAutoFit/>
          </a:bodyPr>
          <a:lstStyle/>
          <a:p>
            <a:pPr algn="ctr"/>
            <a:r>
              <a:rPr lang="en-US" sz="3600" b="1" dirty="0" smtClean="0"/>
              <a:t>Alternative Elections</a:t>
            </a:r>
            <a:endParaRPr lang="en-US" sz="3600" b="1" dirty="0"/>
          </a:p>
        </p:txBody>
      </p:sp>
      <p:pic>
        <p:nvPicPr>
          <p:cNvPr id="14" name="Picture 13" descr="http://media.weirdworm.com/img/life/how-to-sell-the-eiffel-tower/eiffel-tower03.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7260" y="1416699"/>
            <a:ext cx="3124578" cy="4800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14" descr="http://www.largerthanlifeuk.com/performers/rk-french-mime-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22339" y="4419600"/>
            <a:ext cx="1311041" cy="203378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560568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Placeholder 2"/>
          <p:cNvSpPr>
            <a:spLocks noGrp="1"/>
          </p:cNvSpPr>
          <p:nvPr>
            <p:ph type="body" sz="half" idx="1"/>
          </p:nvPr>
        </p:nvSpPr>
        <p:spPr>
          <a:xfrm>
            <a:off x="228600" y="2895600"/>
            <a:ext cx="8915400" cy="2895600"/>
          </a:xfrm>
        </p:spPr>
        <p:txBody>
          <a:bodyPr/>
          <a:lstStyle/>
          <a:p>
            <a:r>
              <a:rPr lang="en-US" b="1">
                <a:latin typeface="Bell MT" charset="0"/>
              </a:rPr>
              <a:t>We call for a constitutional amendment abolishing the Electoral College and providing for the direct election of the president by Instant Runoff Voting.</a:t>
            </a:r>
          </a:p>
          <a:p>
            <a:endParaRPr lang="en-US" b="1">
              <a:latin typeface="Bell MT" charset="0"/>
            </a:endParaRPr>
          </a:p>
        </p:txBody>
      </p:sp>
      <p:sp>
        <p:nvSpPr>
          <p:cNvPr id="7" name="Rectangle 6"/>
          <p:cNvSpPr/>
          <p:nvPr/>
        </p:nvSpPr>
        <p:spPr>
          <a:xfrm>
            <a:off x="1905000" y="228600"/>
            <a:ext cx="397897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ea typeface="+mn-ea"/>
              </a:rPr>
              <a:t>Who Said It?</a:t>
            </a:r>
          </a:p>
        </p:txBody>
      </p:sp>
      <p:sp>
        <p:nvSpPr>
          <p:cNvPr id="8" name="Rectangle 7"/>
          <p:cNvSpPr/>
          <p:nvPr/>
        </p:nvSpPr>
        <p:spPr>
          <a:xfrm>
            <a:off x="533400" y="1143000"/>
            <a:ext cx="6706075" cy="830997"/>
          </a:xfrm>
          <a:prstGeom prst="rect">
            <a:avLst/>
          </a:prstGeom>
          <a:noFill/>
        </p:spPr>
        <p:txBody>
          <a:bodyPr>
            <a:spAutoFit/>
          </a:bodyPr>
          <a:lstStyle/>
          <a:p>
            <a:pPr algn="ctr">
              <a:defRPr/>
            </a:pPr>
            <a:r>
              <a:rPr lang="en-US" sz="2400" b="1" dirty="0">
                <a:ln w="18000">
                  <a:solidFill>
                    <a:schemeClr val="accent2">
                      <a:satMod val="140000"/>
                    </a:schemeClr>
                  </a:solidFill>
                  <a:prstDash val="solid"/>
                  <a:miter lim="800000"/>
                </a:ln>
                <a:effectLst>
                  <a:outerShdw blurRad="25500" dist="23000" dir="7020000" algn="tl">
                    <a:srgbClr val="000000">
                      <a:alpha val="50000"/>
                    </a:srgbClr>
                  </a:outerShdw>
                </a:effectLst>
                <a:ea typeface="+mn-ea"/>
              </a:rPr>
              <a:t>From which political party’s platform is the following statement?</a:t>
            </a:r>
          </a:p>
        </p:txBody>
      </p:sp>
      <p:pic>
        <p:nvPicPr>
          <p:cNvPr id="22533" name="Picture 2" descr="http://bossip.files.wordpress.com/2009/12/hmmm-e1262294192663.gif?w=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397314" y="5334000"/>
            <a:ext cx="5596277"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rPr>
              <a:t>Green party!!</a:t>
            </a:r>
          </a:p>
        </p:txBody>
      </p:sp>
    </p:spTree>
    <p:extLst>
      <p:ext uri="{BB962C8B-B14F-4D97-AF65-F5344CB8AC3E}">
        <p14:creationId xmlns:p14="http://schemas.microsoft.com/office/powerpoint/2010/main" val="21935348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2908" y="5528262"/>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223" y="2793848"/>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0"/>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8127" y="1364659"/>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4163904"/>
            <a:ext cx="1367388" cy="1364358"/>
          </a:xfrm>
          <a:prstGeom prst="rect">
            <a:avLst/>
          </a:prstGeom>
          <a:ln w="38100" cmpd="sng">
            <a:solidFill>
              <a:schemeClr val="tx1"/>
            </a:solidFill>
          </a:ln>
        </p:spPr>
      </p:pic>
      <p:sp>
        <p:nvSpPr>
          <p:cNvPr id="3" name="Rectangle 2"/>
          <p:cNvSpPr/>
          <p:nvPr/>
        </p:nvSpPr>
        <p:spPr>
          <a:xfrm>
            <a:off x="1377856" y="48373"/>
            <a:ext cx="7766144" cy="1200329"/>
          </a:xfrm>
          <a:prstGeom prst="rect">
            <a:avLst/>
          </a:prstGeom>
        </p:spPr>
        <p:txBody>
          <a:bodyPr wrap="square">
            <a:spAutoFit/>
          </a:bodyPr>
          <a:lstStyle/>
          <a:p>
            <a:pPr algn="ctr"/>
            <a:r>
              <a:rPr lang="en-US" sz="3600" b="1" dirty="0"/>
              <a:t>Democracy and Responsible Party Government</a:t>
            </a:r>
          </a:p>
        </p:txBody>
      </p:sp>
      <p:sp>
        <p:nvSpPr>
          <p:cNvPr id="4" name="Rectangle 3"/>
          <p:cNvSpPr/>
          <p:nvPr/>
        </p:nvSpPr>
        <p:spPr>
          <a:xfrm>
            <a:off x="1377856" y="1221215"/>
            <a:ext cx="7766144" cy="5201424"/>
          </a:xfrm>
          <a:prstGeom prst="rect">
            <a:avLst/>
          </a:prstGeom>
        </p:spPr>
        <p:txBody>
          <a:bodyPr wrap="square">
            <a:spAutoFit/>
          </a:bodyPr>
          <a:lstStyle/>
          <a:p>
            <a:r>
              <a:rPr lang="en-US" sz="3200" b="1" dirty="0" smtClean="0">
                <a:solidFill>
                  <a:srgbClr val="FF0000"/>
                </a:solidFill>
              </a:rPr>
              <a:t>Responsible Party Model</a:t>
            </a:r>
          </a:p>
          <a:p>
            <a:pPr marL="514350" indent="-514350">
              <a:buClr>
                <a:srgbClr val="3366FF"/>
              </a:buClr>
              <a:buFont typeface="+mj-lt"/>
              <a:buAutoNum type="arabicPeriod"/>
            </a:pPr>
            <a:r>
              <a:rPr lang="en-US" sz="3000" dirty="0" smtClean="0"/>
              <a:t>Parties have distinct                          comprehensive programs</a:t>
            </a:r>
          </a:p>
          <a:p>
            <a:pPr marL="514350" indent="-514350">
              <a:buClr>
                <a:srgbClr val="3366FF"/>
              </a:buClr>
              <a:buFont typeface="+mj-lt"/>
              <a:buAutoNum type="arabicPeriod"/>
            </a:pPr>
            <a:r>
              <a:rPr lang="en-US" sz="3000" dirty="0" smtClean="0"/>
              <a:t>Candidates are committed                                          to the program</a:t>
            </a:r>
          </a:p>
          <a:p>
            <a:pPr marL="514350" indent="-514350">
              <a:buClr>
                <a:srgbClr val="3366FF"/>
              </a:buClr>
              <a:buFont typeface="+mj-lt"/>
              <a:buAutoNum type="arabicPeriod"/>
            </a:pPr>
            <a:r>
              <a:rPr lang="en-US" sz="3000" dirty="0" smtClean="0"/>
              <a:t>The majority party must carry out its program</a:t>
            </a:r>
          </a:p>
          <a:p>
            <a:pPr marL="514350" indent="-514350">
              <a:buClr>
                <a:srgbClr val="3366FF"/>
              </a:buClr>
              <a:buFont typeface="+mj-lt"/>
              <a:buAutoNum type="arabicPeriod"/>
            </a:pPr>
            <a:r>
              <a:rPr lang="en-US" sz="3000" dirty="0" smtClean="0"/>
              <a:t>The majority party must accept responsibility</a:t>
            </a:r>
          </a:p>
          <a:p>
            <a:pPr marL="914400" lvl="1" indent="-457200">
              <a:buClr>
                <a:srgbClr val="660066"/>
              </a:buClr>
              <a:buFont typeface="Arial"/>
              <a:buChar char="•"/>
            </a:pPr>
            <a:r>
              <a:rPr lang="en-US" sz="3000" dirty="0" smtClean="0"/>
              <a:t>American political                                                                                              parties fall short of                                     these conditions</a:t>
            </a:r>
            <a:endParaRPr lang="en-US" sz="3000" dirty="0"/>
          </a:p>
        </p:txBody>
      </p:sp>
      <p:pic>
        <p:nvPicPr>
          <p:cNvPr id="14" name="Picture 13"/>
          <p:cNvPicPr>
            <a:picLocks noChangeAspect="1"/>
          </p:cNvPicPr>
          <p:nvPr/>
        </p:nvPicPr>
        <p:blipFill>
          <a:blip r:embed="rId8"/>
          <a:stretch>
            <a:fillRect/>
          </a:stretch>
        </p:blipFill>
        <p:spPr>
          <a:xfrm>
            <a:off x="6319743" y="1364659"/>
            <a:ext cx="2570256" cy="2082800"/>
          </a:xfrm>
          <a:prstGeom prst="rect">
            <a:avLst/>
          </a:prstGeom>
          <a:ln w="38100" cmpd="sng">
            <a:solidFill>
              <a:schemeClr val="tx1"/>
            </a:solidFill>
          </a:ln>
        </p:spPr>
      </p:pic>
      <p:pic>
        <p:nvPicPr>
          <p:cNvPr id="16" name="Picture 15"/>
          <p:cNvPicPr>
            <a:picLocks/>
          </p:cNvPicPr>
          <p:nvPr/>
        </p:nvPicPr>
        <p:blipFill>
          <a:blip r:embed="rId9"/>
          <a:stretch>
            <a:fillRect/>
          </a:stretch>
        </p:blipFill>
        <p:spPr>
          <a:xfrm>
            <a:off x="5446635" y="5072943"/>
            <a:ext cx="3348369" cy="828342"/>
          </a:xfrm>
          <a:prstGeom prst="rect">
            <a:avLst/>
          </a:prstGeom>
          <a:ln w="3175" cmpd="sng">
            <a:solidFill>
              <a:schemeClr val="tx1"/>
            </a:solidFill>
          </a:ln>
        </p:spPr>
      </p:pic>
    </p:spTree>
    <p:extLst>
      <p:ext uri="{BB962C8B-B14F-4D97-AF65-F5344CB8AC3E}">
        <p14:creationId xmlns:p14="http://schemas.microsoft.com/office/powerpoint/2010/main" val="2770146363"/>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8127" y="4187608"/>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4471" y="1428522"/>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4471" y="5556696"/>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2908" y="0"/>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8127" y="2823250"/>
            <a:ext cx="1367388" cy="1364358"/>
          </a:xfrm>
          <a:prstGeom prst="rect">
            <a:avLst/>
          </a:prstGeom>
          <a:ln w="38100" cmpd="sng">
            <a:solidFill>
              <a:schemeClr val="tx1"/>
            </a:solidFill>
          </a:ln>
        </p:spPr>
      </p:pic>
      <p:sp>
        <p:nvSpPr>
          <p:cNvPr id="2" name="Rectangle 1"/>
          <p:cNvSpPr/>
          <p:nvPr/>
        </p:nvSpPr>
        <p:spPr>
          <a:xfrm>
            <a:off x="1378104" y="32795"/>
            <a:ext cx="7765896" cy="1200329"/>
          </a:xfrm>
          <a:prstGeom prst="rect">
            <a:avLst/>
          </a:prstGeom>
        </p:spPr>
        <p:txBody>
          <a:bodyPr wrap="square">
            <a:spAutoFit/>
          </a:bodyPr>
          <a:lstStyle/>
          <a:p>
            <a:pPr algn="ctr">
              <a:defRPr/>
            </a:pPr>
            <a:r>
              <a:rPr lang="en-US" sz="3600" b="1" dirty="0"/>
              <a:t>American Political Parties and the Scope of Government</a:t>
            </a:r>
          </a:p>
        </p:txBody>
      </p:sp>
      <p:sp>
        <p:nvSpPr>
          <p:cNvPr id="3" name="Rectangle 2"/>
          <p:cNvSpPr/>
          <p:nvPr/>
        </p:nvSpPr>
        <p:spPr>
          <a:xfrm>
            <a:off x="1378104" y="1265069"/>
            <a:ext cx="7765896" cy="3108544"/>
          </a:xfrm>
          <a:prstGeom prst="rect">
            <a:avLst/>
          </a:prstGeom>
        </p:spPr>
        <p:txBody>
          <a:bodyPr wrap="square">
            <a:spAutoFit/>
          </a:bodyPr>
          <a:lstStyle/>
          <a:p>
            <a:pPr marL="285750" indent="-285750">
              <a:buClr>
                <a:srgbClr val="3366FF"/>
              </a:buClr>
              <a:buFont typeface="Arial"/>
              <a:buChar char="•"/>
            </a:pPr>
            <a:r>
              <a:rPr lang="en-US" sz="2800" dirty="0"/>
              <a:t>Lack of uniformity keeps government small</a:t>
            </a:r>
          </a:p>
          <a:p>
            <a:pPr marL="285750" indent="-285750">
              <a:buClr>
                <a:srgbClr val="3366FF"/>
              </a:buClr>
              <a:buFont typeface="Arial"/>
              <a:buChar char="•"/>
            </a:pPr>
            <a:r>
              <a:rPr lang="en-US" sz="2800" dirty="0" smtClean="0"/>
              <a:t>But </a:t>
            </a:r>
            <a:r>
              <a:rPr lang="en-US" sz="2800" dirty="0"/>
              <a:t>also makes cutting government programs difficult</a:t>
            </a:r>
          </a:p>
          <a:p>
            <a:pPr marL="742950" lvl="1" indent="-285750">
              <a:buClr>
                <a:srgbClr val="660066"/>
              </a:buClr>
              <a:buFont typeface="Arial"/>
              <a:buChar char="•"/>
            </a:pPr>
            <a:r>
              <a:rPr lang="en-US" sz="2800" dirty="0"/>
              <a:t>Individuals focus on </a:t>
            </a:r>
            <a:r>
              <a:rPr lang="en-US" sz="2800" dirty="0" smtClean="0"/>
              <a:t>                                       getting </a:t>
            </a:r>
            <a:r>
              <a:rPr lang="en-US" sz="2800" dirty="0"/>
              <a:t>more from </a:t>
            </a:r>
            <a:r>
              <a:rPr lang="en-US" sz="2800" dirty="0" smtClean="0"/>
              <a:t>                                 government </a:t>
            </a:r>
            <a:r>
              <a:rPr lang="en-US" sz="2800" dirty="0"/>
              <a:t>for </a:t>
            </a:r>
            <a:r>
              <a:rPr lang="en-US" sz="2800" dirty="0" smtClean="0"/>
              <a:t>their                                        </a:t>
            </a:r>
            <a:r>
              <a:rPr lang="en-US" sz="2800" dirty="0"/>
              <a:t>own constituents</a:t>
            </a:r>
          </a:p>
        </p:txBody>
      </p:sp>
      <p:pic>
        <p:nvPicPr>
          <p:cNvPr id="4" name="Picture 3"/>
          <p:cNvPicPr>
            <a:picLocks noChangeAspect="1"/>
          </p:cNvPicPr>
          <p:nvPr/>
        </p:nvPicPr>
        <p:blipFill>
          <a:blip r:embed="rId8"/>
          <a:stretch>
            <a:fillRect/>
          </a:stretch>
        </p:blipFill>
        <p:spPr>
          <a:xfrm>
            <a:off x="5367074" y="2368996"/>
            <a:ext cx="2366063" cy="3187700"/>
          </a:xfrm>
          <a:prstGeom prst="rect">
            <a:avLst/>
          </a:prstGeom>
          <a:ln w="3175" cmpd="sng">
            <a:solidFill>
              <a:schemeClr val="tx1"/>
            </a:solidFill>
          </a:ln>
        </p:spPr>
      </p:pic>
    </p:spTree>
    <p:extLst>
      <p:ext uri="{BB962C8B-B14F-4D97-AF65-F5344CB8AC3E}">
        <p14:creationId xmlns:p14="http://schemas.microsoft.com/office/powerpoint/2010/main" val="4131173207"/>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9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8694" y="2729684"/>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8694" y="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8694" y="4098772"/>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10716" y="5463431"/>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10716" y="1365326"/>
            <a:ext cx="1367388" cy="1364358"/>
          </a:xfrm>
          <a:prstGeom prst="rect">
            <a:avLst/>
          </a:prstGeom>
          <a:ln w="38100" cmpd="sng">
            <a:solidFill>
              <a:schemeClr val="tx1"/>
            </a:solidFill>
          </a:ln>
        </p:spPr>
      </p:pic>
      <p:sp>
        <p:nvSpPr>
          <p:cNvPr id="2" name="Rectangle 1"/>
          <p:cNvSpPr/>
          <p:nvPr/>
        </p:nvSpPr>
        <p:spPr>
          <a:xfrm>
            <a:off x="1380444" y="21276"/>
            <a:ext cx="7763555" cy="6001643"/>
          </a:xfrm>
          <a:prstGeom prst="rect">
            <a:avLst/>
          </a:prstGeom>
        </p:spPr>
        <p:txBody>
          <a:bodyPr wrap="square">
            <a:spAutoFit/>
          </a:bodyPr>
          <a:lstStyle/>
          <a:p>
            <a:pPr algn="ctr"/>
            <a:r>
              <a:rPr lang="en-US" sz="3600" b="1" dirty="0"/>
              <a:t>Is the Party Over</a:t>
            </a:r>
            <a:r>
              <a:rPr lang="en-US" sz="3600" b="1" dirty="0" smtClean="0"/>
              <a:t>?</a:t>
            </a:r>
          </a:p>
          <a:p>
            <a:pPr algn="ctr">
              <a:lnSpc>
                <a:spcPct val="50000"/>
              </a:lnSpc>
            </a:pPr>
            <a:endParaRPr lang="en-US" sz="3600" b="1" dirty="0"/>
          </a:p>
          <a:p>
            <a:pPr marL="457200" indent="-457200">
              <a:buClr>
                <a:srgbClr val="3366FF"/>
              </a:buClr>
              <a:buFont typeface="Arial"/>
              <a:buChar char="•"/>
            </a:pPr>
            <a:r>
              <a:rPr lang="en-US" sz="3000" dirty="0"/>
              <a:t>Political parties are no </a:t>
            </a:r>
            <a:r>
              <a:rPr lang="en-US" sz="3000" dirty="0" smtClean="0"/>
              <a:t>                                      longer </a:t>
            </a:r>
            <a:r>
              <a:rPr lang="en-US" sz="3000" dirty="0"/>
              <a:t>main source of </a:t>
            </a:r>
            <a:r>
              <a:rPr lang="en-US" sz="3000" dirty="0" smtClean="0"/>
              <a:t>                                 information </a:t>
            </a:r>
            <a:r>
              <a:rPr lang="en-US" sz="3000" dirty="0"/>
              <a:t>for voters</a:t>
            </a:r>
            <a:r>
              <a:rPr lang="en-US" sz="3000" dirty="0" smtClean="0"/>
              <a:t>;                                          </a:t>
            </a:r>
            <a:r>
              <a:rPr lang="en-US" sz="3000" dirty="0"/>
              <a:t>media </a:t>
            </a:r>
            <a:r>
              <a:rPr lang="en-US" sz="3000" dirty="0" smtClean="0"/>
              <a:t>is</a:t>
            </a:r>
            <a:endParaRPr lang="en-US" sz="3000" dirty="0"/>
          </a:p>
          <a:p>
            <a:pPr marL="457200" indent="-457200">
              <a:buClr>
                <a:srgbClr val="3366FF"/>
              </a:buClr>
              <a:buFont typeface="Arial"/>
              <a:buChar char="•"/>
            </a:pPr>
            <a:r>
              <a:rPr lang="en-US" sz="3000" dirty="0"/>
              <a:t>Yet parties will play an </a:t>
            </a:r>
            <a:r>
              <a:rPr lang="en-US" sz="3000" dirty="0" smtClean="0"/>
              <a:t>                                   important </a:t>
            </a:r>
            <a:r>
              <a:rPr lang="en-US" sz="3000" dirty="0"/>
              <a:t>but diminished </a:t>
            </a:r>
            <a:r>
              <a:rPr lang="en-US" sz="3000" dirty="0" smtClean="0"/>
              <a:t>                                   role </a:t>
            </a:r>
            <a:r>
              <a:rPr lang="en-US" sz="3000" dirty="0"/>
              <a:t>in American politics</a:t>
            </a:r>
          </a:p>
          <a:p>
            <a:pPr marL="457200" indent="-457200">
              <a:buClr>
                <a:srgbClr val="3366FF"/>
              </a:buClr>
              <a:buFont typeface="Arial"/>
              <a:buChar char="•"/>
            </a:pPr>
            <a:r>
              <a:rPr lang="en-US" sz="3000" dirty="0"/>
              <a:t>State and national party </a:t>
            </a:r>
            <a:r>
              <a:rPr lang="en-US" sz="3000" dirty="0" smtClean="0"/>
              <a:t>                                         organizations </a:t>
            </a:r>
            <a:r>
              <a:rPr lang="en-US" sz="3000" dirty="0"/>
              <a:t>have become </a:t>
            </a:r>
            <a:r>
              <a:rPr lang="en-US" sz="3000" dirty="0" smtClean="0"/>
              <a:t>                                  more </a:t>
            </a:r>
            <a:r>
              <a:rPr lang="en-US" sz="3000" dirty="0"/>
              <a:t>visible and active</a:t>
            </a:r>
          </a:p>
          <a:p>
            <a:pPr marL="457200" indent="-457200">
              <a:buClr>
                <a:srgbClr val="3366FF"/>
              </a:buClr>
              <a:buFont typeface="Arial"/>
              <a:buChar char="•"/>
            </a:pPr>
            <a:r>
              <a:rPr lang="en-US" sz="3000" dirty="0"/>
              <a:t>Majority of people still identify with a party</a:t>
            </a:r>
          </a:p>
        </p:txBody>
      </p:sp>
      <p:pic>
        <p:nvPicPr>
          <p:cNvPr id="16" name="Picture 15"/>
          <p:cNvPicPr>
            <a:picLocks noChangeAspect="1"/>
          </p:cNvPicPr>
          <p:nvPr/>
        </p:nvPicPr>
        <p:blipFill>
          <a:blip r:embed="rId8"/>
          <a:stretch>
            <a:fillRect/>
          </a:stretch>
        </p:blipFill>
        <p:spPr>
          <a:xfrm rot="5400000">
            <a:off x="4806804" y="1523134"/>
            <a:ext cx="4725904" cy="3154693"/>
          </a:xfrm>
          <a:prstGeom prst="rect">
            <a:avLst/>
          </a:prstGeom>
          <a:noFill/>
          <a:ln>
            <a:noFill/>
          </a:ln>
        </p:spPr>
      </p:pic>
      <p:sp>
        <p:nvSpPr>
          <p:cNvPr id="17" name="TextBox 16"/>
          <p:cNvSpPr txBox="1"/>
          <p:nvPr/>
        </p:nvSpPr>
        <p:spPr>
          <a:xfrm rot="5400000">
            <a:off x="6923218" y="4354965"/>
            <a:ext cx="338554" cy="333649"/>
          </a:xfrm>
          <a:prstGeom prst="rect">
            <a:avLst/>
          </a:prstGeom>
          <a:solidFill>
            <a:schemeClr val="bg1"/>
          </a:solidFill>
        </p:spPr>
        <p:txBody>
          <a:bodyPr wrap="none" rtlCol="0">
            <a:spAutoFit/>
          </a:bodyPr>
          <a:lstStyle/>
          <a:p>
            <a:r>
              <a:rPr lang="en-US" sz="2400" b="1" dirty="0" smtClean="0">
                <a:latin typeface="Times New Roman"/>
                <a:cs typeface="Times New Roman"/>
              </a:rPr>
              <a:t>?</a:t>
            </a:r>
            <a:endParaRPr lang="en-US" sz="2400" b="1" dirty="0">
              <a:latin typeface="Times New Roman"/>
              <a:cs typeface="Times New Roman"/>
            </a:endParaRPr>
          </a:p>
        </p:txBody>
      </p:sp>
    </p:spTree>
    <p:extLst>
      <p:ext uri="{BB962C8B-B14F-4D97-AF65-F5344CB8AC3E}">
        <p14:creationId xmlns:p14="http://schemas.microsoft.com/office/powerpoint/2010/main" val="254724672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sp>
        <p:nvSpPr>
          <p:cNvPr id="2" name="Rectangle 1"/>
          <p:cNvSpPr/>
          <p:nvPr/>
        </p:nvSpPr>
        <p:spPr>
          <a:xfrm>
            <a:off x="0" y="2350"/>
            <a:ext cx="9144000" cy="6432531"/>
          </a:xfrm>
          <a:prstGeom prst="rect">
            <a:avLst/>
          </a:prstGeom>
        </p:spPr>
        <p:txBody>
          <a:bodyPr wrap="square">
            <a:spAutoFit/>
          </a:bodyPr>
          <a:lstStyle/>
          <a:p>
            <a:pPr algn="ctr"/>
            <a:r>
              <a:rPr lang="en-US" sz="4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 close look at the question </a:t>
            </a:r>
            <a:r>
              <a:rPr lang="en-US" sz="4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p>
          <a:p>
            <a:pPr algn="ctr"/>
            <a:r>
              <a:rPr lang="en-US" sz="4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Are </a:t>
            </a:r>
            <a:r>
              <a:rPr lang="en-US" sz="4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voters stupid</a:t>
            </a:r>
            <a:r>
              <a:rPr lang="en-US" sz="4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p>
          <a:p>
            <a:pPr algn="ctr"/>
            <a:endParaRPr lang="en-US" sz="3600" dirty="0"/>
          </a:p>
          <a:p>
            <a:pPr algn="ctr"/>
            <a:r>
              <a:rPr lang="en-US" sz="3600" dirty="0"/>
              <a:t>“A close look at five key domestic agenda items suggests that Tennesseans as a group hardly qualify as well-informed and ideologically consistent policy wonks. On four of the five issues, only about half of a given candidate’s supporters hold opinions consistent with those of the candidate." </a:t>
            </a:r>
          </a:p>
          <a:p>
            <a:pPr algn="ctr"/>
            <a:r>
              <a:rPr lang="en-US" sz="3600" dirty="0"/>
              <a:t>-- Middle Tennessee State University</a:t>
            </a:r>
          </a:p>
        </p:txBody>
      </p:sp>
    </p:spTree>
    <p:extLst>
      <p:ext uri="{BB962C8B-B14F-4D97-AF65-F5344CB8AC3E}">
        <p14:creationId xmlns:p14="http://schemas.microsoft.com/office/powerpoint/2010/main" val="384141680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8694" y="2729684"/>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8694" y="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8694" y="4098772"/>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10716" y="5463431"/>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10716" y="1365326"/>
            <a:ext cx="1367388" cy="1364358"/>
          </a:xfrm>
          <a:prstGeom prst="rect">
            <a:avLst/>
          </a:prstGeom>
          <a:ln w="38100" cmpd="sng">
            <a:solidFill>
              <a:schemeClr val="tx1"/>
            </a:solidFill>
          </a:ln>
        </p:spPr>
      </p:pic>
      <p:sp>
        <p:nvSpPr>
          <p:cNvPr id="3" name="Rectangle 2"/>
          <p:cNvSpPr/>
          <p:nvPr/>
        </p:nvSpPr>
        <p:spPr>
          <a:xfrm>
            <a:off x="1380444" y="59564"/>
            <a:ext cx="7763555" cy="646331"/>
          </a:xfrm>
          <a:prstGeom prst="rect">
            <a:avLst/>
          </a:prstGeom>
        </p:spPr>
        <p:txBody>
          <a:bodyPr wrap="square">
            <a:spAutoFit/>
          </a:bodyPr>
          <a:lstStyle/>
          <a:p>
            <a:r>
              <a:rPr lang="en-US" sz="3600" b="1" dirty="0" smtClean="0">
                <a:solidFill>
                  <a:srgbClr val="FF0000"/>
                </a:solidFill>
              </a:rPr>
              <a:t>Rational Choice Theory:</a:t>
            </a:r>
            <a:endParaRPr lang="en-US" sz="3600" b="1" dirty="0">
              <a:solidFill>
                <a:srgbClr val="FF0000"/>
              </a:solidFill>
            </a:endParaRPr>
          </a:p>
        </p:txBody>
      </p:sp>
      <p:sp>
        <p:nvSpPr>
          <p:cNvPr id="4" name="Rectangle 3"/>
          <p:cNvSpPr/>
          <p:nvPr/>
        </p:nvSpPr>
        <p:spPr>
          <a:xfrm>
            <a:off x="1399983" y="705895"/>
            <a:ext cx="4572000" cy="6124754"/>
          </a:xfrm>
          <a:prstGeom prst="rect">
            <a:avLst/>
          </a:prstGeom>
        </p:spPr>
        <p:txBody>
          <a:bodyPr>
            <a:spAutoFit/>
          </a:bodyPr>
          <a:lstStyle/>
          <a:p>
            <a:pPr marL="457200" indent="-457200">
              <a:buClr>
                <a:srgbClr val="3366FF"/>
              </a:buClr>
              <a:buFont typeface="Arial"/>
              <a:buChar char="•"/>
            </a:pPr>
            <a:r>
              <a:rPr lang="en-US" sz="2800" dirty="0" smtClean="0"/>
              <a:t>Parties/politicians have pragmatic goals that matter more to the party than ideology (such as winning); and so, they’ll pursue goals with mass public appeal</a:t>
            </a:r>
          </a:p>
          <a:p>
            <a:pPr marL="457200" indent="-457200">
              <a:buClr>
                <a:srgbClr val="3366FF"/>
              </a:buClr>
              <a:buFont typeface="Arial"/>
              <a:buChar char="•"/>
            </a:pPr>
            <a:r>
              <a:rPr lang="en-US" sz="2800" dirty="0" smtClean="0"/>
              <a:t>Given the restrictions of American political culture, it’s hard for two main parties to differentiate themselves; but that’s what they have to do, to build voter loyalty</a:t>
            </a:r>
            <a:endParaRPr lang="en-US" sz="2800" dirty="0"/>
          </a:p>
        </p:txBody>
      </p:sp>
      <p:pic>
        <p:nvPicPr>
          <p:cNvPr id="14" name="Picture 13" descr="http://www-psych.stanford.edu/~mcslab/images/SocialClass&amp;Choic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00236" y="857365"/>
            <a:ext cx="3187455" cy="269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http://cache.boston.com/bonzai-fba/Third_Party_Photo/2008/01/26/1201369426_0617.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00237" y="3893096"/>
            <a:ext cx="318745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p:nvPicPr>
        <p:blipFill rotWithShape="1">
          <a:blip r:embed="rId10">
            <a:extLst>
              <a:ext uri="{BEBA8EAE-BF5A-486C-A8C5-ECC9F3942E4B}">
                <a14:imgProps xmlns:a14="http://schemas.microsoft.com/office/drawing/2010/main">
                  <a14:imgLayer r:embed="rId11">
                    <a14:imgEffect>
                      <a14:backgroundRemoval t="27520" b="58518" l="31239" r="70897"/>
                    </a14:imgEffect>
                  </a14:imgLayer>
                </a14:imgProps>
              </a:ext>
            </a:extLst>
          </a:blip>
          <a:srcRect l="26282" t="23646" r="24145" b="37607"/>
          <a:stretch/>
        </p:blipFill>
        <p:spPr>
          <a:xfrm>
            <a:off x="5206050" y="-76091"/>
            <a:ext cx="2667951" cy="1563971"/>
          </a:xfrm>
          <a:prstGeom prst="rect">
            <a:avLst/>
          </a:prstGeom>
        </p:spPr>
      </p:pic>
    </p:spTree>
    <p:extLst>
      <p:ext uri="{BB962C8B-B14F-4D97-AF65-F5344CB8AC3E}">
        <p14:creationId xmlns:p14="http://schemas.microsoft.com/office/powerpoint/2010/main" val="249955099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Placeholder 2"/>
          <p:cNvSpPr>
            <a:spLocks noGrp="1"/>
          </p:cNvSpPr>
          <p:nvPr>
            <p:ph type="body" sz="half" idx="1"/>
          </p:nvPr>
        </p:nvSpPr>
        <p:spPr>
          <a:xfrm>
            <a:off x="228600" y="2895600"/>
            <a:ext cx="8915400" cy="2895600"/>
          </a:xfrm>
        </p:spPr>
        <p:txBody>
          <a:bodyPr/>
          <a:lstStyle/>
          <a:p>
            <a:r>
              <a:rPr lang="en-US" sz="2400" b="1">
                <a:latin typeface="Bell MT" charset="0"/>
              </a:rPr>
              <a:t>Since, nationally, women still earn only 70% of men's wages for equal jobs, we call for the introduction and passage of federal and state laws to achieve pay equity, and funding for the enforcement of such laws.</a:t>
            </a:r>
          </a:p>
        </p:txBody>
      </p:sp>
      <p:sp>
        <p:nvSpPr>
          <p:cNvPr id="7" name="Rectangle 6"/>
          <p:cNvSpPr/>
          <p:nvPr/>
        </p:nvSpPr>
        <p:spPr>
          <a:xfrm>
            <a:off x="1905000" y="228600"/>
            <a:ext cx="3978973"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auhaus 93" pitchFamily="82" charset="0"/>
                <a:ea typeface="+mn-ea"/>
              </a:rPr>
              <a:t>Who Said It?</a:t>
            </a:r>
          </a:p>
        </p:txBody>
      </p:sp>
      <p:sp>
        <p:nvSpPr>
          <p:cNvPr id="8" name="Rectangle 7"/>
          <p:cNvSpPr/>
          <p:nvPr/>
        </p:nvSpPr>
        <p:spPr>
          <a:xfrm>
            <a:off x="533400" y="1143000"/>
            <a:ext cx="6706075" cy="830997"/>
          </a:xfrm>
          <a:prstGeom prst="rect">
            <a:avLst/>
          </a:prstGeom>
          <a:noFill/>
        </p:spPr>
        <p:txBody>
          <a:bodyPr>
            <a:spAutoFit/>
          </a:bodyPr>
          <a:lstStyle/>
          <a:p>
            <a:pPr algn="ctr">
              <a:defRPr/>
            </a:pPr>
            <a:r>
              <a:rPr lang="en-US" sz="2400" b="1" dirty="0">
                <a:ln w="18000">
                  <a:solidFill>
                    <a:schemeClr val="accent2">
                      <a:satMod val="140000"/>
                    </a:schemeClr>
                  </a:solidFill>
                  <a:prstDash val="solid"/>
                  <a:miter lim="800000"/>
                </a:ln>
                <a:effectLst>
                  <a:outerShdw blurRad="25500" dist="23000" dir="7020000" algn="tl">
                    <a:srgbClr val="000000">
                      <a:alpha val="50000"/>
                    </a:srgbClr>
                  </a:outerShdw>
                </a:effectLst>
                <a:ea typeface="+mn-ea"/>
              </a:rPr>
              <a:t>From which political party’s platform is the following statement?</a:t>
            </a:r>
          </a:p>
        </p:txBody>
      </p:sp>
      <p:pic>
        <p:nvPicPr>
          <p:cNvPr id="45061" name="Picture 2" descr="http://bossip.files.wordpress.com/2009/12/hmmm-e1262294192663.gif?w=4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1859944" y="5181600"/>
            <a:ext cx="5596277" cy="923330"/>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r>
              <a:rPr lang="en-US" sz="5400" b="1" cap="all" dirty="0">
                <a:ln/>
                <a:solidFill>
                  <a:srgbClr val="00B050"/>
                </a:solidFill>
                <a:effectLst>
                  <a:outerShdw blurRad="19685" dist="12700" dir="5400000" algn="tl" rotWithShape="0">
                    <a:schemeClr val="accent1">
                      <a:satMod val="130000"/>
                      <a:alpha val="60000"/>
                    </a:schemeClr>
                  </a:outerShdw>
                  <a:reflection blurRad="10000" stA="55000" endPos="48000" dist="500" dir="5400000" sy="-100000" algn="bl" rotWithShape="0"/>
                </a:effectLst>
                <a:ea typeface="+mn-ea"/>
              </a:rPr>
              <a:t>Green party!!</a:t>
            </a:r>
          </a:p>
        </p:txBody>
      </p:sp>
    </p:spTree>
    <p:extLst>
      <p:ext uri="{BB962C8B-B14F-4D97-AF65-F5344CB8AC3E}">
        <p14:creationId xmlns:p14="http://schemas.microsoft.com/office/powerpoint/2010/main" val="15210339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10000"/>
          </a:blip>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2615" y="3614615"/>
            <a:ext cx="184666" cy="369332"/>
          </a:xfrm>
          <a:prstGeom prst="rect">
            <a:avLst/>
          </a:prstGeom>
          <a:noFill/>
        </p:spPr>
        <p:txBody>
          <a:bodyPr wrap="none" rtlCol="0">
            <a:spAutoFit/>
          </a:bodyPr>
          <a:lstStyle/>
          <a:p>
            <a:endParaRPr lang="en-US" dirty="0"/>
          </a:p>
        </p:txBody>
      </p:sp>
      <p:sp>
        <p:nvSpPr>
          <p:cNvPr id="6" name="TextBox 5"/>
          <p:cNvSpPr txBox="1"/>
          <p:nvPr/>
        </p:nvSpPr>
        <p:spPr>
          <a:xfrm>
            <a:off x="6135077" y="1621692"/>
            <a:ext cx="184666" cy="369332"/>
          </a:xfrm>
          <a:prstGeom prst="rect">
            <a:avLst/>
          </a:prstGeom>
          <a:noFill/>
        </p:spPr>
        <p:txBody>
          <a:bodyPr wrap="none" rtlCol="0">
            <a:spAutoFit/>
          </a:bodyPr>
          <a:lstStyle/>
          <a:p>
            <a:endParaRPr lang="en-US" dirty="0"/>
          </a:p>
        </p:txBody>
      </p:sp>
      <p:sp>
        <p:nvSpPr>
          <p:cNvPr id="7" name="TextBox 6"/>
          <p:cNvSpPr txBox="1"/>
          <p:nvPr/>
        </p:nvSpPr>
        <p:spPr>
          <a:xfrm>
            <a:off x="6936154" y="4083538"/>
            <a:ext cx="184666" cy="369332"/>
          </a:xfrm>
          <a:prstGeom prst="rect">
            <a:avLst/>
          </a:prstGeom>
          <a:noFill/>
        </p:spPr>
        <p:txBody>
          <a:bodyPr wrap="none" rtlCol="0">
            <a:spAutoFit/>
          </a:bodyPr>
          <a:lstStyle/>
          <a:p>
            <a:endParaRPr lang="en-US" dirty="0"/>
          </a:p>
        </p:txBody>
      </p:sp>
      <p:sp>
        <p:nvSpPr>
          <p:cNvPr id="8" name="TextBox 7"/>
          <p:cNvSpPr txBox="1"/>
          <p:nvPr/>
        </p:nvSpPr>
        <p:spPr>
          <a:xfrm>
            <a:off x="10257692" y="1836615"/>
            <a:ext cx="184666" cy="369332"/>
          </a:xfrm>
          <a:prstGeom prst="rect">
            <a:avLst/>
          </a:prstGeom>
          <a:noFill/>
        </p:spPr>
        <p:txBody>
          <a:bodyPr wrap="none" rtlCol="0">
            <a:spAutoFit/>
          </a:bodyPr>
          <a:lstStyle/>
          <a:p>
            <a:endParaRPr lang="en-US" dirty="0"/>
          </a:p>
        </p:txBody>
      </p:sp>
      <p:pic>
        <p:nvPicPr>
          <p:cNvPr id="10" name="Picture 9"/>
          <p:cNvPicPr>
            <a:picLocks/>
          </p:cNvPicPr>
          <p:nvPr/>
        </p:nvPicPr>
        <p:blipFill rotWithShape="1">
          <a:blip r:embed="rId3"/>
          <a:srcRect l="7167" t="2948" r="2372" b="3051"/>
          <a:stretch/>
        </p:blipFill>
        <p:spPr>
          <a:xfrm>
            <a:off x="0" y="1406654"/>
            <a:ext cx="1369977" cy="1369088"/>
          </a:xfrm>
          <a:prstGeom prst="rect">
            <a:avLst/>
          </a:prstGeom>
          <a:ln w="38100" cmpd="sng">
            <a:solidFill>
              <a:schemeClr val="tx1"/>
            </a:solidFill>
          </a:ln>
        </p:spPr>
      </p:pic>
      <p:pic>
        <p:nvPicPr>
          <p:cNvPr id="11" name="Picture 10"/>
          <p:cNvPicPr>
            <a:picLocks/>
          </p:cNvPicPr>
          <p:nvPr/>
        </p:nvPicPr>
        <p:blipFill>
          <a:blip r:embed="rId4"/>
          <a:stretch>
            <a:fillRect/>
          </a:stretch>
        </p:blipFill>
        <p:spPr>
          <a:xfrm>
            <a:off x="0" y="5524500"/>
            <a:ext cx="1371292" cy="1365326"/>
          </a:xfrm>
          <a:prstGeom prst="rect">
            <a:avLst/>
          </a:prstGeom>
          <a:ln w="38100" cmpd="sng">
            <a:solidFill>
              <a:schemeClr val="tx1"/>
            </a:solidFill>
          </a:ln>
        </p:spPr>
      </p:pic>
      <p:pic>
        <p:nvPicPr>
          <p:cNvPr id="12" name="Picture 11"/>
          <p:cNvPicPr>
            <a:picLocks/>
          </p:cNvPicPr>
          <p:nvPr/>
        </p:nvPicPr>
        <p:blipFill>
          <a:blip r:embed="rId5"/>
          <a:stretch>
            <a:fillRect/>
          </a:stretch>
        </p:blipFill>
        <p:spPr>
          <a:xfrm>
            <a:off x="0" y="2820838"/>
            <a:ext cx="1367069" cy="1364659"/>
          </a:xfrm>
          <a:prstGeom prst="rect">
            <a:avLst/>
          </a:prstGeom>
          <a:ln w="38100" cmpd="sng">
            <a:solidFill>
              <a:schemeClr val="tx1"/>
            </a:solidFill>
          </a:ln>
        </p:spPr>
      </p:pic>
      <p:pic>
        <p:nvPicPr>
          <p:cNvPr id="13" name="Picture 12"/>
          <p:cNvPicPr>
            <a:picLocks noChangeAspect="1"/>
          </p:cNvPicPr>
          <p:nvPr/>
        </p:nvPicPr>
        <p:blipFill>
          <a:blip r:embed="rId6"/>
          <a:stretch>
            <a:fillRect/>
          </a:stretch>
        </p:blipFill>
        <p:spPr>
          <a:xfrm>
            <a:off x="0" y="4154771"/>
            <a:ext cx="1369729" cy="1369729"/>
          </a:xfrm>
          <a:prstGeom prst="rect">
            <a:avLst/>
          </a:prstGeom>
          <a:ln w="38100" cmpd="sng">
            <a:solidFill>
              <a:schemeClr val="tx1"/>
            </a:solidFill>
          </a:ln>
        </p:spPr>
      </p:pic>
      <p:pic>
        <p:nvPicPr>
          <p:cNvPr id="9" name="Picture 8"/>
          <p:cNvPicPr>
            <a:picLocks/>
          </p:cNvPicPr>
          <p:nvPr/>
        </p:nvPicPr>
        <p:blipFill rotWithShape="1">
          <a:blip r:embed="rId7"/>
          <a:srcRect l="18393" t="9945" r="18347" b="9615"/>
          <a:stretch/>
        </p:blipFill>
        <p:spPr>
          <a:xfrm>
            <a:off x="0" y="42296"/>
            <a:ext cx="1367388" cy="1364358"/>
          </a:xfrm>
          <a:prstGeom prst="rect">
            <a:avLst/>
          </a:prstGeom>
          <a:ln w="38100" cmpd="sng">
            <a:solidFill>
              <a:schemeClr val="tx1"/>
            </a:solidFill>
          </a:ln>
        </p:spPr>
      </p:pic>
      <p:sp>
        <p:nvSpPr>
          <p:cNvPr id="2" name="TextBox 1"/>
          <p:cNvSpPr txBox="1"/>
          <p:nvPr/>
        </p:nvSpPr>
        <p:spPr>
          <a:xfrm>
            <a:off x="1524000" y="120450"/>
            <a:ext cx="7620000" cy="646331"/>
          </a:xfrm>
          <a:prstGeom prst="rect">
            <a:avLst/>
          </a:prstGeom>
          <a:noFill/>
        </p:spPr>
        <p:txBody>
          <a:bodyPr wrap="square" rtlCol="0">
            <a:spAutoFit/>
          </a:bodyPr>
          <a:lstStyle/>
          <a:p>
            <a:r>
              <a:rPr lang="en-US" sz="3600" b="1" dirty="0" smtClean="0"/>
              <a:t>The Party in the Electorate (</a:t>
            </a:r>
            <a:r>
              <a:rPr lang="en-US" sz="3600" b="1" dirty="0" smtClean="0">
                <a:solidFill>
                  <a:srgbClr val="10253F"/>
                </a:solidFill>
              </a:rPr>
              <a:t>YOU!</a:t>
            </a:r>
            <a:r>
              <a:rPr lang="en-US" sz="3600" b="1" dirty="0" smtClean="0"/>
              <a:t>)</a:t>
            </a:r>
            <a:endParaRPr lang="en-US" sz="3600" b="1" dirty="0"/>
          </a:p>
        </p:txBody>
      </p:sp>
      <p:sp>
        <p:nvSpPr>
          <p:cNvPr id="4" name="Rectangle 3"/>
          <p:cNvSpPr/>
          <p:nvPr/>
        </p:nvSpPr>
        <p:spPr>
          <a:xfrm>
            <a:off x="1371292" y="836862"/>
            <a:ext cx="7772708" cy="6324808"/>
          </a:xfrm>
          <a:prstGeom prst="rect">
            <a:avLst/>
          </a:prstGeom>
        </p:spPr>
        <p:txBody>
          <a:bodyPr wrap="square">
            <a:spAutoFit/>
          </a:bodyPr>
          <a:lstStyle/>
          <a:p>
            <a:r>
              <a:rPr lang="en-US" sz="3000" dirty="0" smtClean="0"/>
              <a:t>For the electorate the party is a: </a:t>
            </a:r>
          </a:p>
          <a:p>
            <a:pPr marL="457200" indent="-457200">
              <a:buClr>
                <a:srgbClr val="3366FF"/>
              </a:buClr>
              <a:buFont typeface="Arial"/>
              <a:buChar char="•"/>
            </a:pPr>
            <a:r>
              <a:rPr lang="en-US" sz="3000" b="1" dirty="0" smtClean="0">
                <a:solidFill>
                  <a:srgbClr val="FF0000"/>
                </a:solidFill>
              </a:rPr>
              <a:t>Brand</a:t>
            </a:r>
            <a:r>
              <a:rPr lang="en-US" sz="3000" dirty="0" smtClean="0"/>
              <a:t> or label</a:t>
            </a:r>
            <a:endParaRPr lang="en-US" sz="3000" b="1" dirty="0" smtClean="0">
              <a:solidFill>
                <a:srgbClr val="FF0000"/>
              </a:solidFill>
            </a:endParaRPr>
          </a:p>
          <a:p>
            <a:pPr marL="457200" indent="-457200">
              <a:buClr>
                <a:srgbClr val="3366FF"/>
              </a:buClr>
              <a:buFont typeface="Arial"/>
              <a:buChar char="•"/>
            </a:pPr>
            <a:r>
              <a:rPr lang="en-US" sz="3000" b="1" dirty="0" smtClean="0">
                <a:solidFill>
                  <a:srgbClr val="FF0000"/>
                </a:solidFill>
              </a:rPr>
              <a:t>Organization</a:t>
            </a:r>
            <a:r>
              <a:rPr lang="en-US" sz="3000" dirty="0"/>
              <a:t> </a:t>
            </a:r>
            <a:r>
              <a:rPr lang="en-US" sz="3000" dirty="0" smtClean="0"/>
              <a:t>which recruits and campaigns for candidates</a:t>
            </a:r>
            <a:endParaRPr lang="en-US" sz="3000" dirty="0"/>
          </a:p>
          <a:p>
            <a:pPr marL="457200" indent="-457200">
              <a:buClr>
                <a:srgbClr val="3366FF"/>
              </a:buClr>
              <a:buFont typeface="Arial"/>
              <a:buChar char="•"/>
            </a:pPr>
            <a:r>
              <a:rPr lang="en-US" sz="3000" b="1" dirty="0">
                <a:solidFill>
                  <a:srgbClr val="FF0000"/>
                </a:solidFill>
              </a:rPr>
              <a:t>Set of </a:t>
            </a:r>
            <a:r>
              <a:rPr lang="en-US" sz="3000" b="1" dirty="0" smtClean="0">
                <a:solidFill>
                  <a:srgbClr val="FF0000"/>
                </a:solidFill>
              </a:rPr>
              <a:t>leaders </a:t>
            </a:r>
            <a:r>
              <a:rPr lang="en-US" sz="3000" dirty="0" smtClean="0"/>
              <a:t>that </a:t>
            </a:r>
            <a:r>
              <a:rPr lang="en-US" sz="3000" dirty="0"/>
              <a:t>organize/try to control legislative &amp; executive </a:t>
            </a:r>
            <a:r>
              <a:rPr lang="en-US" sz="3000" dirty="0" smtClean="0"/>
              <a:t>branch</a:t>
            </a:r>
          </a:p>
          <a:p>
            <a:pPr marL="457200" indent="-457200">
              <a:lnSpc>
                <a:spcPct val="50000"/>
              </a:lnSpc>
              <a:buClr>
                <a:srgbClr val="3366FF"/>
              </a:buClr>
              <a:buFont typeface="Arial"/>
              <a:buChar char="•"/>
            </a:pPr>
            <a:endParaRPr lang="en-US" sz="3000" dirty="0"/>
          </a:p>
          <a:p>
            <a:pPr algn="ctr"/>
            <a:r>
              <a:rPr lang="en-US" sz="3000" b="1" dirty="0"/>
              <a:t>American parties are weaker in all 3 </a:t>
            </a:r>
            <a:r>
              <a:rPr lang="en-US" sz="3000" b="1" dirty="0" smtClean="0"/>
              <a:t>areas</a:t>
            </a:r>
          </a:p>
          <a:p>
            <a:r>
              <a:rPr lang="en-US" sz="3000" b="1" dirty="0" smtClean="0">
                <a:solidFill>
                  <a:srgbClr val="008000"/>
                </a:solidFill>
              </a:rPr>
              <a:t>Why</a:t>
            </a:r>
          </a:p>
          <a:p>
            <a:pPr marL="457200" indent="-457200">
              <a:buClr>
                <a:srgbClr val="3366FF"/>
              </a:buClr>
              <a:buFont typeface="Arial"/>
              <a:buChar char="•"/>
            </a:pPr>
            <a:r>
              <a:rPr lang="en-US" sz="3000" dirty="0" smtClean="0"/>
              <a:t>more </a:t>
            </a:r>
            <a:r>
              <a:rPr lang="en-US" sz="3000" dirty="0"/>
              <a:t>independent /</a:t>
            </a:r>
            <a:r>
              <a:rPr lang="en-US" sz="3000" b="1" dirty="0">
                <a:solidFill>
                  <a:srgbClr val="FF0000"/>
                </a:solidFill>
              </a:rPr>
              <a:t>split-ticket </a:t>
            </a:r>
            <a:r>
              <a:rPr lang="en-US" sz="3000" dirty="0" smtClean="0"/>
              <a:t>voting</a:t>
            </a:r>
          </a:p>
          <a:p>
            <a:pPr marL="457200" indent="-457200">
              <a:buClr>
                <a:srgbClr val="3366FF"/>
              </a:buClr>
              <a:buFont typeface="Arial"/>
              <a:buChar char="•"/>
            </a:pPr>
            <a:r>
              <a:rPr lang="en-US" sz="3000" dirty="0"/>
              <a:t>a</a:t>
            </a:r>
            <a:r>
              <a:rPr lang="en-US" sz="3000" dirty="0" smtClean="0"/>
              <a:t>s leaders</a:t>
            </a:r>
            <a:r>
              <a:rPr lang="en-US" sz="3000" dirty="0"/>
              <a:t>, parties still sort of </a:t>
            </a:r>
            <a:r>
              <a:rPr lang="en-US" sz="3000" dirty="0" smtClean="0"/>
              <a:t>strong </a:t>
            </a:r>
          </a:p>
          <a:p>
            <a:pPr marL="457200" indent="-457200">
              <a:buClr>
                <a:srgbClr val="3366FF"/>
              </a:buClr>
              <a:buFont typeface="Arial"/>
              <a:buChar char="•"/>
            </a:pPr>
            <a:r>
              <a:rPr lang="en-US" sz="3000" dirty="0" smtClean="0"/>
              <a:t>as </a:t>
            </a:r>
            <a:r>
              <a:rPr lang="en-US" sz="3000" dirty="0"/>
              <a:t>organizations, parties are weaker since 1960 </a:t>
            </a:r>
          </a:p>
          <a:p>
            <a:endParaRPr lang="en-US" sz="3000" dirty="0"/>
          </a:p>
        </p:txBody>
      </p:sp>
    </p:spTree>
    <p:extLst>
      <p:ext uri="{BB962C8B-B14F-4D97-AF65-F5344CB8AC3E}">
        <p14:creationId xmlns:p14="http://schemas.microsoft.com/office/powerpoint/2010/main" val="409192912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3513</TotalTime>
  <Words>2922</Words>
  <Application>Microsoft Macintosh PowerPoint</Application>
  <PresentationFormat>On-screen Show (4:3)</PresentationFormat>
  <Paragraphs>295</Paragraphs>
  <Slides>57</Slides>
  <Notes>3</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Roseville Area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Mrb66</dc:creator>
  <cp:lastModifiedBy>Mrb66</cp:lastModifiedBy>
  <cp:revision>116</cp:revision>
  <dcterms:created xsi:type="dcterms:W3CDTF">2011-07-28T23:32:16Z</dcterms:created>
  <dcterms:modified xsi:type="dcterms:W3CDTF">2012-01-28T19:11:54Z</dcterms:modified>
</cp:coreProperties>
</file>