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7" r:id="rId8"/>
    <p:sldId id="265" r:id="rId9"/>
    <p:sldId id="274" r:id="rId10"/>
    <p:sldId id="288" r:id="rId11"/>
    <p:sldId id="271" r:id="rId12"/>
    <p:sldId id="272" r:id="rId13"/>
    <p:sldId id="277" r:id="rId14"/>
    <p:sldId id="262" r:id="rId15"/>
    <p:sldId id="289" r:id="rId16"/>
    <p:sldId id="268" r:id="rId17"/>
    <p:sldId id="278" r:id="rId18"/>
    <p:sldId id="269" r:id="rId19"/>
    <p:sldId id="273" r:id="rId20"/>
    <p:sldId id="263" r:id="rId21"/>
    <p:sldId id="267" r:id="rId22"/>
    <p:sldId id="270" r:id="rId23"/>
    <p:sldId id="275" r:id="rId24"/>
    <p:sldId id="281" r:id="rId25"/>
    <p:sldId id="282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2B"/>
    <a:srgbClr val="D82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74" autoAdjust="0"/>
  </p:normalViewPr>
  <p:slideViewPr>
    <p:cSldViewPr snapToGrid="0" snapToObjects="1">
      <p:cViewPr varScale="1">
        <p:scale>
          <a:sx n="104" d="100"/>
          <a:sy n="104" d="100"/>
        </p:scale>
        <p:origin x="-13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409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317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074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525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2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545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281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029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641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077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010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833C4-019A-6844-B8B6-867486AF1085}" type="datetimeFigureOut">
              <a:rPr lang="en-US" smtClean="0"/>
              <a:t>1/28/12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F502F-77DB-7B4C-9F53-C992C45CB9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54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42.png"/><Relationship Id="rId9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47.png"/><Relationship Id="rId9" Type="http://schemas.openxmlformats.org/officeDocument/2006/relationships/image" Target="../media/image48.png"/><Relationship Id="rId10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hyperlink" Target="http://upload.wikimedia.org/wikipedia/commons/4/49/1500_block_of_K_Street.JPG" TargetMode="External"/><Relationship Id="rId9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3.png"/><Relationship Id="rId12" Type="http://schemas.openxmlformats.org/officeDocument/2006/relationships/image" Target="../media/image54.png"/><Relationship Id="rId13" Type="http://schemas.openxmlformats.org/officeDocument/2006/relationships/image" Target="../media/image55.png"/><Relationship Id="rId14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50.png"/><Relationship Id="rId9" Type="http://schemas.openxmlformats.org/officeDocument/2006/relationships/image" Target="../media/image51.png"/><Relationship Id="rId10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58.png"/><Relationship Id="rId9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58.png"/><Relationship Id="rId9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38.png"/><Relationship Id="rId9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7058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584"/>
            <a:ext cx="1365165" cy="137115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1739"/>
            <a:ext cx="1372362" cy="137168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3424"/>
            <a:ext cx="1364612" cy="13716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0" y="5485036"/>
            <a:ext cx="1365842" cy="136584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72362" y="1047418"/>
            <a:ext cx="77716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Advanced Placement</a:t>
            </a:r>
            <a:r>
              <a:rPr lang="en-US" sz="4000" b="1" i="1" dirty="0">
                <a:solidFill>
                  <a:srgbClr val="D82AC4"/>
                </a:solidFill>
              </a:rPr>
              <a:t>®</a:t>
            </a:r>
          </a:p>
          <a:p>
            <a:pPr algn="ctr"/>
            <a:r>
              <a:rPr lang="en-US" sz="4000" b="1" dirty="0"/>
              <a:t> American Government and Politics</a:t>
            </a:r>
          </a:p>
        </p:txBody>
      </p:sp>
      <p:sp>
        <p:nvSpPr>
          <p:cNvPr id="3" name="Rectangle 2"/>
          <p:cNvSpPr/>
          <p:nvPr/>
        </p:nvSpPr>
        <p:spPr>
          <a:xfrm>
            <a:off x="1364612" y="3059668"/>
            <a:ext cx="77793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Unit III – Political </a:t>
            </a:r>
            <a:r>
              <a:rPr lang="en-US" sz="3600" b="1" dirty="0" smtClean="0"/>
              <a:t>Parties (8) </a:t>
            </a:r>
            <a:r>
              <a:rPr lang="en-US" sz="3600" b="1" dirty="0"/>
              <a:t>and Interest </a:t>
            </a:r>
            <a:r>
              <a:rPr lang="en-US" sz="3600" b="1" dirty="0" smtClean="0"/>
              <a:t>Groups (11)</a:t>
            </a:r>
            <a:endParaRPr lang="en-US" sz="3200" b="1" dirty="0" smtClean="0"/>
          </a:p>
          <a:p>
            <a:pPr algn="ctr">
              <a:lnSpc>
                <a:spcPct val="50000"/>
              </a:lnSpc>
            </a:pPr>
            <a:endParaRPr lang="en-US" sz="3200" b="1" dirty="0"/>
          </a:p>
          <a:p>
            <a:pPr algn="ctr"/>
            <a:r>
              <a:rPr lang="en-US" sz="3200" b="1" dirty="0" smtClean="0">
                <a:solidFill>
                  <a:srgbClr val="0000FF"/>
                </a:solidFill>
              </a:rPr>
              <a:t>Part 2 – Interest Groups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319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954" cy="13655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58600"/>
            <a:ext cx="1364183" cy="1371001"/>
          </a:xfrm>
          <a:prstGeom prst="rect">
            <a:avLst/>
          </a:prstGeom>
          <a:ln w="12700" cmpd="sng">
            <a:solidFill>
              <a:srgbClr val="000000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29601"/>
            <a:ext cx="1370650" cy="13690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8661"/>
            <a:ext cx="1365011" cy="13690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7721"/>
            <a:ext cx="1363777" cy="13653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4" name="Picture 13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1826" y="1358600"/>
            <a:ext cx="1368824" cy="136652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5467721"/>
            <a:ext cx="1369776" cy="13641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70650" y="21548"/>
            <a:ext cx="77733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Theories of Interest Group Politics (Details)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370649" y="1162592"/>
            <a:ext cx="777334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Elites and the Denial of </a:t>
            </a:r>
            <a:r>
              <a:rPr lang="en-US" sz="2800" b="1" dirty="0" smtClean="0">
                <a:solidFill>
                  <a:srgbClr val="FF0000"/>
                </a:solidFill>
              </a:rPr>
              <a:t>Pluralism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Power elite theorists point to the recent financial crisis to illustrate their view of the close relationship between Wall Street interests and Washington </a:t>
            </a:r>
            <a:r>
              <a:rPr lang="en-US" sz="2600" dirty="0" smtClean="0"/>
              <a:t>policymakers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While </a:t>
            </a:r>
            <a:r>
              <a:rPr lang="en-US" sz="2600" dirty="0"/>
              <a:t>ordinary Americans </a:t>
            </a:r>
            <a:r>
              <a:rPr lang="en-US" sz="2600" dirty="0" smtClean="0"/>
              <a:t>received small stimulus checks, Wall Street banks received enormous federal bailouts 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As </a:t>
            </a:r>
            <a:r>
              <a:rPr lang="en-US" sz="2600" dirty="0"/>
              <a:t>noted by the American Political Science Association, “Citizens with lower to moderate incomes speak with a whisper that is lost in the ears of inattentive government officials, while the advantaged roar with a clarity and consistency that policymakers readily hear and routinely follow.”</a:t>
            </a:r>
          </a:p>
          <a:p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400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552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028"/>
            <a:ext cx="1363919" cy="13636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669"/>
            <a:ext cx="136550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269"/>
            <a:ext cx="1368129" cy="13707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986"/>
            <a:ext cx="1368216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363919" y="21167"/>
            <a:ext cx="77800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Theories of Interest Group </a:t>
            </a:r>
            <a:r>
              <a:rPr lang="en-US" sz="3600" b="1" dirty="0" smtClean="0"/>
              <a:t>Politics (Details)</a:t>
            </a:r>
            <a:endParaRPr lang="en-US" sz="3600" b="1" dirty="0"/>
          </a:p>
        </p:txBody>
      </p:sp>
      <p:sp>
        <p:nvSpPr>
          <p:cNvPr id="9" name="Rectangle 8"/>
          <p:cNvSpPr/>
          <p:nvPr/>
        </p:nvSpPr>
        <p:spPr>
          <a:xfrm>
            <a:off x="1368552" y="1221496"/>
            <a:ext cx="777544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Pluralism and group theory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lots </a:t>
            </a:r>
            <a:r>
              <a:rPr lang="en-US" sz="2800" dirty="0"/>
              <a:t>of groups / highly </a:t>
            </a:r>
            <a:r>
              <a:rPr lang="en-US" sz="2800" dirty="0" smtClean="0"/>
              <a:t>                                                  organized / </a:t>
            </a:r>
            <a:r>
              <a:rPr lang="en-US" sz="2800" dirty="0"/>
              <a:t>no one group </a:t>
            </a:r>
            <a:r>
              <a:rPr lang="en-US" sz="2800" dirty="0" smtClean="0"/>
              <a:t>                                               wins all </a:t>
            </a:r>
            <a:r>
              <a:rPr lang="en-US" sz="2800" dirty="0"/>
              <a:t>the </a:t>
            </a:r>
            <a:r>
              <a:rPr lang="en-US" sz="2800" dirty="0" smtClean="0"/>
              <a:t>time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Groups provide a key </a:t>
            </a:r>
            <a:r>
              <a:rPr lang="en-US" sz="2800" dirty="0" smtClean="0"/>
              <a:t>link                                               </a:t>
            </a:r>
            <a:r>
              <a:rPr lang="en-US" sz="2800" dirty="0"/>
              <a:t>between the people and </a:t>
            </a:r>
            <a:r>
              <a:rPr lang="en-US" sz="2800" dirty="0" smtClean="0"/>
              <a:t>                                               the </a:t>
            </a:r>
            <a:r>
              <a:rPr lang="en-US" sz="2800" dirty="0"/>
              <a:t>government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some </a:t>
            </a:r>
            <a:r>
              <a:rPr lang="en-US" sz="2800" dirty="0"/>
              <a:t>groups stronger then </a:t>
            </a:r>
            <a:r>
              <a:rPr lang="en-US" sz="2800" dirty="0" smtClean="0"/>
              <a:t>others (none always dominant)</a:t>
            </a:r>
            <a:endParaRPr lang="en-US" sz="2800" dirty="0"/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not </a:t>
            </a:r>
            <a:r>
              <a:rPr lang="en-US" sz="2800" dirty="0"/>
              <a:t>all groups have equal time with power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lobbying </a:t>
            </a:r>
            <a:r>
              <a:rPr lang="en-US" sz="2800" dirty="0"/>
              <a:t>is open to all and should not be </a:t>
            </a:r>
            <a:r>
              <a:rPr lang="en-US" sz="2800" dirty="0" smtClean="0"/>
              <a:t>regarded </a:t>
            </a:r>
            <a:r>
              <a:rPr lang="en-US" sz="2800" dirty="0"/>
              <a:t>as a problem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77417" y="1820333"/>
            <a:ext cx="3456515" cy="256116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05677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552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028"/>
            <a:ext cx="1363919" cy="13636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669"/>
            <a:ext cx="136550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269"/>
            <a:ext cx="1368129" cy="13707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986"/>
            <a:ext cx="1368216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368552" y="1239946"/>
            <a:ext cx="7775448" cy="5724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Pluralism and group theory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While </a:t>
            </a:r>
            <a:r>
              <a:rPr lang="en-US" sz="2600" dirty="0"/>
              <a:t>elitists point to the concentration of power, pluralists emphasize that America’s fragmented federal system and division of power into three branches provides many points of access and </a:t>
            </a:r>
            <a:r>
              <a:rPr lang="en-US" sz="2600" dirty="0" smtClean="0"/>
              <a:t>influence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As </a:t>
            </a:r>
            <a:r>
              <a:rPr lang="en-US" sz="2600" dirty="0"/>
              <a:t>a result, no one group can dominate the entire </a:t>
            </a:r>
            <a:r>
              <a:rPr lang="en-US" sz="2600" dirty="0" smtClean="0"/>
              <a:t>system</a:t>
            </a:r>
            <a:endParaRPr lang="en-US" sz="2600" dirty="0"/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Pluralists point out that interest groups lacking financial resources can use their size and intensity to achieve their </a:t>
            </a:r>
            <a:r>
              <a:rPr lang="en-US" sz="2600" dirty="0" smtClean="0"/>
              <a:t>goals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600" dirty="0" smtClean="0"/>
              <a:t>For </a:t>
            </a:r>
            <a:r>
              <a:rPr lang="en-US" sz="2600" dirty="0"/>
              <a:t>example, a determined interest group that lacks legislative influence can turn to the courts for a favorable </a:t>
            </a:r>
            <a:r>
              <a:rPr lang="en-US" sz="2600" dirty="0" smtClean="0"/>
              <a:t>decision</a:t>
            </a:r>
            <a:endParaRPr lang="en-US" sz="2600" dirty="0"/>
          </a:p>
        </p:txBody>
      </p:sp>
      <p:sp>
        <p:nvSpPr>
          <p:cNvPr id="9" name="Rectangle 8"/>
          <p:cNvSpPr/>
          <p:nvPr/>
        </p:nvSpPr>
        <p:spPr>
          <a:xfrm>
            <a:off x="1363919" y="21167"/>
            <a:ext cx="77800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Theories of Interest Group </a:t>
            </a:r>
            <a:r>
              <a:rPr lang="en-US" sz="3600" b="1" dirty="0" smtClean="0"/>
              <a:t>Politics (Details)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103662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015" cy="136762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621"/>
            <a:ext cx="1364827" cy="136482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591"/>
            <a:ext cx="1365461" cy="137178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374"/>
            <a:ext cx="1370655" cy="13634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5846"/>
            <a:ext cx="1368298" cy="137025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0656" y="-33487"/>
            <a:ext cx="7773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Theories of Interest Group Politics (Details)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0656" y="1082176"/>
            <a:ext cx="7773344" cy="4893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Hyperpluralism and interest group liberalism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pluralism </a:t>
            </a:r>
            <a:r>
              <a:rPr lang="en-US" sz="2800" dirty="0"/>
              <a:t>out of control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interest </a:t>
            </a:r>
            <a:r>
              <a:rPr lang="en-US" sz="2800" dirty="0"/>
              <a:t>group liberalism by Theodore Lowi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governments </a:t>
            </a:r>
            <a:r>
              <a:rPr lang="en-US" sz="2800" dirty="0"/>
              <a:t>excessively refer to groups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government </a:t>
            </a:r>
            <a:r>
              <a:rPr lang="en-US" sz="2800" dirty="0"/>
              <a:t>listens / acts / advances nearly all </a:t>
            </a:r>
            <a:r>
              <a:rPr lang="en-US" sz="2800" dirty="0" smtClean="0"/>
              <a:t>agendas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created </a:t>
            </a:r>
            <a:r>
              <a:rPr lang="en-US" sz="2800" dirty="0"/>
              <a:t>when government appeases: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government </a:t>
            </a:r>
            <a:r>
              <a:rPr lang="en-US" sz="2800" dirty="0"/>
              <a:t>agencies proliferate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conflicting </a:t>
            </a:r>
            <a:r>
              <a:rPr lang="en-US" sz="2800" dirty="0"/>
              <a:t>regulations expand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programs </a:t>
            </a:r>
            <a:r>
              <a:rPr lang="en-US" sz="2800" dirty="0"/>
              <a:t>multiply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budget </a:t>
            </a:r>
            <a:r>
              <a:rPr lang="en-US" sz="2800" dirty="0"/>
              <a:t>skyrockets</a:t>
            </a:r>
          </a:p>
        </p:txBody>
      </p:sp>
    </p:spTree>
    <p:extLst>
      <p:ext uri="{BB962C8B-B14F-4D97-AF65-F5344CB8AC3E}">
        <p14:creationId xmlns:p14="http://schemas.microsoft.com/office/powerpoint/2010/main" val="2668550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7058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584"/>
            <a:ext cx="1365165" cy="137115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1739"/>
            <a:ext cx="1372362" cy="137168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3424"/>
            <a:ext cx="1364612" cy="13716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0" y="5485036"/>
            <a:ext cx="1365842" cy="136584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64612" y="0"/>
            <a:ext cx="77793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Theories of Interest Group Politics (Details)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2362" y="1049419"/>
            <a:ext cx="7771638" cy="6309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Hyperpluralism and interest group </a:t>
            </a:r>
            <a:r>
              <a:rPr lang="en-US" sz="3200" b="1" dirty="0" smtClean="0">
                <a:solidFill>
                  <a:srgbClr val="FF0000"/>
                </a:solidFill>
              </a:rPr>
              <a:t>liberalism</a:t>
            </a:r>
          </a:p>
          <a:p>
            <a:r>
              <a:rPr lang="en-US" sz="2400" b="1" dirty="0" smtClean="0"/>
              <a:t>Evidence</a:t>
            </a:r>
            <a:r>
              <a:rPr lang="en-US" sz="2400" dirty="0" smtClean="0"/>
              <a:t>: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iron </a:t>
            </a:r>
            <a:r>
              <a:rPr lang="en-US" sz="2400" b="1" dirty="0">
                <a:solidFill>
                  <a:srgbClr val="FF0000"/>
                </a:solidFill>
              </a:rPr>
              <a:t>triangles </a:t>
            </a:r>
            <a:r>
              <a:rPr lang="en-US" sz="2400" dirty="0"/>
              <a:t>or </a:t>
            </a:r>
            <a:r>
              <a:rPr lang="en-US" sz="2400" dirty="0" smtClean="0"/>
              <a:t>                                                 </a:t>
            </a:r>
            <a:r>
              <a:rPr lang="en-US" sz="2400" b="1" dirty="0" smtClean="0">
                <a:solidFill>
                  <a:srgbClr val="FF0000"/>
                </a:solidFill>
              </a:rPr>
              <a:t>subgovernments</a:t>
            </a:r>
            <a:endParaRPr lang="en-US" sz="2400" b="1" dirty="0">
              <a:solidFill>
                <a:srgbClr val="FF0000"/>
              </a:solidFill>
            </a:endParaRP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key </a:t>
            </a:r>
            <a:r>
              <a:rPr lang="en-US" sz="2400" dirty="0"/>
              <a:t>interest group </a:t>
            </a:r>
            <a:r>
              <a:rPr lang="en-US" sz="2400" dirty="0" smtClean="0"/>
              <a:t>for                                                                   </a:t>
            </a:r>
            <a:r>
              <a:rPr lang="en-US" sz="2400" dirty="0"/>
              <a:t>particular policy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government </a:t>
            </a:r>
            <a:r>
              <a:rPr lang="en-US" sz="2400" dirty="0"/>
              <a:t>agency in </a:t>
            </a:r>
            <a:r>
              <a:rPr lang="en-US" sz="2400" dirty="0" smtClean="0"/>
              <a:t>                                                  charge </a:t>
            </a:r>
            <a:r>
              <a:rPr lang="en-US" sz="2400" dirty="0"/>
              <a:t>of </a:t>
            </a:r>
            <a:r>
              <a:rPr lang="en-US" sz="2400" dirty="0" smtClean="0"/>
              <a:t>administrating                                                  the </a:t>
            </a:r>
            <a:r>
              <a:rPr lang="en-US" sz="2400" dirty="0"/>
              <a:t>policy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members </a:t>
            </a:r>
            <a:r>
              <a:rPr lang="en-US" sz="2400" dirty="0"/>
              <a:t>of congress </a:t>
            </a:r>
            <a:r>
              <a:rPr lang="en-US" sz="2400" dirty="0" smtClean="0"/>
              <a:t>                                                                                     that </a:t>
            </a:r>
            <a:r>
              <a:rPr lang="en-US" sz="2400" dirty="0"/>
              <a:t>handle the policy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relations </a:t>
            </a:r>
            <a:r>
              <a:rPr lang="en-US" sz="2400" dirty="0"/>
              <a:t>between groups </a:t>
            </a:r>
            <a:r>
              <a:rPr lang="en-US" sz="2400" dirty="0" smtClean="0"/>
              <a:t>                                                     and </a:t>
            </a:r>
            <a:r>
              <a:rPr lang="en-US" sz="2400" dirty="0"/>
              <a:t>government too cozy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hard </a:t>
            </a:r>
            <a:r>
              <a:rPr lang="en-US" sz="2400" dirty="0"/>
              <a:t>choices rarely made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policy </a:t>
            </a:r>
            <a:r>
              <a:rPr lang="en-US" sz="2400" dirty="0"/>
              <a:t>paralysis</a:t>
            </a:r>
          </a:p>
          <a:p>
            <a:endParaRPr lang="en-US" b="1" dirty="0" smtClean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65750" y="1640417"/>
            <a:ext cx="3644188" cy="43497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2644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954" cy="13655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58600"/>
            <a:ext cx="1364183" cy="1371001"/>
          </a:xfrm>
          <a:prstGeom prst="rect">
            <a:avLst/>
          </a:prstGeom>
          <a:ln w="12700" cmpd="sng">
            <a:solidFill>
              <a:srgbClr val="000000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29601"/>
            <a:ext cx="1370650" cy="13690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8661"/>
            <a:ext cx="1365011" cy="13690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7721"/>
            <a:ext cx="1363777" cy="13653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4" name="Picture 13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1826" y="1358600"/>
            <a:ext cx="1368824" cy="136652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5467721"/>
            <a:ext cx="1369776" cy="13641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70650" y="21548"/>
            <a:ext cx="77733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Theories of Interest Group Politics (Details)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370649" y="1162592"/>
            <a:ext cx="7773349" cy="5970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</a:rPr>
              <a:t>Hyperpluralism</a:t>
            </a:r>
            <a:r>
              <a:rPr lang="en-US" sz="2800" b="1" dirty="0">
                <a:solidFill>
                  <a:srgbClr val="FF0000"/>
                </a:solidFill>
              </a:rPr>
              <a:t> and interest group liberalism</a:t>
            </a:r>
          </a:p>
          <a:p>
            <a:pPr marL="457200" lvl="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W</a:t>
            </a:r>
            <a:r>
              <a:rPr lang="en-US" sz="2800" dirty="0" smtClean="0"/>
              <a:t>hen </a:t>
            </a:r>
            <a:r>
              <a:rPr lang="en-US" sz="2800" dirty="0"/>
              <a:t>political leaders try to appease competing interest groups, they often create policies that are confusing and at times </a:t>
            </a:r>
            <a:r>
              <a:rPr lang="en-US" sz="2800" dirty="0" smtClean="0"/>
              <a:t>contradictory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As </a:t>
            </a:r>
            <a:r>
              <a:rPr lang="en-US" sz="2800" dirty="0"/>
              <a:t>a result, legislators avoid making </a:t>
            </a:r>
            <a:r>
              <a:rPr lang="en-US" sz="2800" dirty="0" smtClean="0"/>
              <a:t>hard choices that are in the national interest 	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For </a:t>
            </a:r>
            <a:r>
              <a:rPr lang="en-US" sz="2800" dirty="0"/>
              <a:t>example, public health groups have successfully convinced the government to launch vigorous antismoking </a:t>
            </a:r>
            <a:r>
              <a:rPr lang="en-US" sz="2800" dirty="0" smtClean="0"/>
              <a:t>campaign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At </a:t>
            </a:r>
            <a:r>
              <a:rPr lang="en-US" sz="2800" dirty="0"/>
              <a:t>the same time, interest groups representing tobacco farmers have successfully lobbied the government to subsidize their </a:t>
            </a:r>
            <a:r>
              <a:rPr lang="en-US" sz="2800" dirty="0" smtClean="0"/>
              <a:t>crop</a:t>
            </a:r>
            <a:endParaRPr lang="en-US" sz="2800" dirty="0"/>
          </a:p>
          <a:p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696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721" cy="136872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721"/>
            <a:ext cx="1364911" cy="136491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3632"/>
            <a:ext cx="1368891" cy="136728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80416"/>
            <a:ext cx="1365842" cy="12863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6756"/>
            <a:ext cx="137236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2362" y="0"/>
            <a:ext cx="7771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What makes an interest group successful?</a:t>
            </a:r>
            <a:r>
              <a:rPr lang="en-US" sz="3600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2362" y="1049920"/>
            <a:ext cx="777163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Group Success (cause)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many </a:t>
            </a:r>
            <a:r>
              <a:rPr lang="en-US" sz="2800" dirty="0"/>
              <a:t>factors </a:t>
            </a:r>
            <a:r>
              <a:rPr lang="en-US" sz="2800" dirty="0" smtClean="0"/>
              <a:t>suggest                                         </a:t>
            </a:r>
            <a:r>
              <a:rPr lang="en-US" sz="2800" dirty="0"/>
              <a:t>success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size </a:t>
            </a:r>
            <a:r>
              <a:rPr lang="en-US" sz="2800" dirty="0"/>
              <a:t>of the group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Intensity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financial </a:t>
            </a:r>
            <a:r>
              <a:rPr lang="en-US" sz="2800" dirty="0"/>
              <a:t>resources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07000" y="1587500"/>
            <a:ext cx="3591768" cy="510315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03917" y="3789131"/>
            <a:ext cx="3132668" cy="290152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7192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015" cy="136762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621"/>
            <a:ext cx="1364827" cy="136482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591"/>
            <a:ext cx="1365461" cy="137178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374"/>
            <a:ext cx="1370655" cy="13634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5846"/>
            <a:ext cx="1368298" cy="137025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0655" y="0"/>
            <a:ext cx="77733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What makes an interest group successful?</a:t>
            </a:r>
            <a:r>
              <a:rPr lang="en-US" sz="3600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0654" y="1020370"/>
            <a:ext cx="7773345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Intensity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intensity </a:t>
            </a:r>
            <a:r>
              <a:rPr lang="en-US" sz="2800" dirty="0"/>
              <a:t>can motivate a large group (abortion)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politicians </a:t>
            </a:r>
            <a:r>
              <a:rPr lang="en-US" sz="2800" dirty="0"/>
              <a:t>will listen to active, motivated, </a:t>
            </a:r>
            <a:r>
              <a:rPr lang="en-US" sz="2800" dirty="0" smtClean="0"/>
              <a:t>intense </a:t>
            </a:r>
            <a:r>
              <a:rPr lang="en-US" sz="2800" dirty="0"/>
              <a:t>groups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single </a:t>
            </a:r>
            <a:r>
              <a:rPr lang="en-US" sz="2800" b="1" dirty="0">
                <a:solidFill>
                  <a:srgbClr val="FF0000"/>
                </a:solidFill>
              </a:rPr>
              <a:t>issue group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narrow</a:t>
            </a:r>
            <a:r>
              <a:rPr lang="en-US" sz="2800" dirty="0"/>
              <a:t>, issue </a:t>
            </a:r>
            <a:r>
              <a:rPr lang="en-US" sz="2800" dirty="0" smtClean="0"/>
              <a:t>                                               oriented </a:t>
            </a:r>
            <a:r>
              <a:rPr lang="en-US" sz="2800" dirty="0"/>
              <a:t>group, </a:t>
            </a:r>
            <a:r>
              <a:rPr lang="en-US" sz="2800" dirty="0" smtClean="0"/>
              <a:t>                                              dislikes compromise</a:t>
            </a:r>
            <a:r>
              <a:rPr lang="en-US" sz="2800" dirty="0"/>
              <a:t>, </a:t>
            </a:r>
            <a:r>
              <a:rPr lang="en-US" sz="2800" dirty="0" smtClean="0"/>
              <a:t>                                        single</a:t>
            </a:r>
            <a:r>
              <a:rPr lang="en-US" sz="2800" dirty="0"/>
              <a:t>-mindedly </a:t>
            </a:r>
            <a:r>
              <a:rPr lang="en-US" sz="2800" dirty="0" smtClean="0"/>
              <a:t>                                                pursues </a:t>
            </a:r>
            <a:r>
              <a:rPr lang="en-US" sz="2800" dirty="0"/>
              <a:t>goal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92641" y="2518491"/>
            <a:ext cx="3483159" cy="403707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54196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552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028"/>
            <a:ext cx="1363919" cy="13636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669"/>
            <a:ext cx="136550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269"/>
            <a:ext cx="1368129" cy="13707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986"/>
            <a:ext cx="1368216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363919" y="-61066"/>
            <a:ext cx="7775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What makes an interest group successful?</a:t>
            </a:r>
            <a:r>
              <a:rPr lang="en-US" sz="3600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1368552" y="1139263"/>
            <a:ext cx="77754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Group Failure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collective </a:t>
            </a:r>
            <a:r>
              <a:rPr lang="en-US" sz="2800" b="1" dirty="0">
                <a:solidFill>
                  <a:srgbClr val="FF0000"/>
                </a:solidFill>
              </a:rPr>
              <a:t>good</a:t>
            </a:r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something </a:t>
            </a:r>
            <a:r>
              <a:rPr lang="en-US" sz="2800" dirty="0"/>
              <a:t>of value that can not </a:t>
            </a:r>
            <a:r>
              <a:rPr lang="en-US" sz="2800" dirty="0" smtClean="0"/>
              <a:t>                      be withheld from </a:t>
            </a:r>
            <a:r>
              <a:rPr lang="en-US" sz="2800" dirty="0"/>
              <a:t>a potential group member</a:t>
            </a:r>
          </a:p>
          <a:p>
            <a:pPr marL="1371600" lvl="2" indent="-457200">
              <a:buClr>
                <a:srgbClr val="FF6600"/>
              </a:buClr>
              <a:buFont typeface="Arial"/>
              <a:buChar char="•"/>
            </a:pPr>
            <a:r>
              <a:rPr lang="en-US" sz="2800" dirty="0" smtClean="0"/>
              <a:t>clean </a:t>
            </a:r>
            <a:r>
              <a:rPr lang="en-US" sz="2800" dirty="0"/>
              <a:t>air, higher </a:t>
            </a:r>
            <a:r>
              <a:rPr lang="en-US" sz="2800" dirty="0" smtClean="0"/>
              <a:t>minimum wage</a:t>
            </a:r>
            <a:endParaRPr lang="en-US" sz="2800" dirty="0"/>
          </a:p>
          <a:p>
            <a:pPr marL="3657600" lvl="7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free </a:t>
            </a:r>
            <a:r>
              <a:rPr lang="en-US" sz="2800" b="1" dirty="0">
                <a:solidFill>
                  <a:srgbClr val="FF0000"/>
                </a:solidFill>
              </a:rPr>
              <a:t>rider problem</a:t>
            </a:r>
          </a:p>
          <a:p>
            <a:pPr marL="4114800" lvl="8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when </a:t>
            </a:r>
            <a:r>
              <a:rPr lang="en-US" sz="2800" dirty="0"/>
              <a:t>potential members decide not to join</a:t>
            </a:r>
          </a:p>
          <a:p>
            <a:pPr marL="4114800" lvl="8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free </a:t>
            </a:r>
            <a:r>
              <a:rPr lang="en-US" sz="2800" dirty="0"/>
              <a:t>riders benefit, but do not contribute</a:t>
            </a:r>
          </a:p>
          <a:p>
            <a:r>
              <a:rPr lang="en-US" sz="2400" dirty="0"/>
              <a:t>			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49583" y="531804"/>
            <a:ext cx="1537880" cy="20782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50629" y="3397419"/>
            <a:ext cx="2187454" cy="34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00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75" cy="136973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9737"/>
            <a:ext cx="1365635" cy="136931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9051"/>
            <a:ext cx="1365165" cy="136571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769"/>
            <a:ext cx="1366781" cy="136914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3914"/>
            <a:ext cx="1371346" cy="137109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43278" y="4104768"/>
            <a:ext cx="3329841" cy="243841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71374" y="939240"/>
            <a:ext cx="777262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Law of Large Groups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created </a:t>
            </a:r>
            <a:r>
              <a:rPr lang="en-US" sz="2800" dirty="0"/>
              <a:t>by Mancur Olson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bigger </a:t>
            </a:r>
            <a:r>
              <a:rPr lang="en-US" sz="2800" dirty="0"/>
              <a:t>the group, bigger free rider </a:t>
            </a:r>
            <a:r>
              <a:rPr lang="en-US" sz="2800" dirty="0" smtClean="0"/>
              <a:t>problem</a:t>
            </a:r>
            <a:endParaRPr lang="en-US" sz="2800" dirty="0"/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need </a:t>
            </a:r>
            <a:r>
              <a:rPr lang="en-US" sz="2800" dirty="0"/>
              <a:t>a selective benefit to </a:t>
            </a:r>
            <a:r>
              <a:rPr lang="en-US" sz="2800" dirty="0" smtClean="0"/>
              <a:t>entice membership</a:t>
            </a:r>
            <a:endParaRPr lang="en-US" sz="2800" dirty="0"/>
          </a:p>
          <a:p>
            <a:pPr marL="800100" lvl="1" indent="-342900">
              <a:buClr>
                <a:srgbClr val="660066"/>
              </a:buClr>
              <a:buFont typeface="+mj-ea"/>
              <a:buAutoNum type="circleNumDbPlain"/>
            </a:pPr>
            <a:r>
              <a:rPr lang="en-US" sz="2800" dirty="0" smtClean="0"/>
              <a:t>information </a:t>
            </a:r>
            <a:r>
              <a:rPr lang="en-US" sz="2800" dirty="0"/>
              <a:t>publications</a:t>
            </a:r>
          </a:p>
          <a:p>
            <a:pPr marL="800100" lvl="1" indent="-342900">
              <a:buClr>
                <a:srgbClr val="660066"/>
              </a:buClr>
              <a:buFont typeface="+mj-ea"/>
              <a:buAutoNum type="circleNumDbPlain"/>
            </a:pPr>
            <a:r>
              <a:rPr lang="en-US" sz="2800" dirty="0" smtClean="0"/>
              <a:t>Insurance</a:t>
            </a:r>
            <a:endParaRPr lang="en-US" sz="2800" dirty="0"/>
          </a:p>
          <a:p>
            <a:pPr marL="800100" lvl="1" indent="-342900">
              <a:buClr>
                <a:srgbClr val="660066"/>
              </a:buClr>
              <a:buFont typeface="+mj-ea"/>
              <a:buAutoNum type="circleNumDbPlain"/>
            </a:pPr>
            <a:r>
              <a:rPr lang="en-US" sz="2800" dirty="0" smtClean="0"/>
              <a:t>travel </a:t>
            </a:r>
            <a:r>
              <a:rPr lang="en-US" sz="2800" dirty="0"/>
              <a:t>discounts	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1375" y="-77468"/>
            <a:ext cx="7772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What makes an interest group successful?</a:t>
            </a:r>
            <a:r>
              <a:rPr lang="en-US" sz="3600" dirty="0"/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55733" y="1122861"/>
            <a:ext cx="922411" cy="6877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61178" y="3214839"/>
            <a:ext cx="3975100" cy="239029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44231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721" cy="136872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721"/>
            <a:ext cx="1364911" cy="136491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3632"/>
            <a:ext cx="1368891" cy="136728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80416"/>
            <a:ext cx="1365842" cy="12863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6756"/>
            <a:ext cx="137236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2362" y="27001"/>
            <a:ext cx="7771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What is an interest group?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2362" y="548839"/>
            <a:ext cx="777163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Also called an “advocacy group”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Organization of people with shared policy goals that try to influence the political process to achieve those goals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Parties are policy generalists, while IG’s are policy specialists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Huge explosion in recent times; 90% have HQs in Washington DC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Interests </a:t>
            </a:r>
            <a:r>
              <a:rPr lang="en-US" sz="2800" dirty="0" smtClean="0"/>
              <a:t>primarily                                                  </a:t>
            </a:r>
            <a:r>
              <a:rPr lang="en-US" sz="2800" dirty="0"/>
              <a:t>economic</a:t>
            </a:r>
          </a:p>
        </p:txBody>
      </p:sp>
      <p:pic>
        <p:nvPicPr>
          <p:cNvPr id="9" name="Picture 8" descr="File:1500 block of K Street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917" y="3784006"/>
            <a:ext cx="4413250" cy="2957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529417" y="5282090"/>
            <a:ext cx="1979083" cy="107721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000000"/>
                </a:solidFill>
                <a:latin typeface="Calibri" charset="0"/>
              </a:rPr>
              <a:t>Where to find lobbyists…DC</a:t>
            </a:r>
            <a:r>
              <a:rPr lang="ja-JP" altLang="en-US" sz="2000" b="1" dirty="0">
                <a:solidFill>
                  <a:srgbClr val="000000"/>
                </a:solidFill>
                <a:latin typeface="Calibri" charset="0"/>
              </a:rPr>
              <a:t>’</a:t>
            </a:r>
            <a:r>
              <a:rPr lang="en-US" altLang="ja-JP" sz="2000" b="1" dirty="0">
                <a:solidFill>
                  <a:srgbClr val="000000"/>
                </a:solidFill>
                <a:latin typeface="Calibri" charset="0"/>
              </a:rPr>
              <a:t>s </a:t>
            </a:r>
            <a:r>
              <a:rPr lang="en-US" altLang="ja-JP" sz="2400" b="1" dirty="0">
                <a:solidFill>
                  <a:srgbClr val="000000"/>
                </a:solidFill>
                <a:latin typeface="Calibri" charset="0"/>
              </a:rPr>
              <a:t>K</a:t>
            </a:r>
            <a:r>
              <a:rPr lang="en-US" altLang="ja-JP" sz="2000" b="1" dirty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en-US" altLang="ja-JP" sz="2000" b="1" dirty="0" smtClean="0">
                <a:solidFill>
                  <a:srgbClr val="000000"/>
                </a:solidFill>
                <a:latin typeface="Calibri" charset="0"/>
              </a:rPr>
              <a:t>Street.</a:t>
            </a:r>
            <a:endParaRPr lang="en-US" sz="2000" b="1" dirty="0">
              <a:solidFill>
                <a:srgbClr val="000000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102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7058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584"/>
            <a:ext cx="1365165" cy="137115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1739"/>
            <a:ext cx="1372362" cy="137168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3424"/>
            <a:ext cx="1364612" cy="13716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0" y="5485036"/>
            <a:ext cx="1365842" cy="136584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72362" y="0"/>
            <a:ext cx="7771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Types of Interest Groups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2362" y="646331"/>
            <a:ext cx="7771638" cy="4881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3000" b="1" dirty="0"/>
              <a:t>Economic </a:t>
            </a:r>
            <a:r>
              <a:rPr lang="en-US" sz="3000" b="1" dirty="0" smtClean="0"/>
              <a:t>Interests</a:t>
            </a:r>
          </a:p>
          <a:p>
            <a:pPr marL="457200" indent="-457200">
              <a:lnSpc>
                <a:spcPct val="50000"/>
              </a:lnSpc>
              <a:buClr>
                <a:srgbClr val="3366FF"/>
              </a:buClr>
              <a:buFont typeface="Arial"/>
              <a:buChar char="•"/>
            </a:pP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Labor</a:t>
            </a:r>
          </a:p>
          <a:p>
            <a:pPr marL="914400" lvl="1" indent="-457200">
              <a:lnSpc>
                <a:spcPct val="50000"/>
              </a:lnSpc>
              <a:buClr>
                <a:srgbClr val="660066"/>
              </a:buClr>
              <a:buFont typeface="Arial"/>
              <a:buChar char="•"/>
            </a:pP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Agriculture</a:t>
            </a:r>
          </a:p>
          <a:p>
            <a:pPr marL="914400" lvl="1" indent="-457200">
              <a:lnSpc>
                <a:spcPct val="50000"/>
              </a:lnSpc>
              <a:buClr>
                <a:srgbClr val="660066"/>
              </a:buClr>
              <a:buFont typeface="Arial"/>
              <a:buChar char="•"/>
            </a:pP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dirty="0" smtClean="0"/>
              <a:t>Business</a:t>
            </a:r>
          </a:p>
          <a:p>
            <a:pPr marL="914400" lvl="1" indent="-457200">
              <a:buClr>
                <a:srgbClr val="3366FF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3000" b="1" dirty="0"/>
              <a:t>Environmental </a:t>
            </a:r>
            <a:r>
              <a:rPr lang="en-US" sz="3000" b="1" dirty="0" smtClean="0"/>
              <a:t>Interests</a:t>
            </a:r>
          </a:p>
          <a:p>
            <a:pPr marL="457200" indent="-457200">
              <a:lnSpc>
                <a:spcPct val="50000"/>
              </a:lnSpc>
              <a:buClr>
                <a:srgbClr val="3366FF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3000" b="1" dirty="0"/>
              <a:t>Equality </a:t>
            </a:r>
            <a:r>
              <a:rPr lang="en-US" sz="3000" b="1" dirty="0" smtClean="0"/>
              <a:t>Interests</a:t>
            </a:r>
          </a:p>
          <a:p>
            <a:pPr marL="457200" indent="-457200">
              <a:lnSpc>
                <a:spcPct val="90000"/>
              </a:lnSpc>
              <a:buClr>
                <a:srgbClr val="3366FF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3000" b="1" dirty="0"/>
              <a:t>Consumer and Public Interest Lobbies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7537" y="2462337"/>
            <a:ext cx="1166127" cy="8135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67494" y="1209568"/>
            <a:ext cx="946236" cy="778458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9690" y="3156328"/>
            <a:ext cx="1287802" cy="883834"/>
          </a:xfrm>
          <a:prstGeom prst="rect">
            <a:avLst/>
          </a:prstGeom>
          <a:ln>
            <a:solidFill>
              <a:srgbClr val="00800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94058" y="3941176"/>
            <a:ext cx="1145126" cy="10785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13109" y="5448690"/>
            <a:ext cx="2822067" cy="747637"/>
          </a:xfrm>
          <a:prstGeom prst="rect">
            <a:avLst/>
          </a:prstGeom>
          <a:ln w="3175" cmpd="sng"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7105561" y="6011661"/>
            <a:ext cx="109858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45879" y="5487658"/>
            <a:ext cx="1193196" cy="1193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68492" y="6434633"/>
            <a:ext cx="7431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MINNESOTA</a:t>
            </a:r>
            <a:endParaRPr lang="en-US" sz="1000" dirty="0">
              <a:solidFill>
                <a:srgbClr val="FF0000"/>
              </a:solidFill>
              <a:latin typeface="Abadi MT Condensed Extra Bold"/>
              <a:cs typeface="Abadi MT Condensed Extra Bold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47919" y="1370584"/>
            <a:ext cx="986258" cy="98132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60494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721" cy="136872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721"/>
            <a:ext cx="1364911" cy="136491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3632"/>
            <a:ext cx="1368891" cy="136728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80416"/>
            <a:ext cx="1365842" cy="12863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6756"/>
            <a:ext cx="137236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2362" y="41403"/>
            <a:ext cx="7771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/>
              <a:t>Interest Groups and Democracy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2362" y="766576"/>
            <a:ext cx="777163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James Madison’s solution to the problems posed by interest groups was to create a wide-open system in which groups </a:t>
            </a:r>
            <a:r>
              <a:rPr lang="en-US" sz="2800" dirty="0" smtClean="0"/>
              <a:t>compete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b="1" dirty="0">
                <a:solidFill>
                  <a:srgbClr val="008000"/>
                </a:solidFill>
              </a:rPr>
              <a:t>Pluralists</a:t>
            </a:r>
            <a:r>
              <a:rPr lang="en-US" sz="2800" dirty="0">
                <a:solidFill>
                  <a:srgbClr val="008000"/>
                </a:solidFill>
              </a:rPr>
              <a:t> </a:t>
            </a:r>
            <a:r>
              <a:rPr lang="en-US" sz="2800" dirty="0"/>
              <a:t>believe that the public interest would prevail from this </a:t>
            </a:r>
            <a:r>
              <a:rPr lang="en-US" sz="2800" dirty="0" smtClean="0"/>
              <a:t>competition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b="1" dirty="0">
                <a:solidFill>
                  <a:srgbClr val="008000"/>
                </a:solidFill>
              </a:rPr>
              <a:t>Elite theorists </a:t>
            </a:r>
            <a:r>
              <a:rPr lang="en-US" sz="2800" b="1" dirty="0" smtClean="0">
                <a:solidFill>
                  <a:srgbClr val="008000"/>
                </a:solidFill>
              </a:rPr>
              <a:t>                                                            </a:t>
            </a:r>
            <a:r>
              <a:rPr lang="en-US" sz="2800" dirty="0" smtClean="0"/>
              <a:t>point </a:t>
            </a:r>
            <a:r>
              <a:rPr lang="en-US" sz="2800" dirty="0"/>
              <a:t>to the </a:t>
            </a:r>
            <a:r>
              <a:rPr lang="en-US" sz="2800" dirty="0" smtClean="0"/>
              <a:t>                                                         proliferation of                                                             </a:t>
            </a:r>
            <a:r>
              <a:rPr lang="en-US" sz="2800" dirty="0"/>
              <a:t>business PACs </a:t>
            </a:r>
            <a:r>
              <a:rPr lang="en-US" sz="2800" dirty="0" smtClean="0"/>
              <a:t>                                                            as </a:t>
            </a:r>
            <a:r>
              <a:rPr lang="en-US" sz="2800" dirty="0"/>
              <a:t>evidence of </a:t>
            </a:r>
            <a:r>
              <a:rPr lang="en-US" sz="2800" dirty="0" smtClean="0"/>
              <a:t>                                                        interest </a:t>
            </a:r>
            <a:r>
              <a:rPr lang="en-US" sz="2800" dirty="0"/>
              <a:t>group </a:t>
            </a:r>
            <a:r>
              <a:rPr lang="en-US" sz="2800" dirty="0" smtClean="0"/>
              <a:t>                                                corruption</a:t>
            </a:r>
            <a:endParaRPr lang="en-US" sz="2800" dirty="0"/>
          </a:p>
          <a:p>
            <a:pPr marL="914400" lvl="1" indent="-457200">
              <a:buClr>
                <a:srgbClr val="660066"/>
              </a:buClr>
              <a:buFont typeface="Arial"/>
              <a:buChar char="•"/>
            </a:pPr>
            <a:r>
              <a:rPr lang="en-US" sz="2800" b="1" dirty="0">
                <a:solidFill>
                  <a:srgbClr val="008000"/>
                </a:solidFill>
              </a:rPr>
              <a:t>Hyperpluralists</a:t>
            </a:r>
            <a:r>
              <a:rPr lang="en-US" sz="2800" dirty="0"/>
              <a:t> maintain that group influence has led to policy </a:t>
            </a:r>
            <a:r>
              <a:rPr lang="en-US" sz="2800" dirty="0" smtClean="0"/>
              <a:t>gridlock</a:t>
            </a:r>
            <a:endParaRPr lang="en-US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13111" y="2938788"/>
            <a:ext cx="4291260" cy="303909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4798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552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028"/>
            <a:ext cx="1363919" cy="13636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669"/>
            <a:ext cx="136550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269"/>
            <a:ext cx="1368129" cy="13707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986"/>
            <a:ext cx="1368216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368552" y="13791"/>
            <a:ext cx="7775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PACs  (Political Action Committee)</a:t>
            </a:r>
          </a:p>
        </p:txBody>
      </p:sp>
      <p:sp>
        <p:nvSpPr>
          <p:cNvPr id="8" name="Rectangle 7"/>
          <p:cNvSpPr/>
          <p:nvPr/>
        </p:nvSpPr>
        <p:spPr>
          <a:xfrm>
            <a:off x="1368552" y="660122"/>
            <a:ext cx="77754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set up by and representing a corporation, union, IG, </a:t>
            </a:r>
            <a:r>
              <a:rPr lang="en-US" sz="2800" dirty="0" smtClean="0"/>
              <a:t>political candidate that </a:t>
            </a:r>
            <a:r>
              <a:rPr lang="en-US" sz="2800" dirty="0"/>
              <a:t>raises &amp; spends campaign contributions on behalf of candidates or causes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Rapid growth in PACs, but probably hasn’t led to vote-</a:t>
            </a:r>
            <a:r>
              <a:rPr lang="en-US" sz="2800" dirty="0" smtClean="0"/>
              <a:t>buying (???); </a:t>
            </a:r>
            <a:r>
              <a:rPr lang="en-US" sz="2800" b="1" dirty="0">
                <a:solidFill>
                  <a:srgbClr val="008000"/>
                </a:solidFill>
              </a:rPr>
              <a:t>$</a:t>
            </a:r>
            <a:r>
              <a:rPr lang="en-US" sz="2800" dirty="0"/>
              <a:t> is available on both sides of issues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Most members of Congress </a:t>
            </a:r>
            <a:r>
              <a:rPr lang="en-US" sz="2800" dirty="0"/>
              <a:t>vote ideology or constituency; but it </a:t>
            </a:r>
            <a:r>
              <a:rPr lang="en-US" sz="2800" b="1" dirty="0">
                <a:solidFill>
                  <a:srgbClr val="0000FF"/>
                </a:solidFill>
              </a:rPr>
              <a:t>IS</a:t>
            </a:r>
            <a:r>
              <a:rPr lang="en-US" sz="2800" dirty="0"/>
              <a:t> a political issue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2071" y="24932"/>
            <a:ext cx="543440" cy="6351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7127" y="4723686"/>
            <a:ext cx="5422900" cy="1498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70027" y="4723686"/>
            <a:ext cx="1358509" cy="14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34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75" cy="136973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9737"/>
            <a:ext cx="1365635" cy="136931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9051"/>
            <a:ext cx="1365165" cy="136571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769"/>
            <a:ext cx="1366781" cy="136914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3914"/>
            <a:ext cx="1371346" cy="137109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1376" y="0"/>
            <a:ext cx="7772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PACs  (Political Action Committee)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2071" y="24932"/>
            <a:ext cx="543440" cy="63519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371376" y="681530"/>
            <a:ext cx="7772624" cy="6478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366FF"/>
              </a:buClr>
            </a:pPr>
            <a:r>
              <a:rPr lang="en-US" sz="2600" dirty="0" smtClean="0"/>
              <a:t>Over 4,600 </a:t>
            </a:r>
            <a:r>
              <a:rPr lang="en-US" sz="2600" dirty="0"/>
              <a:t>active, registered </a:t>
            </a:r>
            <a:r>
              <a:rPr lang="en-US" sz="2600" dirty="0" smtClean="0"/>
              <a:t>PACs</a:t>
            </a:r>
          </a:p>
          <a:p>
            <a:pPr marL="457200" indent="-457200">
              <a:lnSpc>
                <a:spcPct val="50000"/>
              </a:lnSpc>
              <a:buClr>
                <a:srgbClr val="3366FF"/>
              </a:buClr>
              <a:buFont typeface="Arial"/>
              <a:buChar char="•"/>
            </a:pPr>
            <a:endParaRPr lang="en-US" sz="2600" dirty="0"/>
          </a:p>
          <a:p>
            <a:pPr>
              <a:buClr>
                <a:srgbClr val="3366FF"/>
              </a:buClr>
            </a:pPr>
            <a:r>
              <a:rPr lang="en-US" sz="3200" b="1" dirty="0">
                <a:solidFill>
                  <a:srgbClr val="FF0000"/>
                </a:solidFill>
              </a:rPr>
              <a:t>Connected </a:t>
            </a:r>
            <a:r>
              <a:rPr lang="en-US" sz="3200" b="1" dirty="0" smtClean="0">
                <a:solidFill>
                  <a:srgbClr val="FF0000"/>
                </a:solidFill>
              </a:rPr>
              <a:t>PACs</a:t>
            </a:r>
            <a:endParaRPr lang="en-US" sz="2600" b="1" dirty="0"/>
          </a:p>
          <a:p>
            <a:pPr marL="914400" lvl="1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established by businesses, labor unions, trade groups, or health organizations</a:t>
            </a:r>
          </a:p>
          <a:p>
            <a:pPr marL="914400" lvl="1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receive and raise money from a "restricted class," generally consisting of managers and shareholders in the case of a corporation and members in the case of a union or other interest </a:t>
            </a:r>
            <a:r>
              <a:rPr lang="en-US" sz="2600" dirty="0" smtClean="0"/>
              <a:t>group </a:t>
            </a:r>
          </a:p>
          <a:p>
            <a:pPr marL="914400" lvl="1" indent="-457200">
              <a:lnSpc>
                <a:spcPct val="50000"/>
              </a:lnSpc>
              <a:buClr>
                <a:srgbClr val="3366FF"/>
              </a:buClr>
              <a:buFont typeface="Arial"/>
              <a:buChar char="•"/>
            </a:pPr>
            <a:endParaRPr lang="en-US" sz="2600" dirty="0"/>
          </a:p>
          <a:p>
            <a:pPr>
              <a:buClr>
                <a:srgbClr val="3366FF"/>
              </a:buClr>
            </a:pPr>
            <a:r>
              <a:rPr lang="en-US" sz="3200" b="1" dirty="0">
                <a:solidFill>
                  <a:srgbClr val="FF0000"/>
                </a:solidFill>
              </a:rPr>
              <a:t>Non-</a:t>
            </a:r>
            <a:r>
              <a:rPr lang="en-US" sz="3200" b="1">
                <a:solidFill>
                  <a:srgbClr val="FF0000"/>
                </a:solidFill>
              </a:rPr>
              <a:t>connected </a:t>
            </a:r>
            <a:r>
              <a:rPr lang="en-US" sz="3200" b="1" smtClean="0">
                <a:solidFill>
                  <a:srgbClr val="FF0000"/>
                </a:solidFill>
              </a:rPr>
              <a:t>PACs</a:t>
            </a:r>
            <a:r>
              <a:rPr lang="en-US" sz="2600" b="1" smtClean="0"/>
              <a:t> </a:t>
            </a:r>
            <a:endParaRPr lang="en-US" sz="2600" b="1" dirty="0"/>
          </a:p>
          <a:p>
            <a:pPr marL="914400" lvl="1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ideological mission, single-issue groups, and members of Congress and other political leaders </a:t>
            </a:r>
          </a:p>
          <a:p>
            <a:pPr marL="914400" lvl="1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may accept funds from any individual, business PAC or organization </a:t>
            </a:r>
          </a:p>
        </p:txBody>
      </p:sp>
    </p:spTree>
    <p:extLst>
      <p:ext uri="{BB962C8B-B14F-4D97-AF65-F5344CB8AC3E}">
        <p14:creationId xmlns:p14="http://schemas.microsoft.com/office/powerpoint/2010/main" val="4123304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015" cy="136762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621"/>
            <a:ext cx="1364827" cy="136482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591"/>
            <a:ext cx="1365461" cy="137178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374"/>
            <a:ext cx="1370655" cy="13634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5846"/>
            <a:ext cx="1368298" cy="137025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0655" y="13791"/>
            <a:ext cx="77733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PACs  (Political Action Committee)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2071" y="24932"/>
            <a:ext cx="543440" cy="63519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364826" y="710026"/>
            <a:ext cx="7779173" cy="6247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366FF"/>
              </a:buClr>
            </a:pPr>
            <a:r>
              <a:rPr lang="en-US" sz="3200" b="1" dirty="0">
                <a:solidFill>
                  <a:srgbClr val="FF0000"/>
                </a:solidFill>
              </a:rPr>
              <a:t>Super </a:t>
            </a:r>
            <a:r>
              <a:rPr lang="en-US" sz="3200" b="1" dirty="0" smtClean="0">
                <a:solidFill>
                  <a:srgbClr val="FF0000"/>
                </a:solidFill>
              </a:rPr>
              <a:t>PACs</a:t>
            </a:r>
          </a:p>
          <a:p>
            <a:pPr marL="457200" indent="-457200">
              <a:buFont typeface="Arial"/>
              <a:buChar char="•"/>
            </a:pPr>
            <a:endParaRPr lang="en-US" sz="2800" dirty="0" smtClean="0"/>
          </a:p>
          <a:p>
            <a:pPr marL="457200" indent="-457200">
              <a:buFont typeface="Arial"/>
              <a:buChar char="•"/>
            </a:pPr>
            <a:endParaRPr lang="en-US" sz="2800" dirty="0"/>
          </a:p>
          <a:p>
            <a:pPr marL="914400" lvl="1" indent="-457200">
              <a:buClr>
                <a:srgbClr val="3366FF"/>
              </a:buClr>
              <a:buSzPct val="102000"/>
              <a:buFont typeface="Arial"/>
              <a:buChar char="•"/>
            </a:pPr>
            <a:r>
              <a:rPr lang="en-US" sz="2600" dirty="0"/>
              <a:t>Since 2010,  "independent-expenditure only committees”</a:t>
            </a:r>
          </a:p>
          <a:p>
            <a:pPr marL="914400" lvl="1" indent="-457200">
              <a:buClr>
                <a:srgbClr val="3366FF"/>
              </a:buClr>
              <a:buSzPct val="102000"/>
              <a:buFont typeface="Arial"/>
              <a:buChar char="•"/>
            </a:pPr>
            <a:r>
              <a:rPr lang="en-US" sz="2600" dirty="0"/>
              <a:t>can raise unlimited sums from corporations, unions and other groups, as well as wealthy </a:t>
            </a:r>
            <a:r>
              <a:rPr lang="en-US" sz="2600" dirty="0" smtClean="0"/>
              <a:t>individuals.</a:t>
            </a:r>
            <a:endParaRPr lang="en-US" sz="2600" dirty="0"/>
          </a:p>
          <a:p>
            <a:pPr marL="914400" lvl="1" indent="-457200">
              <a:buClr>
                <a:srgbClr val="3366FF"/>
              </a:buClr>
              <a:buSzPct val="102000"/>
              <a:buFont typeface="Arial"/>
              <a:buChar char="•"/>
            </a:pPr>
            <a:r>
              <a:rPr lang="en-US" sz="2600" dirty="0"/>
              <a:t>made possible by two court rulings that lifted many spending and contribution limits. </a:t>
            </a:r>
          </a:p>
          <a:p>
            <a:pPr marL="914400" lvl="1" indent="-457200">
              <a:buClr>
                <a:srgbClr val="3366FF"/>
              </a:buClr>
              <a:buSzPct val="102000"/>
              <a:buFont typeface="Arial"/>
              <a:buChar char="•"/>
            </a:pPr>
            <a:r>
              <a:rPr lang="en-US" sz="2600" dirty="0"/>
              <a:t>can also mount the kind of direct attacks on candidates that were not allowed in the past. </a:t>
            </a:r>
          </a:p>
          <a:p>
            <a:pPr marL="914400" lvl="1" indent="-457200">
              <a:buClr>
                <a:srgbClr val="3366FF"/>
              </a:buClr>
              <a:buSzPct val="102000"/>
              <a:buFont typeface="Arial"/>
              <a:buChar char="•"/>
            </a:pPr>
            <a:r>
              <a:rPr lang="en-US" sz="2600" dirty="0"/>
              <a:t>Super PACs are not allowed to coordinate directly with candidates or political parties and must disclose their </a:t>
            </a:r>
            <a:r>
              <a:rPr lang="en-US" sz="2600" dirty="0" smtClean="0"/>
              <a:t>donors</a:t>
            </a:r>
            <a:endParaRPr lang="en-US" sz="2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8999" y="660122"/>
            <a:ext cx="3797300" cy="13589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550874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7058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584"/>
            <a:ext cx="1365165" cy="137115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1739"/>
            <a:ext cx="1372362" cy="137168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3424"/>
            <a:ext cx="1364612" cy="13716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0" y="5485036"/>
            <a:ext cx="1365842" cy="136584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89241" y="657569"/>
            <a:ext cx="7754757" cy="5786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Leadership PACs</a:t>
            </a:r>
            <a:r>
              <a:rPr lang="en-US" sz="2600" b="1" dirty="0"/>
              <a:t>: 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established by a member of Congress to support other </a:t>
            </a:r>
            <a:r>
              <a:rPr lang="en-US" sz="2600" dirty="0" smtClean="0"/>
              <a:t>candidates</a:t>
            </a:r>
            <a:endParaRPr lang="en-US" sz="26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non-connected PACs, and can accept donations from an individual, business or other </a:t>
            </a:r>
            <a:r>
              <a:rPr lang="en-US" sz="2600" dirty="0" smtClean="0"/>
              <a:t>PACs </a:t>
            </a:r>
            <a:endParaRPr lang="en-US" sz="26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cannot spend fund to directly support the campaign of its sponsor (through mail or ads)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may fund travel, administrative expenses, consultants, polling, and other non-campaign </a:t>
            </a:r>
            <a:r>
              <a:rPr lang="en-US" sz="2600" dirty="0" smtClean="0"/>
              <a:t>expenses 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 smtClean="0"/>
              <a:t>Can </a:t>
            </a:r>
            <a:r>
              <a:rPr lang="en-US" sz="2600" dirty="0"/>
              <a:t>also contribute to the campaigns of other </a:t>
            </a:r>
            <a:r>
              <a:rPr lang="en-US" sz="2600" dirty="0" smtClean="0"/>
              <a:t>candidates</a:t>
            </a:r>
            <a:endParaRPr lang="en-US" sz="26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600" dirty="0"/>
              <a:t>Between 2008 and 2009, leadership PACs raised and spent more than $47 million.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2362" y="13791"/>
            <a:ext cx="7771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PACs  (Political Action Committee)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2071" y="24932"/>
            <a:ext cx="543440" cy="6351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58836" y="5913880"/>
            <a:ext cx="3224019" cy="7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124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552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028"/>
            <a:ext cx="1363919" cy="13636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669"/>
            <a:ext cx="136550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269"/>
            <a:ext cx="1368129" cy="13707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986"/>
            <a:ext cx="1368216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368552" y="0"/>
            <a:ext cx="7775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527 organization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1478991" y="673917"/>
            <a:ext cx="7775448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can take a stand on an issue, but cannot directly </a:t>
            </a:r>
            <a:r>
              <a:rPr lang="en-US" sz="2800" dirty="0" smtClean="0"/>
              <a:t>contribute </a:t>
            </a:r>
            <a:r>
              <a:rPr lang="en-US" sz="2800" dirty="0"/>
              <a:t>to candidates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cannot </a:t>
            </a:r>
            <a:r>
              <a:rPr lang="en-US" sz="2800" dirty="0"/>
              <a:t>explicitly endorse a candidate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can </a:t>
            </a:r>
            <a:r>
              <a:rPr lang="en-US" sz="2800" dirty="0"/>
              <a:t>accept contributions of unlimited size 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can </a:t>
            </a:r>
            <a:r>
              <a:rPr lang="en-US" sz="2800" dirty="0"/>
              <a:t>indirectly criticize candidates by emphasizing an </a:t>
            </a:r>
            <a:r>
              <a:rPr lang="en-US" sz="2800" dirty="0" smtClean="0"/>
              <a:t>issue </a:t>
            </a:r>
            <a:r>
              <a:rPr lang="en-US" sz="2800" dirty="0"/>
              <a:t>that illuminates the difference between </a:t>
            </a:r>
            <a:r>
              <a:rPr lang="en-US" sz="2800" dirty="0" smtClean="0"/>
              <a:t>candidates</a:t>
            </a:r>
            <a:endParaRPr lang="en-US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8014" y="3782461"/>
            <a:ext cx="36068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63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552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028"/>
            <a:ext cx="1363919" cy="136364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669"/>
            <a:ext cx="136550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269"/>
            <a:ext cx="1368129" cy="137071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2986"/>
            <a:ext cx="1368216" cy="136702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1368552" y="27001"/>
            <a:ext cx="7775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Interest groups:  </a:t>
            </a:r>
            <a:r>
              <a:rPr lang="en-US" sz="3600" b="1" dirty="0" smtClean="0"/>
              <a:t>Good </a:t>
            </a:r>
            <a:r>
              <a:rPr lang="en-US" sz="3600" b="1" dirty="0"/>
              <a:t>or </a:t>
            </a:r>
            <a:r>
              <a:rPr lang="en-US" sz="3600" b="1" dirty="0" smtClean="0"/>
              <a:t>Evil</a:t>
            </a:r>
            <a:r>
              <a:rPr lang="en-US" sz="3600" b="1" dirty="0"/>
              <a:t>? </a:t>
            </a:r>
          </a:p>
        </p:txBody>
      </p:sp>
      <p:sp>
        <p:nvSpPr>
          <p:cNvPr id="9" name="Rectangle 8"/>
          <p:cNvSpPr/>
          <p:nvPr/>
        </p:nvSpPr>
        <p:spPr>
          <a:xfrm>
            <a:off x="1368552" y="673332"/>
            <a:ext cx="77754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Alexis </a:t>
            </a:r>
            <a:r>
              <a:rPr lang="en-US" sz="2800" b="1" dirty="0">
                <a:solidFill>
                  <a:srgbClr val="FF0000"/>
                </a:solidFill>
              </a:rPr>
              <a:t>de Tocqueville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wrote </a:t>
            </a:r>
            <a:r>
              <a:rPr lang="en-US" sz="2800" i="1" dirty="0"/>
              <a:t>Democracy in America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suggested </a:t>
            </a:r>
            <a:r>
              <a:rPr lang="en-US" sz="2800" dirty="0"/>
              <a:t>that the ease with which Americans </a:t>
            </a:r>
            <a:r>
              <a:rPr lang="en-US" sz="2800" dirty="0" smtClean="0"/>
              <a:t>form </a:t>
            </a:r>
            <a:r>
              <a:rPr lang="en-US" sz="2800" dirty="0"/>
              <a:t>organizations is a reflection of a strong </a:t>
            </a:r>
            <a:r>
              <a:rPr lang="en-US" sz="2800" dirty="0" smtClean="0"/>
              <a:t>democratic </a:t>
            </a:r>
            <a:r>
              <a:rPr lang="en-US" sz="2800" dirty="0"/>
              <a:t>culture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6750" y="2920101"/>
            <a:ext cx="7063317" cy="3838416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13718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75" cy="136973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9737"/>
            <a:ext cx="1365635" cy="136931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9051"/>
            <a:ext cx="1365165" cy="136571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769"/>
            <a:ext cx="1366781" cy="136914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3914"/>
            <a:ext cx="1371346" cy="137109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1375" y="726249"/>
            <a:ext cx="7772624" cy="5693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/>
              <a:t>Federalist No. 10 </a:t>
            </a:r>
            <a:r>
              <a:rPr lang="en-US" sz="2800" i="1" dirty="0" smtClean="0"/>
              <a:t>                                                         </a:t>
            </a:r>
            <a:r>
              <a:rPr lang="en-US" sz="2800" dirty="0" smtClean="0"/>
              <a:t>warned </a:t>
            </a:r>
            <a:r>
              <a:rPr lang="en-US" sz="2800" dirty="0"/>
              <a:t>of the dangers </a:t>
            </a:r>
            <a:r>
              <a:rPr lang="en-US" sz="2800" dirty="0" smtClean="0"/>
              <a:t>                                    of </a:t>
            </a:r>
            <a:r>
              <a:rPr lang="en-US" sz="2800" dirty="0"/>
              <a:t>"</a:t>
            </a:r>
            <a:r>
              <a:rPr lang="en-US" sz="2800" dirty="0" smtClean="0"/>
              <a:t>factions”</a:t>
            </a:r>
            <a:endParaRPr lang="en-US" sz="2800" dirty="0"/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Madison </a:t>
            </a:r>
            <a:r>
              <a:rPr lang="en-US" sz="2800" dirty="0"/>
              <a:t>noted that </a:t>
            </a:r>
            <a:r>
              <a:rPr lang="en-US" sz="2800" dirty="0" smtClean="0"/>
              <a:t>                                                 the </a:t>
            </a:r>
            <a:r>
              <a:rPr lang="en-US" sz="2800" dirty="0"/>
              <a:t>causes of </a:t>
            </a:r>
            <a:r>
              <a:rPr lang="en-US" sz="2800" dirty="0" smtClean="0"/>
              <a:t>actions                                                    were "</a:t>
            </a:r>
            <a:r>
              <a:rPr lang="en-US" sz="2800" dirty="0"/>
              <a:t>sown in the </a:t>
            </a:r>
            <a:r>
              <a:rPr lang="en-US" sz="2800" dirty="0" smtClean="0"/>
              <a:t>                                                   nature </a:t>
            </a:r>
            <a:r>
              <a:rPr lang="en-US" sz="2800" dirty="0"/>
              <a:t>of </a:t>
            </a:r>
            <a:r>
              <a:rPr lang="en-US" sz="2800" dirty="0" smtClean="0"/>
              <a:t>man”</a:t>
            </a:r>
            <a:endParaRPr lang="en-US" sz="2800" dirty="0"/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trying </a:t>
            </a:r>
            <a:r>
              <a:rPr lang="en-US" sz="2800" dirty="0"/>
              <a:t>to eliminate </a:t>
            </a:r>
            <a:r>
              <a:rPr lang="en-US" sz="2800" dirty="0" smtClean="0"/>
              <a:t>                                                       factions </a:t>
            </a:r>
            <a:r>
              <a:rPr lang="en-US" sz="2800" dirty="0"/>
              <a:t>would </a:t>
            </a:r>
            <a:r>
              <a:rPr lang="en-US" sz="2800" dirty="0" smtClean="0"/>
              <a:t>restrict                                           </a:t>
            </a:r>
            <a:r>
              <a:rPr lang="en-US" sz="2800" dirty="0"/>
              <a:t>liberty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relief </a:t>
            </a:r>
            <a:r>
              <a:rPr lang="en-US" sz="2800" dirty="0"/>
              <a:t>from factions </a:t>
            </a:r>
            <a:r>
              <a:rPr lang="en-US" sz="2800" dirty="0" smtClean="0"/>
              <a:t>                                                      should </a:t>
            </a:r>
            <a:r>
              <a:rPr lang="en-US" sz="2800" dirty="0"/>
              <a:t>come from </a:t>
            </a:r>
            <a:r>
              <a:rPr lang="en-US" sz="2800" dirty="0" smtClean="0"/>
              <a:t>                                                      controlling </a:t>
            </a:r>
            <a:r>
              <a:rPr lang="en-US" sz="2800" dirty="0"/>
              <a:t>their effects</a:t>
            </a:r>
          </a:p>
        </p:txBody>
      </p:sp>
      <p:sp>
        <p:nvSpPr>
          <p:cNvPr id="8" name="Rectangle 7"/>
          <p:cNvSpPr/>
          <p:nvPr/>
        </p:nvSpPr>
        <p:spPr>
          <a:xfrm>
            <a:off x="1366780" y="79918"/>
            <a:ext cx="7777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Interest groups:  Good or Evil? </a:t>
            </a:r>
          </a:p>
        </p:txBody>
      </p:sp>
      <p:pic>
        <p:nvPicPr>
          <p:cNvPr id="9" name="Picture 8" descr="http://images.51eng.com/isbnrange8/FC978076568022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917" y="726249"/>
            <a:ext cx="3867149" cy="527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556921" y="6220061"/>
            <a:ext cx="3443145" cy="400110"/>
          </a:xfrm>
          <a:prstGeom prst="rect">
            <a:avLst/>
          </a:prstGeom>
          <a:solidFill>
            <a:srgbClr val="953735"/>
          </a:solidFill>
        </p:spPr>
        <p:txBody>
          <a:bodyPr wrap="none">
            <a:spAutoFit/>
          </a:bodyPr>
          <a:lstStyle/>
          <a:p>
            <a:pPr algn="r">
              <a:buClr>
                <a:schemeClr val="accent3"/>
              </a:buClr>
              <a:defRPr/>
            </a:pPr>
            <a:r>
              <a:rPr lang="en-US" sz="2000" b="1" dirty="0"/>
              <a:t>This should mildly disturb </a:t>
            </a:r>
            <a:r>
              <a:rPr lang="en-US" sz="2000" b="1" dirty="0" smtClean="0"/>
              <a:t>you.</a:t>
            </a:r>
            <a:endParaRPr lang="en-US" sz="2000" b="1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7660216" y="4349750"/>
            <a:ext cx="1134534" cy="176258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355417" y="4275667"/>
            <a:ext cx="30479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367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015" cy="136762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7621"/>
            <a:ext cx="1364827" cy="136482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0591"/>
            <a:ext cx="1365461" cy="137178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2374"/>
            <a:ext cx="1370655" cy="13634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5846"/>
            <a:ext cx="1368298" cy="137025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0655" y="37584"/>
            <a:ext cx="77733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Interest groups are distinct from </a:t>
            </a:r>
            <a:r>
              <a:rPr lang="en-US" sz="3600" b="1" dirty="0" smtClean="0"/>
              <a:t>parties</a:t>
            </a:r>
            <a:endParaRPr lang="en-US" sz="36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6832" y="1058333"/>
            <a:ext cx="4741333" cy="49530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1370655" y="719667"/>
            <a:ext cx="3010845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Political parties fight election battles; interest groups do not field candidates for office but may choose sides</a:t>
            </a:r>
          </a:p>
        </p:txBody>
      </p:sp>
    </p:spTree>
    <p:extLst>
      <p:ext uri="{BB962C8B-B14F-4D97-AF65-F5344CB8AC3E}">
        <p14:creationId xmlns:p14="http://schemas.microsoft.com/office/powerpoint/2010/main" val="1390267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0584" cy="137058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0584"/>
            <a:ext cx="1365165" cy="137115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41739"/>
            <a:ext cx="1372362" cy="137168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3424"/>
            <a:ext cx="1364612" cy="137161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0" y="5485036"/>
            <a:ext cx="1365842" cy="136584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" name="Rectangle 1"/>
          <p:cNvSpPr/>
          <p:nvPr/>
        </p:nvSpPr>
        <p:spPr>
          <a:xfrm>
            <a:off x="1372362" y="19278"/>
            <a:ext cx="7771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</a:t>
            </a:r>
            <a:r>
              <a:rPr lang="en-US" sz="3600" b="1" dirty="0" smtClean="0"/>
              <a:t>he </a:t>
            </a:r>
            <a:r>
              <a:rPr lang="en-US" sz="3600" b="1" dirty="0"/>
              <a:t>roles of interest groups 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2362" y="665609"/>
            <a:ext cx="777163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What do interest groups do?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Representation</a:t>
            </a:r>
            <a:r>
              <a:rPr lang="en-US" sz="2800" b="1" dirty="0"/>
              <a:t>: </a:t>
            </a:r>
            <a:r>
              <a:rPr lang="en-US" sz="2800" dirty="0"/>
              <a:t>represent their constituents before </a:t>
            </a:r>
            <a:r>
              <a:rPr lang="en-US" sz="2800" dirty="0" smtClean="0"/>
              <a:t>government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Participation</a:t>
            </a:r>
            <a:r>
              <a:rPr lang="en-US" sz="2800" b="1" dirty="0"/>
              <a:t>: </a:t>
            </a:r>
            <a:r>
              <a:rPr lang="en-US" sz="2800" dirty="0"/>
              <a:t>facilitate and stimulate people's </a:t>
            </a:r>
            <a:r>
              <a:rPr lang="en-US" sz="2800" dirty="0" smtClean="0"/>
              <a:t>participation </a:t>
            </a:r>
            <a:r>
              <a:rPr lang="en-US" sz="2800" dirty="0"/>
              <a:t>in politics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Education</a:t>
            </a:r>
            <a:r>
              <a:rPr lang="en-US" sz="2800" b="1" dirty="0"/>
              <a:t>:  </a:t>
            </a:r>
            <a:r>
              <a:rPr lang="en-US" sz="2800" dirty="0"/>
              <a:t>educate their members, the public at </a:t>
            </a:r>
            <a:r>
              <a:rPr lang="en-US" sz="2800" dirty="0" smtClean="0"/>
              <a:t>large</a:t>
            </a:r>
            <a:r>
              <a:rPr lang="en-US" sz="2800" dirty="0"/>
              <a:t>, and government </a:t>
            </a:r>
            <a:r>
              <a:rPr lang="en-US" sz="2800" dirty="0" smtClean="0"/>
              <a:t>officials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Agenda building</a:t>
            </a:r>
            <a:r>
              <a:rPr lang="en-US" sz="2800" b="1" dirty="0"/>
              <a:t>:  </a:t>
            </a:r>
            <a:r>
              <a:rPr lang="en-US" sz="2800" dirty="0"/>
              <a:t>the process by which new issues </a:t>
            </a:r>
            <a:r>
              <a:rPr lang="en-US" sz="2800" dirty="0" smtClean="0"/>
              <a:t>are </a:t>
            </a:r>
            <a:r>
              <a:rPr lang="en-US" sz="2800" dirty="0"/>
              <a:t>brought into the political limelight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Program </a:t>
            </a:r>
            <a:r>
              <a:rPr lang="en-US" sz="2800" b="1" dirty="0">
                <a:solidFill>
                  <a:srgbClr val="FF0000"/>
                </a:solidFill>
              </a:rPr>
              <a:t>monitoring</a:t>
            </a:r>
            <a:r>
              <a:rPr lang="en-US" sz="2800" b="1" dirty="0"/>
              <a:t>: </a:t>
            </a:r>
            <a:r>
              <a:rPr lang="en-US" sz="2800" dirty="0"/>
              <a:t>keeping track of government </a:t>
            </a:r>
            <a:r>
              <a:rPr lang="en-US" sz="2800" dirty="0" smtClean="0"/>
              <a:t>programs</a:t>
            </a:r>
            <a:endParaRPr lang="en-US" sz="2800" dirty="0"/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34433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9954" cy="136550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58600"/>
            <a:ext cx="1364183" cy="1371001"/>
          </a:xfrm>
          <a:prstGeom prst="rect">
            <a:avLst/>
          </a:prstGeom>
          <a:ln w="12700" cmpd="sng">
            <a:solidFill>
              <a:srgbClr val="000000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29601"/>
            <a:ext cx="1370650" cy="13690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98661"/>
            <a:ext cx="1365011" cy="136906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7721"/>
            <a:ext cx="1363777" cy="13653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4" name="Picture 13"/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1826" y="1358600"/>
            <a:ext cx="1368824" cy="136652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5467721"/>
            <a:ext cx="1369776" cy="136417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363776" y="646331"/>
            <a:ext cx="7780223" cy="606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How do Interest Groups achieve their goals?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 smtClean="0"/>
              <a:t>Supply </a:t>
            </a:r>
            <a:r>
              <a:rPr lang="en-US" sz="2400" dirty="0"/>
              <a:t>credible information (most important role/</a:t>
            </a:r>
            <a:r>
              <a:rPr lang="en-US" sz="2400" dirty="0" smtClean="0"/>
              <a:t>tactic)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 smtClean="0"/>
              <a:t>detailed</a:t>
            </a:r>
            <a:r>
              <a:rPr lang="en-US" sz="2400" dirty="0"/>
              <a:t>/current info is political </a:t>
            </a:r>
            <a:r>
              <a:rPr lang="en-US" sz="2400" b="1" dirty="0">
                <a:solidFill>
                  <a:srgbClr val="FFC02B"/>
                </a:solidFill>
              </a:rPr>
              <a:t>gold</a:t>
            </a:r>
          </a:p>
          <a:p>
            <a:pPr marL="1257300" lvl="2" indent="-342900">
              <a:buClr>
                <a:srgbClr val="FF6600"/>
              </a:buClr>
              <a:buFont typeface="Arial"/>
              <a:buChar char="•"/>
            </a:pPr>
            <a:r>
              <a:rPr lang="en-US" sz="2400" dirty="0"/>
              <a:t>most effective on narrow, technical issues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b="1" dirty="0"/>
              <a:t>Tactics</a:t>
            </a:r>
            <a:r>
              <a:rPr lang="en-US" sz="2400" dirty="0"/>
              <a:t>: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/>
              <a:t>Lobbying (political persuasion)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/>
              <a:t>Electioneering (getting people into office, keeping them there)—PACs</a:t>
            </a:r>
          </a:p>
          <a:p>
            <a:pPr marL="800100" lvl="1" indent="-342900">
              <a:buClr>
                <a:srgbClr val="660066"/>
              </a:buClr>
              <a:buFont typeface="Arial"/>
              <a:buChar char="•"/>
            </a:pPr>
            <a:r>
              <a:rPr lang="en-US" sz="2400" dirty="0"/>
              <a:t>Litigation (look for amicus curiae briefs)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b="1" dirty="0">
                <a:solidFill>
                  <a:srgbClr val="FF6600"/>
                </a:solidFill>
              </a:rPr>
              <a:t>THEN</a:t>
            </a:r>
            <a:r>
              <a:rPr lang="en-US" sz="2400" b="1" dirty="0"/>
              <a:t>:</a:t>
            </a:r>
            <a:r>
              <a:rPr lang="en-US" sz="2400" dirty="0"/>
              <a:t> “</a:t>
            </a:r>
            <a:r>
              <a:rPr lang="en-US" sz="2400" b="1" dirty="0">
                <a:solidFill>
                  <a:srgbClr val="FF0000"/>
                </a:solidFill>
              </a:rPr>
              <a:t>insider strategy</a:t>
            </a:r>
            <a:r>
              <a:rPr lang="en-US" sz="2400" dirty="0"/>
              <a:t>” most common (face-to- face meeting b/w lobbyist and official)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b="1" dirty="0">
                <a:solidFill>
                  <a:srgbClr val="D82AC4"/>
                </a:solidFill>
              </a:rPr>
              <a:t>NOW</a:t>
            </a:r>
            <a:r>
              <a:rPr lang="en-US" sz="2400" b="1" dirty="0"/>
              <a:t>: </a:t>
            </a:r>
            <a:r>
              <a:rPr lang="en-US" sz="2400" dirty="0"/>
              <a:t>“</a:t>
            </a:r>
            <a:r>
              <a:rPr lang="en-US" sz="2400" b="1" dirty="0">
                <a:solidFill>
                  <a:srgbClr val="FF0000"/>
                </a:solidFill>
              </a:rPr>
              <a:t>outsider strategy</a:t>
            </a:r>
            <a:r>
              <a:rPr lang="en-US" sz="2400" dirty="0"/>
              <a:t>” (“grassroots” public mobilization, thanks to modern technology; ex. MOVEON.ORG)</a:t>
            </a:r>
          </a:p>
          <a:p>
            <a:pPr marL="342900" indent="-342900">
              <a:buClr>
                <a:srgbClr val="3366FF"/>
              </a:buClr>
              <a:buFont typeface="Arial"/>
              <a:buChar char="•"/>
            </a:pPr>
            <a:r>
              <a:rPr lang="en-US" sz="2400" dirty="0"/>
              <a:t>Target: the undecided legislator or bureaucrat (“lobby ‘em!”)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370650" y="0"/>
            <a:ext cx="7773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roles of interest groups </a:t>
            </a:r>
          </a:p>
        </p:txBody>
      </p:sp>
    </p:spTree>
    <p:extLst>
      <p:ext uri="{BB962C8B-B14F-4D97-AF65-F5344CB8AC3E}">
        <p14:creationId xmlns:p14="http://schemas.microsoft.com/office/powerpoint/2010/main" val="53340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68721" cy="136872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8721"/>
            <a:ext cx="1364911" cy="1364911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3632"/>
            <a:ext cx="1368891" cy="136728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80416"/>
            <a:ext cx="1365842" cy="128633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66756"/>
            <a:ext cx="1372362" cy="1371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2362" y="48167"/>
            <a:ext cx="77716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Theories of Interest Group Politics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2362" y="694498"/>
            <a:ext cx="777163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366FF"/>
              </a:buClr>
            </a:pPr>
            <a:r>
              <a:rPr lang="en-US" sz="3600" b="1" dirty="0">
                <a:solidFill>
                  <a:srgbClr val="FF0000"/>
                </a:solidFill>
              </a:rPr>
              <a:t>Elite Theory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3200" dirty="0"/>
              <a:t>Societies are divided along class lines and an upper-class elite rules, regardless of the formal niceties of governmental </a:t>
            </a:r>
            <a:r>
              <a:rPr lang="en-US" sz="3200" dirty="0" smtClean="0"/>
              <a:t>organization</a:t>
            </a:r>
            <a:endParaRPr lang="en-US" sz="3200" dirty="0"/>
          </a:p>
          <a:p>
            <a:r>
              <a:rPr lang="en-US" sz="3200" b="1" dirty="0" smtClean="0">
                <a:solidFill>
                  <a:srgbClr val="FF0000"/>
                </a:solidFill>
              </a:rPr>
              <a:t>Pluralist </a:t>
            </a:r>
            <a:r>
              <a:rPr lang="en-US" sz="3200" b="1" dirty="0">
                <a:solidFill>
                  <a:srgbClr val="FF0000"/>
                </a:solidFill>
              </a:rPr>
              <a:t>Theory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Politics is mainly a competition among groups, each one pressing for its own preferred </a:t>
            </a:r>
            <a:r>
              <a:rPr lang="en-US" sz="2800" dirty="0" smtClean="0"/>
              <a:t>policies</a:t>
            </a:r>
            <a:endParaRPr lang="en-US" sz="2800" dirty="0"/>
          </a:p>
          <a:p>
            <a:pPr>
              <a:buClr>
                <a:srgbClr val="3366FF"/>
              </a:buClr>
            </a:pPr>
            <a:r>
              <a:rPr lang="en-US" sz="3200" b="1" dirty="0" err="1" smtClean="0">
                <a:solidFill>
                  <a:srgbClr val="FF0000"/>
                </a:solidFill>
              </a:rPr>
              <a:t>Hyperpluralist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>
                <a:solidFill>
                  <a:srgbClr val="FF0000"/>
                </a:solidFill>
              </a:rPr>
              <a:t>Theory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/>
              <a:t>Groups are so strong that government is </a:t>
            </a:r>
            <a:r>
              <a:rPr lang="en-US" sz="2800" dirty="0" smtClean="0"/>
              <a:t>weakened</a:t>
            </a:r>
          </a:p>
          <a:p>
            <a:pPr marL="457200" indent="-457200">
              <a:buClr>
                <a:srgbClr val="3366FF"/>
              </a:buClr>
              <a:buFont typeface="Arial"/>
              <a:buChar char="•"/>
            </a:pPr>
            <a:r>
              <a:rPr lang="en-US" sz="2800" dirty="0" smtClean="0"/>
              <a:t>an </a:t>
            </a:r>
            <a:r>
              <a:rPr lang="en-US" sz="2800" dirty="0"/>
              <a:t>extreme, exaggerated form of pluralism</a:t>
            </a:r>
          </a:p>
        </p:txBody>
      </p:sp>
    </p:spTree>
    <p:extLst>
      <p:ext uri="{BB962C8B-B14F-4D97-AF65-F5344CB8AC3E}">
        <p14:creationId xmlns:p14="http://schemas.microsoft.com/office/powerpoint/2010/main" val="3085360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371375" cy="136973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9737"/>
            <a:ext cx="1365635" cy="136931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39051"/>
            <a:ext cx="1365165" cy="136571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04769"/>
            <a:ext cx="1366781" cy="1369145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473914"/>
            <a:ext cx="1371346" cy="137109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371375" y="-102397"/>
            <a:ext cx="77726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Theories of Interest Group Politics (Details)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375" y="896198"/>
            <a:ext cx="7772625" cy="655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Elites and the Denial of Pluralism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300" dirty="0"/>
              <a:t>Real power is held by the relatively few.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300" dirty="0"/>
              <a:t>Power elite theorists believe that a small number of super rich individuals, powerful corporate interest groups, and large financial institutions dominate key policy areas </a:t>
            </a:r>
            <a:endParaRPr lang="en-US" sz="2300" dirty="0" smtClean="0"/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300" dirty="0" smtClean="0"/>
              <a:t>Elite </a:t>
            </a:r>
            <a:r>
              <a:rPr lang="en-US" sz="2300" dirty="0"/>
              <a:t>power is fortified by </a:t>
            </a:r>
            <a:r>
              <a:rPr lang="en-US" sz="2300" dirty="0" smtClean="0"/>
              <a:t>a                                                                              system </a:t>
            </a:r>
            <a:r>
              <a:rPr lang="en-US" sz="2300" dirty="0"/>
              <a:t>of </a:t>
            </a:r>
            <a:r>
              <a:rPr lang="en-US" sz="2300" dirty="0" smtClean="0"/>
              <a:t>interlocking </a:t>
            </a:r>
          </a:p>
          <a:p>
            <a:pPr>
              <a:buClr>
                <a:srgbClr val="3366FF"/>
              </a:buClr>
            </a:pPr>
            <a:r>
              <a:rPr lang="en-US" sz="2300" dirty="0"/>
              <a:t> </a:t>
            </a:r>
            <a:r>
              <a:rPr lang="en-US" sz="2300" dirty="0" smtClean="0"/>
              <a:t>   directorates </a:t>
            </a:r>
            <a:r>
              <a:rPr lang="en-US" sz="2300" dirty="0"/>
              <a:t>of </a:t>
            </a:r>
            <a:r>
              <a:rPr lang="en-US" sz="2300" dirty="0" smtClean="0"/>
              <a:t>  </a:t>
            </a:r>
          </a:p>
          <a:p>
            <a:pPr>
              <a:buClr>
                <a:srgbClr val="3366FF"/>
              </a:buClr>
            </a:pPr>
            <a:r>
              <a:rPr lang="en-US" sz="2300" dirty="0" smtClean="0"/>
              <a:t>    corporations, the wealthy</a:t>
            </a:r>
          </a:p>
          <a:p>
            <a:pPr>
              <a:buClr>
                <a:srgbClr val="3366FF"/>
              </a:buClr>
            </a:pPr>
            <a:r>
              <a:rPr lang="en-US" sz="2300" dirty="0"/>
              <a:t> </a:t>
            </a:r>
            <a:r>
              <a:rPr lang="en-US" sz="2300" dirty="0" smtClean="0"/>
              <a:t>   </a:t>
            </a:r>
            <a:r>
              <a:rPr lang="en-US" sz="2300" dirty="0"/>
              <a:t>and other </a:t>
            </a:r>
            <a:r>
              <a:rPr lang="en-US" sz="2300" dirty="0" smtClean="0"/>
              <a:t>institutions</a:t>
            </a:r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300" dirty="0"/>
              <a:t>Other groups may win </a:t>
            </a:r>
            <a:r>
              <a:rPr lang="en-US" sz="2300" dirty="0" smtClean="0"/>
              <a:t>many</a:t>
            </a:r>
          </a:p>
          <a:p>
            <a:pPr>
              <a:buClr>
                <a:srgbClr val="3366FF"/>
              </a:buClr>
            </a:pPr>
            <a:r>
              <a:rPr lang="en-US" sz="2300" dirty="0"/>
              <a:t> </a:t>
            </a:r>
            <a:r>
              <a:rPr lang="en-US" sz="2300" dirty="0" smtClean="0"/>
              <a:t>   minor </a:t>
            </a:r>
            <a:r>
              <a:rPr lang="en-US" sz="2300" dirty="0"/>
              <a:t>policy battles, but </a:t>
            </a:r>
            <a:r>
              <a:rPr lang="en-US" sz="2300" dirty="0" smtClean="0"/>
              <a:t>elites  </a:t>
            </a:r>
          </a:p>
          <a:p>
            <a:pPr>
              <a:buClr>
                <a:srgbClr val="3366FF"/>
              </a:buClr>
            </a:pPr>
            <a:r>
              <a:rPr lang="en-US" sz="2300" dirty="0" smtClean="0"/>
              <a:t>    prevail </a:t>
            </a:r>
            <a:r>
              <a:rPr lang="en-US" sz="2300" dirty="0"/>
              <a:t>when it comes to </a:t>
            </a:r>
            <a:r>
              <a:rPr lang="en-US" sz="2300" dirty="0" smtClean="0"/>
              <a:t>big</a:t>
            </a:r>
          </a:p>
          <a:p>
            <a:pPr>
              <a:buClr>
                <a:srgbClr val="3366FF"/>
              </a:buClr>
            </a:pPr>
            <a:r>
              <a:rPr lang="en-US" sz="2300" dirty="0" smtClean="0"/>
              <a:t>    policy decisions</a:t>
            </a:r>
            <a:endParaRPr lang="en-US" sz="2300" dirty="0"/>
          </a:p>
          <a:p>
            <a:pPr marL="285750" indent="-285750">
              <a:buClr>
                <a:srgbClr val="3366FF"/>
              </a:buClr>
              <a:buFont typeface="Arial"/>
              <a:buChar char="•"/>
            </a:pPr>
            <a:r>
              <a:rPr lang="en-US" sz="2300" dirty="0"/>
              <a:t>Lobbying is a problem b</a:t>
            </a:r>
            <a:r>
              <a:rPr lang="en-US" sz="2400" dirty="0"/>
              <a:t>ecause it benefits the few at the expense of the </a:t>
            </a:r>
            <a:r>
              <a:rPr lang="en-US" sz="2400" dirty="0" smtClean="0"/>
              <a:t>many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endParaRPr lang="en-US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3995" y="2893786"/>
            <a:ext cx="2992752" cy="3120572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04101" y="692463"/>
            <a:ext cx="1191288" cy="810937"/>
          </a:xfrm>
          <a:prstGeom prst="rect">
            <a:avLst/>
          </a:prstGeom>
          <a:ln w="12700" cmpd="sng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424235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</TotalTime>
  <Words>1601</Words>
  <Application>Microsoft Macintosh PowerPoint</Application>
  <PresentationFormat>On-screen Show (4:3)</PresentationFormat>
  <Paragraphs>194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Roseville Area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Mrb66</dc:creator>
  <cp:lastModifiedBy>Mrb66</cp:lastModifiedBy>
  <cp:revision>67</cp:revision>
  <dcterms:created xsi:type="dcterms:W3CDTF">2011-08-07T20:12:28Z</dcterms:created>
  <dcterms:modified xsi:type="dcterms:W3CDTF">2012-01-28T19:08:13Z</dcterms:modified>
</cp:coreProperties>
</file>