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embeddings/oleObject2.bin" ContentType="application/vnd.openxmlformats-officedocument.oleObject"/>
  <Override PartName="/ppt/notesSlides/notesSlide32.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33.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34.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notesSlides/notesSlide35.xml" ContentType="application/vnd.openxmlformats-officedocument.presentationml.notesSlide+xml"/>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9" r:id="rId1"/>
    <p:sldMasterId id="2147483651" r:id="rId2"/>
    <p:sldMasterId id="2147483653" r:id="rId3"/>
  </p:sldMasterIdLst>
  <p:notesMasterIdLst>
    <p:notesMasterId r:id="rId41"/>
  </p:notesMasterIdLst>
  <p:handoutMasterIdLst>
    <p:handoutMasterId r:id="rId42"/>
  </p:handoutMasterIdLst>
  <p:sldIdLst>
    <p:sldId id="424" r:id="rId4"/>
    <p:sldId id="283" r:id="rId5"/>
    <p:sldId id="351" r:id="rId6"/>
    <p:sldId id="395" r:id="rId7"/>
    <p:sldId id="396" r:id="rId8"/>
    <p:sldId id="398" r:id="rId9"/>
    <p:sldId id="399" r:id="rId10"/>
    <p:sldId id="400" r:id="rId11"/>
    <p:sldId id="350" r:id="rId12"/>
    <p:sldId id="401" r:id="rId13"/>
    <p:sldId id="425" r:id="rId14"/>
    <p:sldId id="352" r:id="rId15"/>
    <p:sldId id="353" r:id="rId16"/>
    <p:sldId id="354" r:id="rId17"/>
    <p:sldId id="355" r:id="rId18"/>
    <p:sldId id="356" r:id="rId19"/>
    <p:sldId id="357" r:id="rId20"/>
    <p:sldId id="358" r:id="rId21"/>
    <p:sldId id="364" r:id="rId22"/>
    <p:sldId id="411" r:id="rId23"/>
    <p:sldId id="412" r:id="rId24"/>
    <p:sldId id="413" r:id="rId25"/>
    <p:sldId id="414" r:id="rId26"/>
    <p:sldId id="415" r:id="rId27"/>
    <p:sldId id="423" r:id="rId28"/>
    <p:sldId id="418" r:id="rId29"/>
    <p:sldId id="419" r:id="rId30"/>
    <p:sldId id="420" r:id="rId31"/>
    <p:sldId id="422" r:id="rId32"/>
    <p:sldId id="402" r:id="rId33"/>
    <p:sldId id="403" r:id="rId34"/>
    <p:sldId id="404" r:id="rId35"/>
    <p:sldId id="405" r:id="rId36"/>
    <p:sldId id="406" r:id="rId37"/>
    <p:sldId id="407" r:id="rId38"/>
    <p:sldId id="408" r:id="rId39"/>
    <p:sldId id="312" r:id="rId4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00CC66"/>
    <a:srgbClr val="CC0000"/>
    <a:srgbClr val="FFFFCC"/>
    <a:srgbClr val="FF99CC"/>
    <a:srgbClr val="FFCCCC"/>
    <a:srgbClr val="FFFF99"/>
    <a:srgbClr val="FF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4" d="100"/>
          <a:sy n="64" d="100"/>
        </p:scale>
        <p:origin x="-1640" y="-424"/>
      </p:cViewPr>
      <p:guideLst>
        <p:guide orient="horz" pos="921"/>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800"/>
    </p:cViewPr>
  </p:sorterViewPr>
  <p:notesViewPr>
    <p:cSldViewPr snapToGrid="0">
      <p:cViewPr>
        <p:scale>
          <a:sx n="110" d="100"/>
          <a:sy n="110" d="100"/>
        </p:scale>
        <p:origin x="-1044" y="3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25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Arial" charset="0"/>
              </a:defRPr>
            </a:lvl1pPr>
          </a:lstStyle>
          <a:p>
            <a:pPr>
              <a:defRPr/>
            </a:pPr>
            <a:endParaRPr lang="en-US"/>
          </a:p>
        </p:txBody>
      </p:sp>
      <p:sp>
        <p:nvSpPr>
          <p:cNvPr id="32256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endParaRPr lang="en-US"/>
          </a:p>
        </p:txBody>
      </p:sp>
      <p:sp>
        <p:nvSpPr>
          <p:cNvPr id="32256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Arial" charset="0"/>
              </a:defRPr>
            </a:lvl1pPr>
          </a:lstStyle>
          <a:p>
            <a:pPr>
              <a:defRPr/>
            </a:pPr>
            <a:endParaRPr lang="en-US"/>
          </a:p>
        </p:txBody>
      </p:sp>
      <p:sp>
        <p:nvSpPr>
          <p:cNvPr id="32256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421D05C9-AE97-3D46-B22D-5BD6EC771AFE}" type="slidenum">
              <a:rPr lang="en-US"/>
              <a:pPr>
                <a:defRPr/>
              </a:pPr>
              <a:t>‹#›</a:t>
            </a:fld>
            <a:endParaRPr lang="en-US"/>
          </a:p>
        </p:txBody>
      </p:sp>
    </p:spTree>
    <p:extLst>
      <p:ext uri="{BB962C8B-B14F-4D97-AF65-F5344CB8AC3E}">
        <p14:creationId xmlns:p14="http://schemas.microsoft.com/office/powerpoint/2010/main" val="19555909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Arial" charset="0"/>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534988"/>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248150"/>
            <a:ext cx="5486400" cy="421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68F8C75B-272F-1F42-B386-5FE1B3511ABF}" type="slidenum">
              <a:rPr lang="en-US"/>
              <a:pPr>
                <a:defRPr/>
              </a:pPr>
              <a:t>‹#›</a:t>
            </a:fld>
            <a:endParaRPr lang="en-US"/>
          </a:p>
        </p:txBody>
      </p:sp>
    </p:spTree>
    <p:extLst>
      <p:ext uri="{BB962C8B-B14F-4D97-AF65-F5344CB8AC3E}">
        <p14:creationId xmlns:p14="http://schemas.microsoft.com/office/powerpoint/2010/main" val="3479072352"/>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100" kern="1200">
        <a:solidFill>
          <a:schemeClr val="tx1"/>
        </a:solidFill>
        <a:latin typeface="Times New Roman" charset="0"/>
        <a:ea typeface="ＭＳ Ｐゴシック" charset="0"/>
        <a:cs typeface="Arial" charset="0"/>
      </a:defRPr>
    </a:lvl1pPr>
    <a:lvl2pPr marL="457200" algn="l" rtl="0" eaLnBrk="0" fontAlgn="base" hangingPunct="0">
      <a:spcBef>
        <a:spcPct val="0"/>
      </a:spcBef>
      <a:spcAft>
        <a:spcPct val="0"/>
      </a:spcAft>
      <a:defRPr sz="1100" kern="1200">
        <a:solidFill>
          <a:schemeClr val="tx1"/>
        </a:solidFill>
        <a:latin typeface="Times New Roman" charset="0"/>
        <a:ea typeface="Arial" charset="0"/>
        <a:cs typeface="Arial" charset="0"/>
      </a:defRPr>
    </a:lvl2pPr>
    <a:lvl3pPr marL="914400" algn="l" rtl="0" eaLnBrk="0" fontAlgn="base" hangingPunct="0">
      <a:spcBef>
        <a:spcPct val="0"/>
      </a:spcBef>
      <a:spcAft>
        <a:spcPct val="0"/>
      </a:spcAft>
      <a:defRPr sz="1100" kern="1200">
        <a:solidFill>
          <a:schemeClr val="tx1"/>
        </a:solidFill>
        <a:latin typeface="Times New Roman" charset="0"/>
        <a:ea typeface="Arial" charset="0"/>
        <a:cs typeface="Arial" charset="0"/>
      </a:defRPr>
    </a:lvl3pPr>
    <a:lvl4pPr marL="1371600" algn="l" rtl="0" eaLnBrk="0" fontAlgn="base" hangingPunct="0">
      <a:spcBef>
        <a:spcPct val="0"/>
      </a:spcBef>
      <a:spcAft>
        <a:spcPct val="0"/>
      </a:spcAft>
      <a:defRPr sz="1100" kern="1200">
        <a:solidFill>
          <a:schemeClr val="tx1"/>
        </a:solidFill>
        <a:latin typeface="Times New Roman" charset="0"/>
        <a:ea typeface="Arial" charset="0"/>
        <a:cs typeface="Arial" charset="0"/>
      </a:defRPr>
    </a:lvl4pPr>
    <a:lvl5pPr marL="1828800" algn="l" rtl="0" eaLnBrk="0" fontAlgn="base" hangingPunct="0">
      <a:spcBef>
        <a:spcPct val="0"/>
      </a:spcBef>
      <a:spcAft>
        <a:spcPct val="0"/>
      </a:spcAft>
      <a:defRPr sz="1100" kern="1200">
        <a:solidFill>
          <a:schemeClr val="tx1"/>
        </a:solidFill>
        <a:latin typeface="Times New Roman"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F2EC4C9-0410-A14D-9113-61D9F7FA4135}" type="slidenum">
              <a:rPr lang="en-US"/>
              <a:pPr>
                <a:defRPr/>
              </a:pPr>
              <a:t>0</a:t>
            </a:fld>
            <a:endParaRPr lang="en-US"/>
          </a:p>
        </p:txBody>
      </p:sp>
      <p:sp>
        <p:nvSpPr>
          <p:cNvPr id="360450"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604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CBA9B1D-CA20-A94C-8D26-8B0E62CC0D1F}" type="slidenum">
              <a:rPr lang="en-US"/>
              <a:pPr>
                <a:defRPr/>
              </a:pPr>
              <a:t>9</a:t>
            </a:fld>
            <a:endParaRPr lang="en-US"/>
          </a:p>
        </p:txBody>
      </p:sp>
      <p:sp>
        <p:nvSpPr>
          <p:cNvPr id="3010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1059"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1D688D-0613-0D4B-B557-E6001EDB0E7C}" type="slidenum">
              <a:rPr lang="en-US"/>
              <a:pPr>
                <a:defRPr/>
              </a:pPr>
              <a:t>10</a:t>
            </a:fld>
            <a:endParaRPr lang="en-US"/>
          </a:p>
        </p:txBody>
      </p:sp>
      <p:sp>
        <p:nvSpPr>
          <p:cNvPr id="372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727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8D96F2-DD08-1C46-8EC8-7754FE04847E}" type="slidenum">
              <a:rPr lang="en-US"/>
              <a:pPr>
                <a:defRPr/>
              </a:pPr>
              <a:t>11</a:t>
            </a:fld>
            <a:endParaRPr lang="en-US"/>
          </a:p>
        </p:txBody>
      </p:sp>
      <p:sp>
        <p:nvSpPr>
          <p:cNvPr id="2263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630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8D8A27C-3675-2C4F-8E17-DC4633EAFA8E}" type="slidenum">
              <a:rPr lang="en-US"/>
              <a:pPr>
                <a:defRPr/>
              </a:pPr>
              <a:t>12</a:t>
            </a:fld>
            <a:endParaRPr lang="en-US"/>
          </a:p>
        </p:txBody>
      </p:sp>
      <p:sp>
        <p:nvSpPr>
          <p:cNvPr id="2273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733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FF3FA55-F394-A34A-B085-2FA6F63919C0}" type="slidenum">
              <a:rPr lang="en-US"/>
              <a:pPr>
                <a:defRPr/>
              </a:pPr>
              <a:t>13</a:t>
            </a:fld>
            <a:endParaRPr lang="en-US"/>
          </a:p>
        </p:txBody>
      </p:sp>
      <p:sp>
        <p:nvSpPr>
          <p:cNvPr id="1771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77155"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E4F2357-E79F-FE4D-9455-3757ED5E8A53}" type="slidenum">
              <a:rPr lang="en-US"/>
              <a:pPr>
                <a:defRPr/>
              </a:pPr>
              <a:t>14</a:t>
            </a:fld>
            <a:endParaRPr lang="en-US"/>
          </a:p>
        </p:txBody>
      </p:sp>
      <p:sp>
        <p:nvSpPr>
          <p:cNvPr id="2283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7B43534-3BBA-F04B-BDD2-FCF656398238}" type="slidenum">
              <a:rPr lang="en-US"/>
              <a:pPr>
                <a:defRPr/>
              </a:pPr>
              <a:t>15</a:t>
            </a:fld>
            <a:endParaRPr lang="en-US"/>
          </a:p>
        </p:txBody>
      </p:sp>
      <p:sp>
        <p:nvSpPr>
          <p:cNvPr id="2293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937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A0714E2-2261-D34A-B0B5-BADB5162AF5E}" type="slidenum">
              <a:rPr lang="en-US"/>
              <a:pPr>
                <a:defRPr/>
              </a:pPr>
              <a:t>16</a:t>
            </a:fld>
            <a:endParaRPr lang="en-US"/>
          </a:p>
        </p:txBody>
      </p:sp>
      <p:sp>
        <p:nvSpPr>
          <p:cNvPr id="2304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30403"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7DBF88C-56AD-344A-A2DF-EB6CBC4D4A2A}" type="slidenum">
              <a:rPr lang="en-US"/>
              <a:pPr>
                <a:defRPr/>
              </a:pPr>
              <a:t>17</a:t>
            </a:fld>
            <a:endParaRPr lang="en-US"/>
          </a:p>
        </p:txBody>
      </p:sp>
      <p:sp>
        <p:nvSpPr>
          <p:cNvPr id="2314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3142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C56617E-0E79-FB4D-BF60-B034A95247BC}" type="slidenum">
              <a:rPr lang="en-US"/>
              <a:pPr>
                <a:defRPr/>
              </a:pPr>
              <a:t>18</a:t>
            </a:fld>
            <a:endParaRPr lang="en-US"/>
          </a:p>
        </p:txBody>
      </p:sp>
      <p:sp>
        <p:nvSpPr>
          <p:cNvPr id="244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447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517797A-FDD1-A647-B0D6-47707E962DCF}" type="slidenum">
              <a:rPr lang="en-US"/>
              <a:pPr>
                <a:defRPr/>
              </a:pPr>
              <a:t>1</a:t>
            </a:fld>
            <a:endParaRPr lang="en-US"/>
          </a:p>
        </p:txBody>
      </p:sp>
      <p:sp>
        <p:nvSpPr>
          <p:cNvPr id="583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837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DCB7F43-9EEF-934F-B861-929CA26D9B1F}" type="slidenum">
              <a:rPr lang="en-US"/>
              <a:pPr>
                <a:defRPr/>
              </a:pPr>
              <a:t>19</a:t>
            </a:fld>
            <a:endParaRPr lang="en-US"/>
          </a:p>
        </p:txBody>
      </p:sp>
      <p:sp>
        <p:nvSpPr>
          <p:cNvPr id="321538"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21539"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E5D75409-3D78-4240-BD00-418F951FBC93}" type="slidenum">
              <a:rPr lang="en-US"/>
              <a:pPr>
                <a:defRPr/>
              </a:pPr>
              <a:t>20</a:t>
            </a:fld>
            <a:endParaRPr lang="en-US"/>
          </a:p>
        </p:txBody>
      </p:sp>
      <p:sp>
        <p:nvSpPr>
          <p:cNvPr id="331778" name="Slide Image Placeholder 1"/>
          <p:cNvSpPr>
            <a:spLocks noGrp="1" noRot="1" noChangeAspect="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31779" name="Notes Placeholder 2"/>
          <p:cNvSpPr>
            <a:spLocks noGrp="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
        <p:nvSpPr>
          <p:cNvPr id="8192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69E149CE-9B78-1640-855B-AF942EB494E9}" type="slidenum">
              <a:rPr lang="en-US" sz="1200"/>
              <a:pPr algn="r" eaLnBrk="1" hangingPunct="1"/>
              <a:t>20</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B831B395-B8B8-5444-9E57-EE34D51602A1}" type="slidenum">
              <a:rPr lang="en-US"/>
              <a:pPr>
                <a:defRPr/>
              </a:pPr>
              <a:t>21</a:t>
            </a:fld>
            <a:endParaRPr lang="en-US"/>
          </a:p>
        </p:txBody>
      </p:sp>
      <p:sp>
        <p:nvSpPr>
          <p:cNvPr id="333826" name="Slide Image Placeholder 1"/>
          <p:cNvSpPr>
            <a:spLocks noGrp="1" noRot="1" noChangeAspect="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33827" name="Notes Placeholder 2"/>
          <p:cNvSpPr>
            <a:spLocks noGrp="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
        <p:nvSpPr>
          <p:cNvPr id="8397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AE29B701-7C14-6947-BFA3-50EEC00B6F09}" type="slidenum">
              <a:rPr lang="en-US" sz="1200"/>
              <a:pPr algn="r" eaLnBrk="1" hangingPunct="1"/>
              <a:t>21</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D52E197C-A119-8847-BD04-6A84774F45C8}" type="slidenum">
              <a:rPr lang="en-US"/>
              <a:pPr>
                <a:defRPr/>
              </a:pPr>
              <a:t>22</a:t>
            </a:fld>
            <a:endParaRPr lang="en-US"/>
          </a:p>
        </p:txBody>
      </p:sp>
      <p:sp>
        <p:nvSpPr>
          <p:cNvPr id="335874" name="Slide Image Placeholder 1"/>
          <p:cNvSpPr>
            <a:spLocks noGrp="1" noRot="1" noChangeAspect="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35875" name="Notes Placeholder 2"/>
          <p:cNvSpPr>
            <a:spLocks noGrp="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
        <p:nvSpPr>
          <p:cNvPr id="8602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E329615D-8A2C-F248-8CB1-736F70237BB6}" type="slidenum">
              <a:rPr lang="en-US" sz="1200"/>
              <a:pPr algn="r" eaLnBrk="1" hangingPunct="1"/>
              <a:t>22</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FDF1550-8B31-AB40-8BA7-E27A94D137D3}" type="slidenum">
              <a:rPr lang="en-US"/>
              <a:pPr>
                <a:defRPr/>
              </a:pPr>
              <a:t>23</a:t>
            </a:fld>
            <a:endParaRPr lang="en-US"/>
          </a:p>
        </p:txBody>
      </p:sp>
      <p:sp>
        <p:nvSpPr>
          <p:cNvPr id="337922"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3792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8D62523-689A-6143-85C3-C40D6FB64574}" type="slidenum">
              <a:rPr lang="en-US"/>
              <a:pPr>
                <a:defRPr/>
              </a:pPr>
              <a:t>24</a:t>
            </a:fld>
            <a:endParaRPr lang="en-US"/>
          </a:p>
        </p:txBody>
      </p:sp>
      <p:sp>
        <p:nvSpPr>
          <p:cNvPr id="356354"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56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448A255F-81CA-454D-949A-39B313033B38}" type="slidenum">
              <a:rPr lang="en-US"/>
              <a:pPr>
                <a:defRPr/>
              </a:pPr>
              <a:t>25</a:t>
            </a:fld>
            <a:endParaRPr lang="en-US"/>
          </a:p>
        </p:txBody>
      </p:sp>
      <p:sp>
        <p:nvSpPr>
          <p:cNvPr id="344066" name="Slide Image Placeholder 1"/>
          <p:cNvSpPr>
            <a:spLocks noGrp="1" noRot="1" noChangeAspect="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44067" name="Notes Placeholder 2"/>
          <p:cNvSpPr>
            <a:spLocks noGrp="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
        <p:nvSpPr>
          <p:cNvPr id="9216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F9C1CC7C-3189-654C-8E1A-081BBF691F63}" type="slidenum">
              <a:rPr lang="en-US" sz="1200"/>
              <a:pPr algn="r" eaLnBrk="1" hangingPunct="1"/>
              <a:t>25</a:t>
            </a:fld>
            <a:endParaRPr 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A30A0076-6287-2644-9FCD-B9AC5BCFD47E}" type="slidenum">
              <a:rPr lang="en-US"/>
              <a:pPr>
                <a:defRPr/>
              </a:pPr>
              <a:t>26</a:t>
            </a:fld>
            <a:endParaRPr lang="en-US"/>
          </a:p>
        </p:txBody>
      </p:sp>
      <p:sp>
        <p:nvSpPr>
          <p:cNvPr id="346114" name="Slide Image Placeholder 1"/>
          <p:cNvSpPr>
            <a:spLocks noGrp="1" noRot="1" noChangeAspect="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46115" name="Notes Placeholder 2"/>
          <p:cNvSpPr>
            <a:spLocks noGrp="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
        <p:nvSpPr>
          <p:cNvPr id="9421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C6F551FC-D27F-594A-8D05-8EA5C176E4D8}" type="slidenum">
              <a:rPr lang="en-US" sz="1200"/>
              <a:pPr algn="r" eaLnBrk="1" hangingPunct="1"/>
              <a:t>26</a:t>
            </a:fld>
            <a:endParaRPr 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A6FD28E-7CFB-964C-9EEB-16A5681A08FF}" type="slidenum">
              <a:rPr lang="en-US"/>
              <a:pPr>
                <a:defRPr/>
              </a:pPr>
              <a:t>27</a:t>
            </a:fld>
            <a:endParaRPr lang="en-US"/>
          </a:p>
        </p:txBody>
      </p:sp>
      <p:sp>
        <p:nvSpPr>
          <p:cNvPr id="348162"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4816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p:txBody>
          <a:bodyPr/>
          <a:lstStyle/>
          <a:p>
            <a:pPr>
              <a:defRPr/>
            </a:pPr>
            <a:fld id="{1FD6797B-35DC-704B-8F2C-EBD01730D27F}" type="slidenum">
              <a:rPr lang="en-US"/>
              <a:pPr>
                <a:defRPr/>
              </a:pPr>
              <a:t>28</a:t>
            </a:fld>
            <a:endParaRPr lang="en-US"/>
          </a:p>
        </p:txBody>
      </p:sp>
      <p:sp>
        <p:nvSpPr>
          <p:cNvPr id="352258" name="Slide Image Placeholder 1"/>
          <p:cNvSpPr>
            <a:spLocks noGrp="1" noRot="1" noChangeAspect="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52259" name="Notes Placeholder 2"/>
          <p:cNvSpPr>
            <a:spLocks noGrp="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
        <p:nvSpPr>
          <p:cNvPr id="983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6447EDB6-5282-0E4D-9C90-F6D58400B07A}" type="slidenum">
              <a:rPr lang="en-US" sz="1200"/>
              <a:pPr algn="r" eaLnBrk="1" hangingPunct="1"/>
              <a:t>28</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0842EC6-9C30-F640-95B3-BA897E84B71E}" type="slidenum">
              <a:rPr lang="en-US"/>
              <a:pPr>
                <a:defRPr/>
              </a:pPr>
              <a:t>2</a:t>
            </a:fld>
            <a:endParaRPr lang="en-US"/>
          </a:p>
        </p:txBody>
      </p:sp>
      <p:sp>
        <p:nvSpPr>
          <p:cNvPr id="2252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5283"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50C4359-BE77-B746-8C73-D81A8F9F217A}" type="slidenum">
              <a:rPr lang="en-US"/>
              <a:pPr>
                <a:defRPr/>
              </a:pPr>
              <a:t>29</a:t>
            </a:fld>
            <a:endParaRPr lang="en-US"/>
          </a:p>
        </p:txBody>
      </p:sp>
      <p:sp>
        <p:nvSpPr>
          <p:cNvPr id="3031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310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480F162-40ED-274C-ADBB-E94243BCAC77}" type="slidenum">
              <a:rPr lang="en-US"/>
              <a:pPr>
                <a:defRPr/>
              </a:pPr>
              <a:t>30</a:t>
            </a:fld>
            <a:endParaRPr lang="en-US"/>
          </a:p>
        </p:txBody>
      </p:sp>
      <p:sp>
        <p:nvSpPr>
          <p:cNvPr id="3051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05155"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E5FF6CA-C269-4A42-85D3-57D1544E7F0D}" type="slidenum">
              <a:rPr lang="en-US"/>
              <a:pPr>
                <a:defRPr/>
              </a:pPr>
              <a:t>31</a:t>
            </a:fld>
            <a:endParaRPr lang="en-US"/>
          </a:p>
        </p:txBody>
      </p:sp>
      <p:sp>
        <p:nvSpPr>
          <p:cNvPr id="307202"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07203"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BBD645D-83BF-D741-89DB-1A2221788F09}" type="slidenum">
              <a:rPr lang="en-US"/>
              <a:pPr>
                <a:defRPr/>
              </a:pPr>
              <a:t>32</a:t>
            </a:fld>
            <a:endParaRPr lang="en-US"/>
          </a:p>
        </p:txBody>
      </p:sp>
      <p:sp>
        <p:nvSpPr>
          <p:cNvPr id="309250"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09251"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5C0E73E-6400-4842-8B07-66961DFE932C}" type="slidenum">
              <a:rPr lang="en-US"/>
              <a:pPr>
                <a:defRPr/>
              </a:pPr>
              <a:t>33</a:t>
            </a:fld>
            <a:endParaRPr lang="en-US"/>
          </a:p>
        </p:txBody>
      </p:sp>
      <p:sp>
        <p:nvSpPr>
          <p:cNvPr id="311298"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11299"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A278385-8A22-834E-AFBE-4EF6AB5FA999}" type="slidenum">
              <a:rPr lang="en-US"/>
              <a:pPr>
                <a:defRPr/>
              </a:pPr>
              <a:t>34</a:t>
            </a:fld>
            <a:endParaRPr lang="en-US"/>
          </a:p>
        </p:txBody>
      </p:sp>
      <p:sp>
        <p:nvSpPr>
          <p:cNvPr id="313346"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13347"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5AC4B29-6570-6941-81E1-C40572CBF45B}" type="slidenum">
              <a:rPr lang="en-US"/>
              <a:pPr>
                <a:defRPr/>
              </a:pPr>
              <a:t>35</a:t>
            </a:fld>
            <a:endParaRPr lang="en-US"/>
          </a:p>
        </p:txBody>
      </p:sp>
      <p:sp>
        <p:nvSpPr>
          <p:cNvPr id="31539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15395"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861C8BD-CEEE-BE4E-960B-AE52FDE21506}" type="slidenum">
              <a:rPr lang="en-US"/>
              <a:pPr>
                <a:defRPr/>
              </a:pPr>
              <a:t>36</a:t>
            </a:fld>
            <a:endParaRPr lang="en-US"/>
          </a:p>
        </p:txBody>
      </p:sp>
      <p:sp>
        <p:nvSpPr>
          <p:cNvPr id="1249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493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158B67-91A8-A242-8840-E6F28610AB49}" type="slidenum">
              <a:rPr lang="en-US"/>
              <a:pPr>
                <a:defRPr/>
              </a:pPr>
              <a:t>3</a:t>
            </a:fld>
            <a:endParaRPr lang="en-US"/>
          </a:p>
        </p:txBody>
      </p:sp>
      <p:sp>
        <p:nvSpPr>
          <p:cNvPr id="2867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86723"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8E13480-B067-7842-AD46-6DF67646DAD7}" type="slidenum">
              <a:rPr lang="en-US"/>
              <a:pPr>
                <a:defRPr/>
              </a:pPr>
              <a:t>4</a:t>
            </a:fld>
            <a:endParaRPr lang="en-US"/>
          </a:p>
        </p:txBody>
      </p:sp>
      <p:sp>
        <p:nvSpPr>
          <p:cNvPr id="2887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8877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4F85DD6-1529-4643-840C-90C700C40583}" type="slidenum">
              <a:rPr lang="en-US"/>
              <a:pPr>
                <a:defRPr/>
              </a:pPr>
              <a:t>5</a:t>
            </a:fld>
            <a:endParaRPr lang="en-US"/>
          </a:p>
        </p:txBody>
      </p:sp>
      <p:sp>
        <p:nvSpPr>
          <p:cNvPr id="2928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928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48AB93D-A0FE-A04C-9878-3D6B091CD15A}" type="slidenum">
              <a:rPr lang="en-US"/>
              <a:pPr>
                <a:defRPr/>
              </a:pPr>
              <a:t>6</a:t>
            </a:fld>
            <a:endParaRPr lang="en-US"/>
          </a:p>
        </p:txBody>
      </p:sp>
      <p:sp>
        <p:nvSpPr>
          <p:cNvPr id="2949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94915"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BBC7FFB-AABD-044F-A35E-B6CBC20EC872}" type="slidenum">
              <a:rPr lang="en-US"/>
              <a:pPr>
                <a:defRPr/>
              </a:pPr>
              <a:t>7</a:t>
            </a:fld>
            <a:endParaRPr lang="en-US"/>
          </a:p>
        </p:txBody>
      </p:sp>
      <p:sp>
        <p:nvSpPr>
          <p:cNvPr id="296962"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96963" name="Rectangle 3"/>
          <p:cNvSpPr>
            <a:spLocks noGrp="1" noChangeArrowheads="1"/>
          </p:cNvSpPr>
          <p:nvPr>
            <p:ph type="body" idx="1"/>
          </p:nvPr>
        </p:nvSpPr>
        <p:spPr>
          <a:xfrm>
            <a:off x="914400" y="4343400"/>
            <a:ext cx="50292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34E64E3-F076-4C43-BF1F-9A8584F9E5DD}" type="slidenum">
              <a:rPr lang="en-US"/>
              <a:pPr>
                <a:defRPr/>
              </a:pPr>
              <a:t>8</a:t>
            </a:fld>
            <a:endParaRPr lang="en-US"/>
          </a:p>
        </p:txBody>
      </p:sp>
      <p:sp>
        <p:nvSpPr>
          <p:cNvPr id="168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8963"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2" name="Rectangle 6"/>
          <p:cNvSpPr>
            <a:spLocks noChangeArrowheads="1"/>
          </p:cNvSpPr>
          <p:nvPr userDrawn="1"/>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 name="Oval 7"/>
          <p:cNvSpPr>
            <a:spLocks noChangeArrowheads="1"/>
          </p:cNvSpPr>
          <p:nvPr userDrawn="1"/>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4" name="Text Box 14"/>
          <p:cNvSpPr txBox="1">
            <a:spLocks noChangeArrowheads="1"/>
          </p:cNvSpPr>
          <p:nvPr userDrawn="1"/>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5" name="Text Box 15"/>
          <p:cNvSpPr txBox="1">
            <a:spLocks noChangeArrowheads="1"/>
          </p:cNvSpPr>
          <p:nvPr userDrawn="1"/>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6" name="Text Box 16"/>
          <p:cNvSpPr txBox="1">
            <a:spLocks noChangeArrowheads="1"/>
          </p:cNvSpPr>
          <p:nvPr userDrawn="1"/>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Tree>
    <p:extLst>
      <p:ext uri="{BB962C8B-B14F-4D97-AF65-F5344CB8AC3E}">
        <p14:creationId xmlns:p14="http://schemas.microsoft.com/office/powerpoint/2010/main" val="34212061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3541473859"/>
      </p:ext>
    </p:extLst>
  </p:cSld>
  <p:clrMapOvr>
    <a:masterClrMapping/>
  </p:clrMapOvr>
  <p:transition xmlns:p14="http://schemas.microsoft.com/office/powerpoint/2010/mai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52413"/>
            <a:ext cx="2057400" cy="5873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52413"/>
            <a:ext cx="6019800" cy="5873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1517775505"/>
      </p:ext>
    </p:extLst>
  </p:cSld>
  <p:clrMapOvr>
    <a:masterClrMapping/>
  </p:clrMapOvr>
  <p:transition xmlns:p14="http://schemas.microsoft.com/office/powerpoint/2010/mai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5" name="Oval 8"/>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 name="Text Box 9"/>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7" name="Text Box 10"/>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8" name="Text Box 11"/>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9" name="Rectangle 12"/>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0" name="Oval 13"/>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 name="Text Box 14"/>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12" name="Text Box 15"/>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13" name="Text Box 16"/>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14" name="Rectangle 17"/>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5" name="Oval 18"/>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6" name="Text Box 19"/>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17" name="Text Box 20"/>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18" name="Text Box 21"/>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19" name="Rectangle 22"/>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0" name="Oval 23"/>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1" name="Text Box 24"/>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22" name="Text Box 25"/>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23" name="Text Box 26"/>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24" name="Rectangle 27"/>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5" name="Oval 28"/>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 name="Text Box 29"/>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27" name="Text Box 30"/>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28" name="Text Box 31"/>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29" name="Rectangle 32"/>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 name="Oval 33"/>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 name="Text Box 34"/>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32" name="Text Box 35"/>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33" name="Text Box 36"/>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34" name="Rectangle 37"/>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5" name="Oval 38"/>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6" name="Text Box 39"/>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37" name="Text Box 40"/>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38" name="Text Box 41"/>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39" name="Rectangle 42"/>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40" name="Oval 43"/>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41" name="Text Box 44"/>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42" name="Text Box 45"/>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43" name="Text Box 46"/>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44" name="Rectangle 47"/>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45" name="Oval 48"/>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46" name="Text Box 49"/>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47" name="Text Box 50"/>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48" name="Text Box 51"/>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49" name="Rectangle 52"/>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50" name="Oval 53"/>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51" name="Text Box 54"/>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52" name="Text Box 55"/>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53" name="Text Box 56"/>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54" name="Rectangle 57"/>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55" name="Oval 58"/>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56" name="Text Box 59"/>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57" name="Text Box 60"/>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58" name="Text Box 61"/>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59" name="Rectangle 62"/>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0" name="Oval 63"/>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1" name="Text Box 64"/>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62" name="Text Box 65"/>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63" name="Text Box 66"/>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64" name="Rectangle 67"/>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5" name="Oval 68"/>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6" name="Text Box 69"/>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67" name="Text Box 70"/>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68" name="Text Box 71"/>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69" name="Rectangle 72"/>
          <p:cNvSpPr>
            <a:spLocks noChangeArrowheads="1"/>
          </p:cNvSpPr>
          <p:nvPr userDrawn="1"/>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70" name="Oval 73"/>
          <p:cNvSpPr>
            <a:spLocks noChangeArrowheads="1"/>
          </p:cNvSpPr>
          <p:nvPr userDrawn="1"/>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71" name="Text Box 74"/>
          <p:cNvSpPr txBox="1">
            <a:spLocks noChangeArrowheads="1"/>
          </p:cNvSpPr>
          <p:nvPr userDrawn="1"/>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72" name="Text Box 75"/>
          <p:cNvSpPr txBox="1">
            <a:spLocks noChangeArrowheads="1"/>
          </p:cNvSpPr>
          <p:nvPr userDrawn="1"/>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73" name="Text Box 76"/>
          <p:cNvSpPr txBox="1">
            <a:spLocks noChangeArrowheads="1"/>
          </p:cNvSpPr>
          <p:nvPr userDrawn="1"/>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299010" name="Rectangle 2"/>
          <p:cNvSpPr>
            <a:spLocks noGrp="1" noChangeArrowheads="1"/>
          </p:cNvSpPr>
          <p:nvPr>
            <p:ph type="ctrTitle"/>
          </p:nvPr>
        </p:nvSpPr>
        <p:spPr>
          <a:xfrm>
            <a:off x="685800" y="2286000"/>
            <a:ext cx="7772400" cy="1143000"/>
          </a:xfrm>
        </p:spPr>
        <p:txBody>
          <a:bodyPr/>
          <a:lstStyle>
            <a:lvl1pPr>
              <a:defRPr/>
            </a:lvl1pPr>
          </a:lstStyle>
          <a:p>
            <a:pPr lvl="0"/>
            <a:r>
              <a:rPr lang="en-US" noProof="0" smtClean="0"/>
              <a:t>Click to edit Master title style</a:t>
            </a:r>
          </a:p>
        </p:txBody>
      </p:sp>
      <p:sp>
        <p:nvSpPr>
          <p:cNvPr id="29901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74" name="Rectangle 4"/>
          <p:cNvSpPr>
            <a:spLocks noGrp="1" noChangeArrowheads="1"/>
          </p:cNvSpPr>
          <p:nvPr>
            <p:ph type="dt" sz="half" idx="10"/>
          </p:nvPr>
        </p:nvSpPr>
        <p:spPr/>
        <p:txBody>
          <a:bodyPr/>
          <a:lstStyle>
            <a:lvl1pPr>
              <a:defRPr/>
            </a:lvl1pPr>
          </a:lstStyle>
          <a:p>
            <a:pPr>
              <a:defRPr/>
            </a:pPr>
            <a:endParaRPr lang="en-US"/>
          </a:p>
        </p:txBody>
      </p:sp>
      <p:sp>
        <p:nvSpPr>
          <p:cNvPr id="75" name="Rectangle 5"/>
          <p:cNvSpPr>
            <a:spLocks noGrp="1" noChangeArrowheads="1"/>
          </p:cNvSpPr>
          <p:nvPr>
            <p:ph type="ftr" sz="quarter" idx="11"/>
          </p:nvPr>
        </p:nvSpPr>
        <p:spPr/>
        <p:txBody>
          <a:bodyPr/>
          <a:lstStyle>
            <a:lvl1pPr>
              <a:defRPr/>
            </a:lvl1pPr>
          </a:lstStyle>
          <a:p>
            <a:pPr>
              <a:defRPr/>
            </a:pPr>
            <a:endParaRPr lang="en-US"/>
          </a:p>
        </p:txBody>
      </p:sp>
      <p:sp>
        <p:nvSpPr>
          <p:cNvPr id="76" name="Rectangle 6"/>
          <p:cNvSpPr>
            <a:spLocks noGrp="1" noChangeArrowheads="1"/>
          </p:cNvSpPr>
          <p:nvPr>
            <p:ph type="sldNum" sz="quarter" idx="12"/>
          </p:nvPr>
        </p:nvSpPr>
        <p:spPr/>
        <p:txBody>
          <a:bodyPr/>
          <a:lstStyle>
            <a:lvl1pPr>
              <a:defRPr/>
            </a:lvl1pPr>
          </a:lstStyle>
          <a:p>
            <a:pPr>
              <a:defRPr/>
            </a:pPr>
            <a:fld id="{2B8879CD-AF61-6A40-9CCC-3FD07397FBED}" type="slidenum">
              <a:rPr lang="en-US"/>
              <a:pPr>
                <a:defRPr/>
              </a:pPr>
              <a:t>‹#›</a:t>
            </a:fld>
            <a:endParaRPr lang="en-US"/>
          </a:p>
        </p:txBody>
      </p:sp>
    </p:spTree>
    <p:extLst>
      <p:ext uri="{BB962C8B-B14F-4D97-AF65-F5344CB8AC3E}">
        <p14:creationId xmlns:p14="http://schemas.microsoft.com/office/powerpoint/2010/main" val="900005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6BEB863-4ED4-0848-A269-0DD66C2E227E}" type="slidenum">
              <a:rPr lang="en-US"/>
              <a:pPr>
                <a:defRPr/>
              </a:pPr>
              <a:t>‹#›</a:t>
            </a:fld>
            <a:endParaRPr lang="en-US"/>
          </a:p>
        </p:txBody>
      </p:sp>
    </p:spTree>
    <p:extLst>
      <p:ext uri="{BB962C8B-B14F-4D97-AF65-F5344CB8AC3E}">
        <p14:creationId xmlns:p14="http://schemas.microsoft.com/office/powerpoint/2010/main" val="3486052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EC80B7-F3D1-3349-AF74-2DAD4276D66C}" type="slidenum">
              <a:rPr lang="en-US"/>
              <a:pPr>
                <a:defRPr/>
              </a:pPr>
              <a:t>‹#›</a:t>
            </a:fld>
            <a:endParaRPr lang="en-US"/>
          </a:p>
        </p:txBody>
      </p:sp>
    </p:spTree>
    <p:extLst>
      <p:ext uri="{BB962C8B-B14F-4D97-AF65-F5344CB8AC3E}">
        <p14:creationId xmlns:p14="http://schemas.microsoft.com/office/powerpoint/2010/main" val="2879233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035155D-AD7B-5040-811A-30BFD650567B}" type="slidenum">
              <a:rPr lang="en-US"/>
              <a:pPr>
                <a:defRPr/>
              </a:pPr>
              <a:t>‹#›</a:t>
            </a:fld>
            <a:endParaRPr lang="en-US"/>
          </a:p>
        </p:txBody>
      </p:sp>
    </p:spTree>
    <p:extLst>
      <p:ext uri="{BB962C8B-B14F-4D97-AF65-F5344CB8AC3E}">
        <p14:creationId xmlns:p14="http://schemas.microsoft.com/office/powerpoint/2010/main" val="22512761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E7A6D28-89CD-3D45-8CC7-2E453497B27E}" type="slidenum">
              <a:rPr lang="en-US"/>
              <a:pPr>
                <a:defRPr/>
              </a:pPr>
              <a:t>‹#›</a:t>
            </a:fld>
            <a:endParaRPr lang="en-US"/>
          </a:p>
        </p:txBody>
      </p:sp>
    </p:spTree>
    <p:extLst>
      <p:ext uri="{BB962C8B-B14F-4D97-AF65-F5344CB8AC3E}">
        <p14:creationId xmlns:p14="http://schemas.microsoft.com/office/powerpoint/2010/main" val="27818151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83DA57A-F5DF-3442-840C-B97F662D38D5}" type="slidenum">
              <a:rPr lang="en-US"/>
              <a:pPr>
                <a:defRPr/>
              </a:pPr>
              <a:t>‹#›</a:t>
            </a:fld>
            <a:endParaRPr lang="en-US"/>
          </a:p>
        </p:txBody>
      </p:sp>
    </p:spTree>
    <p:extLst>
      <p:ext uri="{BB962C8B-B14F-4D97-AF65-F5344CB8AC3E}">
        <p14:creationId xmlns:p14="http://schemas.microsoft.com/office/powerpoint/2010/main" val="21559457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E1C84B0-524A-C945-915C-0ED2D28CE4CA}" type="slidenum">
              <a:rPr lang="en-US"/>
              <a:pPr>
                <a:defRPr/>
              </a:pPr>
              <a:t>‹#›</a:t>
            </a:fld>
            <a:endParaRPr lang="en-US"/>
          </a:p>
        </p:txBody>
      </p:sp>
    </p:spTree>
    <p:extLst>
      <p:ext uri="{BB962C8B-B14F-4D97-AF65-F5344CB8AC3E}">
        <p14:creationId xmlns:p14="http://schemas.microsoft.com/office/powerpoint/2010/main" val="9565335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CC5AF87-7909-9246-A89C-92C2BB35B222}" type="slidenum">
              <a:rPr lang="en-US"/>
              <a:pPr>
                <a:defRPr/>
              </a:pPr>
              <a:t>‹#›</a:t>
            </a:fld>
            <a:endParaRPr lang="en-US"/>
          </a:p>
        </p:txBody>
      </p:sp>
    </p:spTree>
    <p:extLst>
      <p:ext uri="{BB962C8B-B14F-4D97-AF65-F5344CB8AC3E}">
        <p14:creationId xmlns:p14="http://schemas.microsoft.com/office/powerpoint/2010/main" val="3766132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2594108543"/>
      </p:ext>
    </p:extLst>
  </p:cSld>
  <p:clrMapOvr>
    <a:masterClrMapping/>
  </p:clrMapOvr>
  <p:transition xmlns:p14="http://schemas.microsoft.com/office/powerpoint/2010/mai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8D03E1-B9FC-1442-9D86-12D73EEA8F7C}" type="slidenum">
              <a:rPr lang="en-US"/>
              <a:pPr>
                <a:defRPr/>
              </a:pPr>
              <a:t>‹#›</a:t>
            </a:fld>
            <a:endParaRPr lang="en-US"/>
          </a:p>
        </p:txBody>
      </p:sp>
    </p:spTree>
    <p:extLst>
      <p:ext uri="{BB962C8B-B14F-4D97-AF65-F5344CB8AC3E}">
        <p14:creationId xmlns:p14="http://schemas.microsoft.com/office/powerpoint/2010/main" val="1765525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ACA881-CCD3-4147-8B36-434CA9DBC757}" type="slidenum">
              <a:rPr lang="en-US"/>
              <a:pPr>
                <a:defRPr/>
              </a:pPr>
              <a:t>‹#›</a:t>
            </a:fld>
            <a:endParaRPr lang="en-US"/>
          </a:p>
        </p:txBody>
      </p:sp>
    </p:spTree>
    <p:extLst>
      <p:ext uri="{BB962C8B-B14F-4D97-AF65-F5344CB8AC3E}">
        <p14:creationId xmlns:p14="http://schemas.microsoft.com/office/powerpoint/2010/main" val="497963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B36F65A-2C4B-0842-9E94-C815CA473398}" type="slidenum">
              <a:rPr lang="en-US"/>
              <a:pPr>
                <a:defRPr/>
              </a:pPr>
              <a:t>‹#›</a:t>
            </a:fld>
            <a:endParaRPr lang="en-US"/>
          </a:p>
        </p:txBody>
      </p:sp>
    </p:spTree>
    <p:extLst>
      <p:ext uri="{BB962C8B-B14F-4D97-AF65-F5344CB8AC3E}">
        <p14:creationId xmlns:p14="http://schemas.microsoft.com/office/powerpoint/2010/main" val="298090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 name="Oval 5"/>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7" name="Text Box 10"/>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8" name="Text Box 11"/>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9" name="Text Box 12"/>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10" name="Rectangle 9"/>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 name="Oval 10"/>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 name="Text Box 15"/>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13" name="Text Box 16"/>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14" name="Text Box 17"/>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15" name="Rectangle 14"/>
          <p:cNvSpPr>
            <a:spLocks noChangeArrowheads="1"/>
          </p:cNvSpPr>
          <p:nvPr userDrawn="1"/>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6" name="Oval 15"/>
          <p:cNvSpPr>
            <a:spLocks noChangeArrowheads="1"/>
          </p:cNvSpPr>
          <p:nvPr userDrawn="1"/>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 name="Text Box 20"/>
          <p:cNvSpPr txBox="1">
            <a:spLocks noChangeArrowheads="1"/>
          </p:cNvSpPr>
          <p:nvPr userDrawn="1"/>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18" name="Text Box 21"/>
          <p:cNvSpPr txBox="1">
            <a:spLocks noChangeArrowheads="1"/>
          </p:cNvSpPr>
          <p:nvPr userDrawn="1"/>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19" name="Text Box 22"/>
          <p:cNvSpPr txBox="1">
            <a:spLocks noChangeArrowheads="1"/>
          </p:cNvSpPr>
          <p:nvPr userDrawn="1"/>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3624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smtClean="0"/>
              <a:t>Click to edit Master title style</a:t>
            </a:r>
          </a:p>
        </p:txBody>
      </p:sp>
      <p:sp>
        <p:nvSpPr>
          <p:cNvPr id="362500" name="Rectangle 4"/>
          <p:cNvSpPr>
            <a:spLocks noGrp="1" noChangeArrowheads="1"/>
          </p:cNvSpPr>
          <p:nvPr>
            <p:ph type="subTitle" idx="1"/>
          </p:nvPr>
        </p:nvSpPr>
        <p:spPr>
          <a:xfrm>
            <a:off x="1371600" y="3886200"/>
            <a:ext cx="6400800" cy="1752600"/>
          </a:xfrm>
        </p:spPr>
        <p:txBody>
          <a:bodyPr/>
          <a:lstStyle>
            <a:lvl1pPr marL="0" indent="0" algn="ctr">
              <a:buFont typeface="Wingdings" charset="0"/>
              <a:buNone/>
              <a:defRPr/>
            </a:lvl1pPr>
          </a:lstStyle>
          <a:p>
            <a:pPr lvl="0"/>
            <a:r>
              <a:rPr lang="en-US" noProof="0" smtClean="0"/>
              <a:t>Click to edit Master subtitle style</a:t>
            </a:r>
          </a:p>
        </p:txBody>
      </p:sp>
      <p:sp>
        <p:nvSpPr>
          <p:cNvPr id="20" name="Rectangle 5"/>
          <p:cNvSpPr>
            <a:spLocks noGrp="1" noChangeArrowheads="1"/>
          </p:cNvSpPr>
          <p:nvPr>
            <p:ph type="dt" sz="half" idx="10"/>
          </p:nvPr>
        </p:nvSpPr>
        <p:spPr/>
        <p:txBody>
          <a:bodyPr/>
          <a:lstStyle>
            <a:lvl1pPr>
              <a:defRPr/>
            </a:lvl1pPr>
          </a:lstStyle>
          <a:p>
            <a:pPr>
              <a:defRPr/>
            </a:pPr>
            <a:endParaRPr lang="en-US"/>
          </a:p>
        </p:txBody>
      </p:sp>
      <p:sp>
        <p:nvSpPr>
          <p:cNvPr id="21" name="Rectangle 6"/>
          <p:cNvSpPr>
            <a:spLocks noGrp="1" noChangeArrowheads="1"/>
          </p:cNvSpPr>
          <p:nvPr>
            <p:ph type="ftr" sz="quarter" idx="11"/>
          </p:nvPr>
        </p:nvSpPr>
        <p:spPr/>
        <p:txBody>
          <a:bodyPr/>
          <a:lstStyle>
            <a:lvl1pPr>
              <a:defRPr/>
            </a:lvl1pPr>
          </a:lstStyle>
          <a:p>
            <a:pPr>
              <a:defRPr/>
            </a:pPr>
            <a:endParaRPr lang="en-US"/>
          </a:p>
        </p:txBody>
      </p:sp>
      <p:sp>
        <p:nvSpPr>
          <p:cNvPr id="22" name="Rectangle 7"/>
          <p:cNvSpPr>
            <a:spLocks noGrp="1" noChangeArrowheads="1"/>
          </p:cNvSpPr>
          <p:nvPr>
            <p:ph type="sldNum" sz="quarter" idx="12"/>
          </p:nvPr>
        </p:nvSpPr>
        <p:spPr/>
        <p:txBody>
          <a:bodyPr/>
          <a:lstStyle>
            <a:lvl1pPr>
              <a:defRPr/>
            </a:lvl1pPr>
          </a:lstStyle>
          <a:p>
            <a:pPr>
              <a:defRPr/>
            </a:pPr>
            <a:fld id="{A3E382AE-67A1-2A4C-9F87-71C005C5C8FA}" type="slidenum">
              <a:rPr lang="en-US"/>
              <a:pPr>
                <a:defRPr/>
              </a:pPr>
              <a:t>‹#›</a:t>
            </a:fld>
            <a:endParaRPr lang="en-US"/>
          </a:p>
        </p:txBody>
      </p:sp>
    </p:spTree>
    <p:extLst>
      <p:ext uri="{BB962C8B-B14F-4D97-AF65-F5344CB8AC3E}">
        <p14:creationId xmlns:p14="http://schemas.microsoft.com/office/powerpoint/2010/main" val="20818689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DA508C5-CA62-C247-A9EC-C5E84A0582C9}" type="slidenum">
              <a:rPr lang="en-US"/>
              <a:pPr>
                <a:defRPr/>
              </a:pPr>
              <a:t>‹#›</a:t>
            </a:fld>
            <a:endParaRPr lang="en-US"/>
          </a:p>
        </p:txBody>
      </p:sp>
    </p:spTree>
    <p:extLst>
      <p:ext uri="{BB962C8B-B14F-4D97-AF65-F5344CB8AC3E}">
        <p14:creationId xmlns:p14="http://schemas.microsoft.com/office/powerpoint/2010/main" val="32000250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1040C68-C3BE-6044-B3CD-5EE57A8A7EA8}" type="slidenum">
              <a:rPr lang="en-US"/>
              <a:pPr>
                <a:defRPr/>
              </a:pPr>
              <a:t>‹#›</a:t>
            </a:fld>
            <a:endParaRPr lang="en-US"/>
          </a:p>
        </p:txBody>
      </p:sp>
    </p:spTree>
    <p:extLst>
      <p:ext uri="{BB962C8B-B14F-4D97-AF65-F5344CB8AC3E}">
        <p14:creationId xmlns:p14="http://schemas.microsoft.com/office/powerpoint/2010/main" val="1618466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28A978B-743D-724F-B987-D53362DC3933}" type="slidenum">
              <a:rPr lang="en-US"/>
              <a:pPr>
                <a:defRPr/>
              </a:pPr>
              <a:t>‹#›</a:t>
            </a:fld>
            <a:endParaRPr lang="en-US"/>
          </a:p>
        </p:txBody>
      </p:sp>
    </p:spTree>
    <p:extLst>
      <p:ext uri="{BB962C8B-B14F-4D97-AF65-F5344CB8AC3E}">
        <p14:creationId xmlns:p14="http://schemas.microsoft.com/office/powerpoint/2010/main" val="42561820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84C1F603-A1E1-1E4A-A0E6-2AA6E27602C9}" type="slidenum">
              <a:rPr lang="en-US"/>
              <a:pPr>
                <a:defRPr/>
              </a:pPr>
              <a:t>‹#›</a:t>
            </a:fld>
            <a:endParaRPr lang="en-US"/>
          </a:p>
        </p:txBody>
      </p:sp>
    </p:spTree>
    <p:extLst>
      <p:ext uri="{BB962C8B-B14F-4D97-AF65-F5344CB8AC3E}">
        <p14:creationId xmlns:p14="http://schemas.microsoft.com/office/powerpoint/2010/main" val="41756040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9A1F9369-A7EA-0A4B-BB8D-CE0CEEB958F2}" type="slidenum">
              <a:rPr lang="en-US"/>
              <a:pPr>
                <a:defRPr/>
              </a:pPr>
              <a:t>‹#›</a:t>
            </a:fld>
            <a:endParaRPr lang="en-US"/>
          </a:p>
        </p:txBody>
      </p:sp>
    </p:spTree>
    <p:extLst>
      <p:ext uri="{BB962C8B-B14F-4D97-AF65-F5344CB8AC3E}">
        <p14:creationId xmlns:p14="http://schemas.microsoft.com/office/powerpoint/2010/main" val="1054750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D45305B1-2A7D-1F45-A0E5-F465F552B0CF}" type="slidenum">
              <a:rPr lang="en-US"/>
              <a:pPr>
                <a:defRPr/>
              </a:pPr>
              <a:t>‹#›</a:t>
            </a:fld>
            <a:endParaRPr lang="en-US"/>
          </a:p>
        </p:txBody>
      </p:sp>
    </p:spTree>
    <p:extLst>
      <p:ext uri="{BB962C8B-B14F-4D97-AF65-F5344CB8AC3E}">
        <p14:creationId xmlns:p14="http://schemas.microsoft.com/office/powerpoint/2010/main" val="2436461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2013133772"/>
      </p:ext>
    </p:extLst>
  </p:cSld>
  <p:clrMapOvr>
    <a:masterClrMapping/>
  </p:clrMapOvr>
  <p:transition xmlns:p14="http://schemas.microsoft.com/office/powerpoint/2010/mai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D488F6F8-64E9-C94F-815E-8B73EE7A9988}" type="slidenum">
              <a:rPr lang="en-US"/>
              <a:pPr>
                <a:defRPr/>
              </a:pPr>
              <a:t>‹#›</a:t>
            </a:fld>
            <a:endParaRPr lang="en-US"/>
          </a:p>
        </p:txBody>
      </p:sp>
    </p:spTree>
    <p:extLst>
      <p:ext uri="{BB962C8B-B14F-4D97-AF65-F5344CB8AC3E}">
        <p14:creationId xmlns:p14="http://schemas.microsoft.com/office/powerpoint/2010/main" val="21293260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59B7771F-0FFC-1144-BF0F-95FD9A799447}" type="slidenum">
              <a:rPr lang="en-US"/>
              <a:pPr>
                <a:defRPr/>
              </a:pPr>
              <a:t>‹#›</a:t>
            </a:fld>
            <a:endParaRPr lang="en-US"/>
          </a:p>
        </p:txBody>
      </p:sp>
    </p:spTree>
    <p:extLst>
      <p:ext uri="{BB962C8B-B14F-4D97-AF65-F5344CB8AC3E}">
        <p14:creationId xmlns:p14="http://schemas.microsoft.com/office/powerpoint/2010/main" val="89414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D9AF1D1-1A27-B540-BC15-72D88B657037}" type="slidenum">
              <a:rPr lang="en-US"/>
              <a:pPr>
                <a:defRPr/>
              </a:pPr>
              <a:t>‹#›</a:t>
            </a:fld>
            <a:endParaRPr lang="en-US"/>
          </a:p>
        </p:txBody>
      </p:sp>
    </p:spTree>
    <p:extLst>
      <p:ext uri="{BB962C8B-B14F-4D97-AF65-F5344CB8AC3E}">
        <p14:creationId xmlns:p14="http://schemas.microsoft.com/office/powerpoint/2010/main" val="28428068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79B6F0F-8A0C-C842-9A4F-670959C9A295}" type="slidenum">
              <a:rPr lang="en-US"/>
              <a:pPr>
                <a:defRPr/>
              </a:pPr>
              <a:t>‹#›</a:t>
            </a:fld>
            <a:endParaRPr lang="en-US"/>
          </a:p>
        </p:txBody>
      </p:sp>
    </p:spTree>
    <p:extLst>
      <p:ext uri="{BB962C8B-B14F-4D97-AF65-F5344CB8AC3E}">
        <p14:creationId xmlns:p14="http://schemas.microsoft.com/office/powerpoint/2010/main" val="3618138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01713"/>
            <a:ext cx="4038600" cy="5124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01713"/>
            <a:ext cx="4038600" cy="5124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3313653291"/>
      </p:ext>
    </p:extLst>
  </p:cSld>
  <p:clrMapOvr>
    <a:masterClrMapping/>
  </p:clrMapOvr>
  <p:transition xmlns:p14="http://schemas.microsoft.com/office/powerpoint/2010/mai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492960709"/>
      </p:ext>
    </p:extLst>
  </p:cSld>
  <p:clrMapOvr>
    <a:masterClrMapping/>
  </p:clrMapOvr>
  <p:transition xmlns:p14="http://schemas.microsoft.com/office/powerpoint/2010/mai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1430285736"/>
      </p:ext>
    </p:extLst>
  </p:cSld>
  <p:clrMapOvr>
    <a:masterClrMapping/>
  </p:clrMapOvr>
  <p:transition xmlns:p14="http://schemas.microsoft.com/office/powerpoint/2010/mai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4260673317"/>
      </p:ext>
    </p:extLst>
  </p:cSld>
  <p:clrMapOvr>
    <a:masterClrMapping/>
  </p:clrMapOvr>
  <p:transition xmlns:p14="http://schemas.microsoft.com/office/powerpoint/2010/mai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4239674439"/>
      </p:ext>
    </p:extLst>
  </p:cSld>
  <p:clrMapOvr>
    <a:masterClrMapping/>
  </p:clrMapOvr>
  <p:transition xmlns:p14="http://schemas.microsoft.com/office/powerpoint/2010/mai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US"/>
              <a:t>CHAPTER 21</a:t>
            </a:r>
            <a:r>
              <a:rPr lang="en-US" b="0"/>
              <a:t>    THE THEORY OF CONSUMER CHOICE</a:t>
            </a:r>
          </a:p>
        </p:txBody>
      </p:sp>
    </p:spTree>
    <p:extLst>
      <p:ext uri="{BB962C8B-B14F-4D97-AF65-F5344CB8AC3E}">
        <p14:creationId xmlns:p14="http://schemas.microsoft.com/office/powerpoint/2010/main" val="3311232133"/>
      </p:ext>
    </p:extLst>
  </p:cSld>
  <p:clrMapOvr>
    <a:masterClrMapping/>
  </p:clrMapOvr>
  <p:transition xmlns:p14="http://schemas.microsoft.com/office/powerpoint/2010/main">
    <p:wipe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52413"/>
            <a:ext cx="8229600"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Rectangle 3"/>
          <p:cNvSpPr>
            <a:spLocks noGrp="1" noChangeArrowheads="1"/>
          </p:cNvSpPr>
          <p:nvPr>
            <p:ph type="body" idx="1"/>
          </p:nvPr>
        </p:nvSpPr>
        <p:spPr bwMode="auto">
          <a:xfrm>
            <a:off x="457200" y="1001713"/>
            <a:ext cx="8229600"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fld id="{B61F46E0-B9AC-B546-A080-26ED973DA143}" type="slidenum">
              <a:rPr lang="en-US" sz="1700">
                <a:solidFill>
                  <a:srgbClr val="777777"/>
                </a:solidFill>
                <a:cs typeface="Arial" charset="0"/>
              </a:rPr>
              <a:pPr>
                <a:defRPr/>
              </a:pPr>
              <a:t>‹#›</a:t>
            </a:fld>
            <a:endParaRPr lang="en-US" sz="1700">
              <a:solidFill>
                <a:srgbClr val="777777"/>
              </a:solidFill>
              <a:cs typeface="Arial" charset="0"/>
            </a:endParaRPr>
          </a:p>
        </p:txBody>
      </p:sp>
      <p:sp>
        <p:nvSpPr>
          <p:cNvPr id="3076" name="Rectangle 4"/>
          <p:cNvSpPr>
            <a:spLocks noGrp="1" noChangeArrowheads="1"/>
          </p:cNvSpPr>
          <p:nvPr>
            <p:ph type="ftr" sz="quarter" idx="3"/>
          </p:nvPr>
        </p:nvSpPr>
        <p:spPr bwMode="auto">
          <a:xfrm>
            <a:off x="434975" y="6361113"/>
            <a:ext cx="78517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defRPr sz="1700" b="1">
                <a:solidFill>
                  <a:srgbClr val="777777"/>
                </a:solidFill>
                <a:cs typeface="Arial" charset="0"/>
              </a:defRPr>
            </a:lvl1pPr>
          </a:lstStyle>
          <a:p>
            <a:pPr>
              <a:defRPr/>
            </a:pPr>
            <a:r>
              <a:rPr lang="en-US"/>
              <a:t>CHAPTER 21</a:t>
            </a:r>
            <a:r>
              <a:rPr lang="en-US" b="0"/>
              <a:t>    THE THEORY OF CONSUMER CHOICE</a:t>
            </a:r>
          </a:p>
        </p:txBody>
      </p:sp>
    </p:spTree>
  </p:cSld>
  <p:clrMap bg1="lt1" tx1="dk1" bg2="lt2" tx2="dk2" accent1="accent1" accent2="accent2" accent3="accent3" accent4="accent4" accent5="accent5" accent6="accent6" hlink="hlink" folHlink="folHlink"/>
  <p:sldLayoutIdLst>
    <p:sldLayoutId id="2147483754"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wipe(left)">
                                      <p:cBhvr>
                                        <p:cTn id="7" dur="500"/>
                                        <p:tgtEl>
                                          <p:spTgt spid="30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wipe(left)">
                                      <p:cBhvr>
                                        <p:cTn id="12" dur="500"/>
                                        <p:tgtEl>
                                          <p:spTgt spid="30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wipe(left)">
                                      <p:cBhvr>
                                        <p:cTn id="17" dur="500"/>
                                        <p:tgtEl>
                                          <p:spTgt spid="30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wipe(left)">
                                      <p:cBhvr>
                                        <p:cTn id="22" dur="500"/>
                                        <p:tgtEl>
                                          <p:spTgt spid="307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075">
                                            <p:txEl>
                                              <p:pRg st="4" end="4"/>
                                            </p:txEl>
                                          </p:spTgt>
                                        </p:tgtEl>
                                        <p:attrNameLst>
                                          <p:attrName>style.visibility</p:attrName>
                                        </p:attrNameLst>
                                      </p:cBhvr>
                                      <p:to>
                                        <p:strVal val="visible"/>
                                      </p:to>
                                    </p:set>
                                    <p:animEffect transition="in" filter="wipe(left)">
                                      <p:cBhvr>
                                        <p:cTn id="27" dur="5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bldLvl="5">
        <p:tmplLst>
          <p:tmpl lvl="1">
            <p:tnLst>
              <p:par>
                <p:cTn xmlns:p14="http://schemas.microsoft.com/office/powerpoint/2010/main" presetID="22" presetClass="entr" presetSubtype="8" fill="hold" nodeType="click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2">
            <p:tnLst>
              <p:par>
                <p:cTn xmlns:p14="http://schemas.microsoft.com/office/powerpoint/2010/main" presetID="22" presetClass="entr" presetSubtype="8" fill="hold" nodeType="click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3">
            <p:tnLst>
              <p:par>
                <p:cTn xmlns:p14="http://schemas.microsoft.com/office/powerpoint/2010/main" presetID="22" presetClass="entr" presetSubtype="8" fill="hold" nodeType="click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4">
            <p:tnLst>
              <p:par>
                <p:cTn xmlns:p14="http://schemas.microsoft.com/office/powerpoint/2010/main" presetID="22" presetClass="entr" presetSubtype="8" fill="hold" nodeType="click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 lvl="5">
            <p:tnLst>
              <p:par>
                <p:cTn xmlns:p14="http://schemas.microsoft.com/office/powerpoint/2010/main" presetID="22" presetClass="entr" presetSubtype="8" fill="hold" nodeType="click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wipe(left)">
                      <p:cBhvr>
                        <p:cTn dur="500"/>
                        <p:tgtEl>
                          <p:spTgt spid="3075"/>
                        </p:tgtEl>
                      </p:cBhvr>
                    </p:animEffect>
                  </p:childTnLst>
                </p:cTn>
              </p:par>
            </p:tnLst>
          </p:tmpl>
        </p:tmplLst>
      </p:bldP>
    </p:bldLst>
  </p:timing>
  <p:hf sldNum="0" hdr="0" dt="0"/>
  <p:txStyles>
    <p:titleStyle>
      <a:lvl1pPr algn="ctr" rtl="0" eaLnBrk="0" fontAlgn="base" hangingPunct="0">
        <a:spcBef>
          <a:spcPct val="0"/>
        </a:spcBef>
        <a:spcAft>
          <a:spcPct val="0"/>
        </a:spcAft>
        <a:defRPr sz="3400" b="1">
          <a:solidFill>
            <a:srgbClr val="333399"/>
          </a:solidFill>
          <a:latin typeface="+mj-lt"/>
          <a:ea typeface="+mj-ea"/>
          <a:cs typeface="+mj-cs"/>
        </a:defRPr>
      </a:lvl1pPr>
      <a:lvl2pPr algn="ctr" rtl="0" eaLnBrk="0" fontAlgn="base" hangingPunct="0">
        <a:spcBef>
          <a:spcPct val="0"/>
        </a:spcBef>
        <a:spcAft>
          <a:spcPct val="0"/>
        </a:spcAft>
        <a:defRPr sz="3400" b="1">
          <a:solidFill>
            <a:srgbClr val="333399"/>
          </a:solidFill>
          <a:latin typeface="Tahoma" charset="0"/>
          <a:ea typeface="ＭＳ Ｐゴシック" charset="0"/>
          <a:cs typeface="Arial" charset="0"/>
        </a:defRPr>
      </a:lvl2pPr>
      <a:lvl3pPr algn="ctr" rtl="0" eaLnBrk="0" fontAlgn="base" hangingPunct="0">
        <a:spcBef>
          <a:spcPct val="0"/>
        </a:spcBef>
        <a:spcAft>
          <a:spcPct val="0"/>
        </a:spcAft>
        <a:defRPr sz="3400" b="1">
          <a:solidFill>
            <a:srgbClr val="333399"/>
          </a:solidFill>
          <a:latin typeface="Tahoma" charset="0"/>
          <a:ea typeface="ＭＳ Ｐゴシック" charset="0"/>
          <a:cs typeface="Arial" charset="0"/>
        </a:defRPr>
      </a:lvl3pPr>
      <a:lvl4pPr algn="ctr" rtl="0" eaLnBrk="0" fontAlgn="base" hangingPunct="0">
        <a:spcBef>
          <a:spcPct val="0"/>
        </a:spcBef>
        <a:spcAft>
          <a:spcPct val="0"/>
        </a:spcAft>
        <a:defRPr sz="3400" b="1">
          <a:solidFill>
            <a:srgbClr val="333399"/>
          </a:solidFill>
          <a:latin typeface="Tahoma" charset="0"/>
          <a:ea typeface="ＭＳ Ｐゴシック" charset="0"/>
          <a:cs typeface="Arial" charset="0"/>
        </a:defRPr>
      </a:lvl4pPr>
      <a:lvl5pPr algn="ctr" rtl="0" eaLnBrk="0" fontAlgn="base" hangingPunct="0">
        <a:spcBef>
          <a:spcPct val="0"/>
        </a:spcBef>
        <a:spcAft>
          <a:spcPct val="0"/>
        </a:spcAft>
        <a:defRPr sz="3400" b="1">
          <a:solidFill>
            <a:srgbClr val="333399"/>
          </a:solidFill>
          <a:latin typeface="Tahoma" charset="0"/>
          <a:ea typeface="ＭＳ Ｐゴシック" charset="0"/>
          <a:cs typeface="Arial" charset="0"/>
        </a:defRPr>
      </a:lvl5pPr>
      <a:lvl6pPr marL="457200" algn="ctr" rtl="0" fontAlgn="base">
        <a:spcBef>
          <a:spcPct val="0"/>
        </a:spcBef>
        <a:spcAft>
          <a:spcPct val="0"/>
        </a:spcAft>
        <a:defRPr sz="3400" b="1">
          <a:solidFill>
            <a:srgbClr val="333399"/>
          </a:solidFill>
          <a:latin typeface="Tahoma" charset="0"/>
          <a:ea typeface="ＭＳ Ｐゴシック" charset="0"/>
          <a:cs typeface="Arial" charset="0"/>
        </a:defRPr>
      </a:lvl6pPr>
      <a:lvl7pPr marL="914400" algn="ctr" rtl="0" fontAlgn="base">
        <a:spcBef>
          <a:spcPct val="0"/>
        </a:spcBef>
        <a:spcAft>
          <a:spcPct val="0"/>
        </a:spcAft>
        <a:defRPr sz="3400" b="1">
          <a:solidFill>
            <a:srgbClr val="333399"/>
          </a:solidFill>
          <a:latin typeface="Tahoma" charset="0"/>
          <a:ea typeface="ＭＳ Ｐゴシック" charset="0"/>
          <a:cs typeface="Arial" charset="0"/>
        </a:defRPr>
      </a:lvl7pPr>
      <a:lvl8pPr marL="1371600" algn="ctr" rtl="0" fontAlgn="base">
        <a:spcBef>
          <a:spcPct val="0"/>
        </a:spcBef>
        <a:spcAft>
          <a:spcPct val="0"/>
        </a:spcAft>
        <a:defRPr sz="3400" b="1">
          <a:solidFill>
            <a:srgbClr val="333399"/>
          </a:solidFill>
          <a:latin typeface="Tahoma" charset="0"/>
          <a:ea typeface="ＭＳ Ｐゴシック" charset="0"/>
          <a:cs typeface="Arial" charset="0"/>
        </a:defRPr>
      </a:lvl8pPr>
      <a:lvl9pPr marL="1828800" algn="ctr" rtl="0" fontAlgn="base">
        <a:spcBef>
          <a:spcPct val="0"/>
        </a:spcBef>
        <a:spcAft>
          <a:spcPct val="0"/>
        </a:spcAft>
        <a:defRPr sz="3400" b="1">
          <a:solidFill>
            <a:srgbClr val="333399"/>
          </a:solidFill>
          <a:latin typeface="Tahoma" charset="0"/>
          <a:ea typeface="ＭＳ Ｐゴシック" charset="0"/>
          <a:cs typeface="Arial" charset="0"/>
        </a:defRPr>
      </a:lvl9pPr>
    </p:titleStyle>
    <p:bodyStyle>
      <a:lvl1pPr marL="342900" indent="-342900" algn="l" rtl="0" eaLnBrk="0" fontAlgn="base" hangingPunct="0">
        <a:lnSpc>
          <a:spcPct val="105000"/>
        </a:lnSpc>
        <a:spcBef>
          <a:spcPct val="45000"/>
        </a:spcBef>
        <a:spcAft>
          <a:spcPct val="0"/>
        </a:spcAft>
        <a:buClr>
          <a:srgbClr val="00B85C"/>
        </a:buClr>
        <a:buSzPct val="120000"/>
        <a:buFont typeface="Wingdings" charset="0"/>
        <a:buChar char="§"/>
        <a:defRPr sz="2800">
          <a:solidFill>
            <a:schemeClr val="tx1"/>
          </a:solidFill>
          <a:latin typeface="+mn-lt"/>
          <a:ea typeface="+mn-ea"/>
          <a:cs typeface="+mn-cs"/>
        </a:defRPr>
      </a:lvl1pPr>
      <a:lvl2pPr marL="742950" indent="-285750" algn="l" rtl="0" eaLnBrk="0" fontAlgn="base" hangingPunct="0">
        <a:lnSpc>
          <a:spcPct val="105000"/>
        </a:lnSpc>
        <a:spcBef>
          <a:spcPct val="20000"/>
        </a:spcBef>
        <a:spcAft>
          <a:spcPct val="0"/>
        </a:spcAft>
        <a:buClr>
          <a:srgbClr val="0066CC"/>
        </a:buClr>
        <a:buSzPct val="130000"/>
        <a:buChar char="•"/>
        <a:defRPr sz="2700">
          <a:solidFill>
            <a:schemeClr val="tx1"/>
          </a:solidFill>
          <a:latin typeface="+mn-lt"/>
          <a:ea typeface="Arial" charset="0"/>
          <a:cs typeface="+mn-cs"/>
        </a:defRPr>
      </a:lvl2pPr>
      <a:lvl3pPr marL="1143000" indent="-228600" algn="l" rtl="0" eaLnBrk="0" fontAlgn="base" hangingPunct="0">
        <a:lnSpc>
          <a:spcPct val="105000"/>
        </a:lnSpc>
        <a:spcBef>
          <a:spcPct val="20000"/>
        </a:spcBef>
        <a:spcAft>
          <a:spcPct val="0"/>
        </a:spcAft>
        <a:buClr>
          <a:srgbClr val="008080"/>
        </a:buClr>
        <a:buSzPct val="110000"/>
        <a:buFont typeface="Arial" charset="0"/>
        <a:buChar char="-"/>
        <a:defRPr sz="2400">
          <a:solidFill>
            <a:schemeClr val="tx1"/>
          </a:solidFill>
          <a:latin typeface="+mn-lt"/>
          <a:ea typeface="Arial" charset="0"/>
          <a:cs typeface="+mn-cs"/>
        </a:defRPr>
      </a:lvl3pPr>
      <a:lvl4pPr marL="1600200" indent="-228600" algn="l" rtl="0" eaLnBrk="0" fontAlgn="base" hangingPunct="0">
        <a:lnSpc>
          <a:spcPct val="105000"/>
        </a:lnSpc>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lnSpc>
          <a:spcPct val="105000"/>
        </a:lnSpc>
        <a:spcBef>
          <a:spcPct val="20000"/>
        </a:spcBef>
        <a:spcAft>
          <a:spcPct val="0"/>
        </a:spcAft>
        <a:buChar char="»"/>
        <a:defRPr sz="2000">
          <a:solidFill>
            <a:schemeClr val="tx1"/>
          </a:solidFill>
          <a:latin typeface="+mn-lt"/>
          <a:ea typeface="Arial" charset="0"/>
          <a:cs typeface="+mn-cs"/>
        </a:defRPr>
      </a:lvl5pPr>
      <a:lvl6pPr marL="2514600" indent="-228600" algn="l" rtl="0" fontAlgn="base">
        <a:lnSpc>
          <a:spcPct val="105000"/>
        </a:lnSpc>
        <a:spcBef>
          <a:spcPct val="20000"/>
        </a:spcBef>
        <a:spcAft>
          <a:spcPct val="0"/>
        </a:spcAft>
        <a:buChar char="»"/>
        <a:defRPr sz="2000">
          <a:solidFill>
            <a:schemeClr val="tx1"/>
          </a:solidFill>
          <a:latin typeface="+mn-lt"/>
          <a:ea typeface="Arial" charset="0"/>
          <a:cs typeface="+mn-cs"/>
        </a:defRPr>
      </a:lvl6pPr>
      <a:lvl7pPr marL="2971800" indent="-228600" algn="l" rtl="0" fontAlgn="base">
        <a:lnSpc>
          <a:spcPct val="105000"/>
        </a:lnSpc>
        <a:spcBef>
          <a:spcPct val="20000"/>
        </a:spcBef>
        <a:spcAft>
          <a:spcPct val="0"/>
        </a:spcAft>
        <a:buChar char="»"/>
        <a:defRPr sz="2000">
          <a:solidFill>
            <a:schemeClr val="tx1"/>
          </a:solidFill>
          <a:latin typeface="+mn-lt"/>
          <a:ea typeface="Arial" charset="0"/>
          <a:cs typeface="+mn-cs"/>
        </a:defRPr>
      </a:lvl7pPr>
      <a:lvl8pPr marL="3429000" indent="-228600" algn="l" rtl="0" fontAlgn="base">
        <a:lnSpc>
          <a:spcPct val="105000"/>
        </a:lnSpc>
        <a:spcBef>
          <a:spcPct val="20000"/>
        </a:spcBef>
        <a:spcAft>
          <a:spcPct val="0"/>
        </a:spcAft>
        <a:buChar char="»"/>
        <a:defRPr sz="2000">
          <a:solidFill>
            <a:schemeClr val="tx1"/>
          </a:solidFill>
          <a:latin typeface="+mn-lt"/>
          <a:ea typeface="Arial" charset="0"/>
          <a:cs typeface="+mn-cs"/>
        </a:defRPr>
      </a:lvl8pPr>
      <a:lvl9pPr marL="3886200" indent="-228600" algn="l" rtl="0" fontAlgn="base">
        <a:lnSpc>
          <a:spcPct val="105000"/>
        </a:lnSpc>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9798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798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sz="1400">
                <a:ea typeface="+mn-ea"/>
                <a:cs typeface="+mn-cs"/>
              </a:defRPr>
            </a:lvl1pPr>
          </a:lstStyle>
          <a:p>
            <a:pPr>
              <a:defRPr/>
            </a:pPr>
            <a:endParaRPr lang="en-US"/>
          </a:p>
        </p:txBody>
      </p:sp>
      <p:sp>
        <p:nvSpPr>
          <p:cNvPr id="29798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a:p>
        </p:txBody>
      </p:sp>
      <p:sp>
        <p:nvSpPr>
          <p:cNvPr id="29799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0338DD32-0524-E149-AC74-680196C209A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Osaka" charset="0"/>
          <a:cs typeface="Osaka" charset="0"/>
        </a:defRPr>
      </a:lvl2pPr>
      <a:lvl3pPr algn="ctr" rtl="0" eaLnBrk="0" fontAlgn="base" hangingPunct="0">
        <a:spcBef>
          <a:spcPct val="0"/>
        </a:spcBef>
        <a:spcAft>
          <a:spcPct val="0"/>
        </a:spcAft>
        <a:defRPr sz="4400">
          <a:solidFill>
            <a:schemeClr val="tx2"/>
          </a:solidFill>
          <a:latin typeface="Arial" charset="0"/>
          <a:ea typeface="Osaka" charset="0"/>
          <a:cs typeface="Osaka" charset="0"/>
        </a:defRPr>
      </a:lvl3pPr>
      <a:lvl4pPr algn="ctr" rtl="0" eaLnBrk="0" fontAlgn="base" hangingPunct="0">
        <a:spcBef>
          <a:spcPct val="0"/>
        </a:spcBef>
        <a:spcAft>
          <a:spcPct val="0"/>
        </a:spcAft>
        <a:defRPr sz="4400">
          <a:solidFill>
            <a:schemeClr val="tx2"/>
          </a:solidFill>
          <a:latin typeface="Arial" charset="0"/>
          <a:ea typeface="Osaka" charset="0"/>
          <a:cs typeface="Osaka" charset="0"/>
        </a:defRPr>
      </a:lvl4pPr>
      <a:lvl5pPr algn="ctr" rtl="0" eaLnBrk="0" fontAlgn="base" hangingPunct="0">
        <a:spcBef>
          <a:spcPct val="0"/>
        </a:spcBef>
        <a:spcAft>
          <a:spcPct val="0"/>
        </a:spcAft>
        <a:defRPr sz="4400">
          <a:solidFill>
            <a:schemeClr val="tx2"/>
          </a:solidFill>
          <a:latin typeface="Arial" charset="0"/>
          <a:ea typeface="Osaka" charset="0"/>
          <a:cs typeface="Osaka" charset="0"/>
        </a:defRPr>
      </a:lvl5pPr>
      <a:lvl6pPr marL="457200" algn="ctr" rtl="0" fontAlgn="base">
        <a:spcBef>
          <a:spcPct val="0"/>
        </a:spcBef>
        <a:spcAft>
          <a:spcPct val="0"/>
        </a:spcAft>
        <a:defRPr sz="4400">
          <a:solidFill>
            <a:schemeClr val="tx2"/>
          </a:solidFill>
          <a:latin typeface="Arial" charset="0"/>
          <a:ea typeface="Osaka" charset="0"/>
          <a:cs typeface="Osaka" charset="0"/>
        </a:defRPr>
      </a:lvl6pPr>
      <a:lvl7pPr marL="914400" algn="ctr" rtl="0" fontAlgn="base">
        <a:spcBef>
          <a:spcPct val="0"/>
        </a:spcBef>
        <a:spcAft>
          <a:spcPct val="0"/>
        </a:spcAft>
        <a:defRPr sz="4400">
          <a:solidFill>
            <a:schemeClr val="tx2"/>
          </a:solidFill>
          <a:latin typeface="Arial" charset="0"/>
          <a:ea typeface="Osaka" charset="0"/>
          <a:cs typeface="Osaka" charset="0"/>
        </a:defRPr>
      </a:lvl7pPr>
      <a:lvl8pPr marL="1371600" algn="ctr" rtl="0" fontAlgn="base">
        <a:spcBef>
          <a:spcPct val="0"/>
        </a:spcBef>
        <a:spcAft>
          <a:spcPct val="0"/>
        </a:spcAft>
        <a:defRPr sz="4400">
          <a:solidFill>
            <a:schemeClr val="tx2"/>
          </a:solidFill>
          <a:latin typeface="Arial" charset="0"/>
          <a:ea typeface="Osaka" charset="0"/>
          <a:cs typeface="Osaka" charset="0"/>
        </a:defRPr>
      </a:lvl8pPr>
      <a:lvl9pPr marL="1828800" algn="ctr" rtl="0" fontAlgn="base">
        <a:spcBef>
          <a:spcPct val="0"/>
        </a:spcBef>
        <a:spcAft>
          <a:spcPct val="0"/>
        </a:spcAft>
        <a:defRPr sz="4400">
          <a:solidFill>
            <a:schemeClr val="tx2"/>
          </a:solidFill>
          <a:latin typeface="Arial" charset="0"/>
          <a:ea typeface="Osaka" charset="0"/>
          <a:cs typeface="Osak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1475" name="Rectangle 3"/>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61476" name="Rectangle 4"/>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1477" name="Rectangle 5"/>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0" hangingPunct="0">
              <a:defRPr sz="1400">
                <a:cs typeface="+mn-cs"/>
              </a:defRPr>
            </a:lvl1pPr>
          </a:lstStyle>
          <a:p>
            <a:pPr>
              <a:defRPr/>
            </a:pPr>
            <a:endParaRPr lang="en-US"/>
          </a:p>
        </p:txBody>
      </p:sp>
      <p:sp>
        <p:nvSpPr>
          <p:cNvPr id="361478" name="Rectangle 6"/>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eaLnBrk="0" hangingPunct="0">
              <a:defRPr sz="1400">
                <a:cs typeface="+mn-cs"/>
              </a:defRPr>
            </a:lvl1pPr>
          </a:lstStyle>
          <a:p>
            <a:pPr>
              <a:defRPr/>
            </a:pPr>
            <a:endParaRPr lang="en-US"/>
          </a:p>
        </p:txBody>
      </p:sp>
      <p:sp>
        <p:nvSpPr>
          <p:cNvPr id="361479" name="Rectangle 7"/>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eaLnBrk="0" hangingPunct="0">
              <a:defRPr sz="1400">
                <a:cs typeface="+mn-cs"/>
              </a:defRPr>
            </a:lvl1pPr>
          </a:lstStyle>
          <a:p>
            <a:pPr>
              <a:defRPr/>
            </a:pPr>
            <a:fld id="{F00755C4-0798-F24C-AF32-A887A7C667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6"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2pPr>
      <a:lvl3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3pPr>
      <a:lvl4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4pPr>
      <a:lvl5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5pPr>
      <a:lvl6pPr marL="4572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6pPr>
      <a:lvl7pPr marL="9144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7pPr>
      <a:lvl8pPr marL="13716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8pPr>
      <a:lvl9pPr marL="18288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rgbClr val="3C0000"/>
        </a:buClr>
        <a:buFont typeface="Wingdings" charset="0"/>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3C0000"/>
        </a:buClr>
        <a:buFont typeface="Wingdings"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3C0000"/>
        </a:buClr>
        <a:buFont typeface="Wingdings"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3C0000"/>
        </a:buClr>
        <a:buFont typeface="Wingdings"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3C0000"/>
        </a:buClr>
        <a:buFont typeface="Wingdings" charset="0"/>
        <a:buChar char=""/>
        <a:defRPr kumimoji="1" sz="2000">
          <a:solidFill>
            <a:schemeClr val="tx1"/>
          </a:solidFill>
          <a:latin typeface="+mn-lt"/>
          <a:ea typeface="+mn-ea"/>
        </a:defRPr>
      </a:lvl5pPr>
      <a:lvl6pPr marL="25146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6pPr>
      <a:lvl7pPr marL="29718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7pPr>
      <a:lvl8pPr marL="34290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8pPr>
      <a:lvl9pPr marL="38862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6.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bin"/><Relationship Id="rId5"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6.xml"/><Relationship Id="rId3"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7.xml"/><Relationship Id="rId3"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9.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oleObject" Target="../embeddings/oleObject2.bin"/><Relationship Id="rId5" Type="http://schemas.openxmlformats.org/officeDocument/2006/relationships/image" Target="../media/image16.emf"/><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embeddings/oleObject3.bin"/><Relationship Id="rId5" Type="http://schemas.openxmlformats.org/officeDocument/2006/relationships/image" Target="../media/image16.emf"/><Relationship Id="rId6" Type="http://schemas.openxmlformats.org/officeDocument/2006/relationships/oleObject" Target="../embeddings/oleObject4.bin"/><Relationship Id="rId7" Type="http://schemas.openxmlformats.org/officeDocument/2006/relationships/oleObject" Target="../embeddings/oleObject5.bin"/><Relationship Id="rId1" Type="http://schemas.openxmlformats.org/officeDocument/2006/relationships/vmlDrawing" Target="../drawings/vmlDrawing3.vml"/><Relationship Id="rId2"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6.bin"/><Relationship Id="rId5" Type="http://schemas.openxmlformats.org/officeDocument/2006/relationships/image" Target="../media/image16.emf"/><Relationship Id="rId6" Type="http://schemas.openxmlformats.org/officeDocument/2006/relationships/oleObject" Target="../embeddings/oleObject7.bin"/><Relationship Id="rId7" Type="http://schemas.openxmlformats.org/officeDocument/2006/relationships/oleObject" Target="../embeddings/oleObject8.bin"/><Relationship Id="rId8" Type="http://schemas.openxmlformats.org/officeDocument/2006/relationships/oleObject" Target="../embeddings/oleObject9.bin"/><Relationship Id="rId1" Type="http://schemas.openxmlformats.org/officeDocument/2006/relationships/vmlDrawing" Target="../drawings/vmlDrawing4.vml"/><Relationship Id="rId2"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oleObject" Target="../embeddings/oleObject10.bin"/><Relationship Id="rId5" Type="http://schemas.openxmlformats.org/officeDocument/2006/relationships/image" Target="../media/image16.emf"/><Relationship Id="rId6" Type="http://schemas.openxmlformats.org/officeDocument/2006/relationships/oleObject" Target="../embeddings/oleObject11.bin"/><Relationship Id="rId7" Type="http://schemas.openxmlformats.org/officeDocument/2006/relationships/oleObject" Target="../embeddings/oleObject12.bin"/><Relationship Id="rId8" Type="http://schemas.openxmlformats.org/officeDocument/2006/relationships/oleObject" Target="../embeddings/oleObject13.bin"/><Relationship Id="rId9" Type="http://schemas.openxmlformats.org/officeDocument/2006/relationships/oleObject" Target="../embeddings/oleObject14.bin"/><Relationship Id="rId10" Type="http://schemas.openxmlformats.org/officeDocument/2006/relationships/oleObject" Target="../embeddings/oleObject15.bin"/><Relationship Id="rId1" Type="http://schemas.openxmlformats.org/officeDocument/2006/relationships/vmlDrawing" Target="../drawings/vmlDrawing5.vml"/><Relationship Id="rId2"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4" Type="http://schemas.openxmlformats.org/officeDocument/2006/relationships/oleObject" Target="../embeddings/oleObject16.bin"/><Relationship Id="rId5" Type="http://schemas.openxmlformats.org/officeDocument/2006/relationships/image" Target="../media/image16.emf"/><Relationship Id="rId6" Type="http://schemas.openxmlformats.org/officeDocument/2006/relationships/oleObject" Target="../embeddings/oleObject17.bin"/><Relationship Id="rId7" Type="http://schemas.openxmlformats.org/officeDocument/2006/relationships/oleObject" Target="../embeddings/oleObject18.bin"/><Relationship Id="rId8" Type="http://schemas.openxmlformats.org/officeDocument/2006/relationships/oleObject" Target="../embeddings/oleObject19.bin"/><Relationship Id="rId9" Type="http://schemas.openxmlformats.org/officeDocument/2006/relationships/oleObject" Target="../embeddings/oleObject20.bin"/><Relationship Id="rId10" Type="http://schemas.openxmlformats.org/officeDocument/2006/relationships/oleObject" Target="../embeddings/oleObject21.bin"/><Relationship Id="rId1" Type="http://schemas.openxmlformats.org/officeDocument/2006/relationships/vmlDrawing" Target="../drawings/vmlDrawing6.vml"/><Relationship Id="rId2"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7" name="Rectangle 3"/>
          <p:cNvSpPr>
            <a:spLocks noGrp="1" noChangeArrowheads="1"/>
          </p:cNvSpPr>
          <p:nvPr>
            <p:ph type="title"/>
          </p:nvPr>
        </p:nvSpPr>
        <p:spPr>
          <a:xfrm>
            <a:off x="476250" y="604838"/>
            <a:ext cx="8277225" cy="592137"/>
          </a:xfrm>
        </p:spPr>
        <p:txBody>
          <a:bodyPr anchor="t"/>
          <a:lstStyle/>
          <a:p>
            <a:pPr eaLnBrk="1" hangingPunct="1">
              <a:lnSpc>
                <a:spcPct val="105000"/>
              </a:lnSpc>
              <a:defRPr/>
            </a:pPr>
            <a:r>
              <a:rPr kumimoji="0" lang="en-US" sz="4200" b="1" smtClean="0">
                <a:solidFill>
                  <a:schemeClr val="tx1"/>
                </a:solidFill>
              </a:rPr>
              <a:t>Unit IV</a:t>
            </a:r>
            <a:endParaRPr kumimoji="0" lang="en-US" sz="4100" smtClean="0">
              <a:solidFill>
                <a:schemeClr val="tx1"/>
              </a:solidFill>
            </a:endParaRPr>
          </a:p>
        </p:txBody>
      </p:sp>
      <p:sp>
        <p:nvSpPr>
          <p:cNvPr id="359428" name="Rectangle 4"/>
          <p:cNvSpPr>
            <a:spLocks noGrp="1" noChangeArrowheads="1"/>
          </p:cNvSpPr>
          <p:nvPr>
            <p:ph type="body" idx="1"/>
          </p:nvPr>
        </p:nvSpPr>
        <p:spPr>
          <a:xfrm>
            <a:off x="785813" y="1249363"/>
            <a:ext cx="7872412" cy="5213350"/>
          </a:xfrm>
        </p:spPr>
        <p:txBody>
          <a:bodyPr/>
          <a:lstStyle/>
          <a:p>
            <a:pPr algn="ctr" eaLnBrk="1" hangingPunct="1">
              <a:spcBef>
                <a:spcPct val="40000"/>
              </a:spcBef>
              <a:buClr>
                <a:srgbClr val="003399"/>
              </a:buClr>
              <a:buFont typeface="Wingdings" charset="0"/>
              <a:buNone/>
              <a:defRPr/>
            </a:pPr>
            <a:r>
              <a:rPr kumimoji="0" lang="en-US" b="1" smtClean="0"/>
              <a:t>Utility (Chapter 10)</a:t>
            </a:r>
            <a:endParaRPr kumimoji="0" lang="en-US" sz="3600" smtClean="0"/>
          </a:p>
          <a:p>
            <a:pPr eaLnBrk="1" hangingPunct="1">
              <a:spcBef>
                <a:spcPct val="40000"/>
              </a:spcBef>
              <a:buClr>
                <a:srgbClr val="003399"/>
              </a:buClr>
              <a:buFont typeface="Wingdings" charset="0"/>
              <a:buNone/>
              <a:defRPr/>
            </a:pPr>
            <a:endParaRPr kumimoji="0" lang="en-US" sz="2500"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457200" y="307975"/>
            <a:ext cx="8229600" cy="649288"/>
          </a:xfrm>
        </p:spPr>
        <p:txBody>
          <a:bodyPr/>
          <a:lstStyle/>
          <a:p>
            <a:pPr eaLnBrk="1" hangingPunct="1">
              <a:defRPr/>
            </a:pPr>
            <a:r>
              <a:rPr lang="en-US" sz="3600" b="1" smtClean="0">
                <a:solidFill>
                  <a:schemeClr val="accent2"/>
                </a:solidFill>
              </a:rPr>
              <a:t>The Budget Constraint:  </a:t>
            </a:r>
            <a:br>
              <a:rPr lang="en-US" sz="3600" b="1" smtClean="0">
                <a:solidFill>
                  <a:schemeClr val="accent2"/>
                </a:solidFill>
              </a:rPr>
            </a:br>
            <a:r>
              <a:rPr lang="en-US" sz="3600" b="1" smtClean="0">
                <a:solidFill>
                  <a:schemeClr val="accent2"/>
                </a:solidFill>
              </a:rPr>
              <a:t>What the Consumer Can Afford</a:t>
            </a:r>
            <a:endParaRPr lang="en-US" sz="4000" smtClean="0"/>
          </a:p>
        </p:txBody>
      </p:sp>
      <p:sp>
        <p:nvSpPr>
          <p:cNvPr id="300035" name="Rectangle 3"/>
          <p:cNvSpPr>
            <a:spLocks noGrp="1" noChangeArrowheads="1"/>
          </p:cNvSpPr>
          <p:nvPr>
            <p:ph type="body" idx="1"/>
          </p:nvPr>
        </p:nvSpPr>
        <p:spPr>
          <a:xfrm>
            <a:off x="685800" y="1398588"/>
            <a:ext cx="7772400" cy="4697412"/>
          </a:xfrm>
        </p:spPr>
        <p:txBody>
          <a:bodyPr/>
          <a:lstStyle/>
          <a:p>
            <a:pPr eaLnBrk="1" hangingPunct="1">
              <a:spcBef>
                <a:spcPct val="50000"/>
              </a:spcBef>
              <a:buClr>
                <a:srgbClr val="008000"/>
              </a:buClr>
              <a:defRPr/>
            </a:pPr>
            <a:r>
              <a:rPr lang="en-US" smtClean="0"/>
              <a:t>Two goods:  pizza and Pepsi  </a:t>
            </a:r>
          </a:p>
          <a:p>
            <a:pPr eaLnBrk="1" hangingPunct="1">
              <a:spcBef>
                <a:spcPct val="50000"/>
              </a:spcBef>
              <a:buClr>
                <a:srgbClr val="008000"/>
              </a:buClr>
              <a:defRPr/>
            </a:pPr>
            <a:r>
              <a:rPr lang="en-US" smtClean="0"/>
              <a:t>A </a:t>
            </a:r>
            <a:r>
              <a:rPr lang="ja-JP" altLang="en-US" smtClean="0">
                <a:latin typeface="Arial"/>
              </a:rPr>
              <a:t>“</a:t>
            </a:r>
            <a:r>
              <a:rPr lang="en-US" smtClean="0"/>
              <a:t>consumption bundle</a:t>
            </a:r>
            <a:r>
              <a:rPr lang="ja-JP" altLang="en-US" smtClean="0">
                <a:latin typeface="Arial"/>
              </a:rPr>
              <a:t>”</a:t>
            </a:r>
            <a:r>
              <a:rPr lang="en-US" smtClean="0"/>
              <a:t> is a particular combination of the goods, </a:t>
            </a:r>
            <a:r>
              <a:rPr lang="en-US" i="1" smtClean="0"/>
              <a:t>e.g.</a:t>
            </a:r>
            <a:r>
              <a:rPr lang="en-US" smtClean="0"/>
              <a:t>, 40 pizzas &amp; 300 pints of Pepsi. </a:t>
            </a:r>
          </a:p>
          <a:p>
            <a:pPr eaLnBrk="1" hangingPunct="1">
              <a:spcBef>
                <a:spcPct val="50000"/>
              </a:spcBef>
              <a:buClr>
                <a:srgbClr val="008000"/>
              </a:buClr>
              <a:defRPr/>
            </a:pPr>
            <a:r>
              <a:rPr lang="en-US" b="1" smtClean="0">
                <a:solidFill>
                  <a:srgbClr val="CC0000"/>
                </a:solidFill>
              </a:rPr>
              <a:t>Budget constraint</a:t>
            </a:r>
            <a:r>
              <a:rPr lang="en-US" smtClean="0"/>
              <a:t>:  the limit on the consumption bundles that a consumer can afford </a:t>
            </a:r>
          </a:p>
          <a:p>
            <a:pPr lvl="1" eaLnBrk="1" hangingPunct="1">
              <a:spcBef>
                <a:spcPct val="50000"/>
              </a:spcBef>
              <a:buClr>
                <a:srgbClr val="FF8000"/>
              </a:buClr>
              <a:defRPr/>
            </a:pPr>
            <a:r>
              <a:rPr lang="en-US" sz="2600" smtClean="0"/>
              <a:t>Graphically represented as the </a:t>
            </a:r>
            <a:r>
              <a:rPr lang="en-US" sz="2600" b="1" smtClean="0">
                <a:solidFill>
                  <a:srgbClr val="CC0000"/>
                </a:solidFill>
              </a:rPr>
              <a:t>budget line</a:t>
            </a:r>
            <a:r>
              <a:rPr lang="en-US" sz="2600" smtClean="0"/>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p:txBody>
          <a:bodyPr/>
          <a:lstStyle/>
          <a:p>
            <a:pPr eaLnBrk="1" hangingPunct="1">
              <a:defRPr/>
            </a:pPr>
            <a:endParaRPr lang="en-US" smtClean="0"/>
          </a:p>
        </p:txBody>
      </p:sp>
      <p:sp>
        <p:nvSpPr>
          <p:cNvPr id="371715" name="Rectangle 3"/>
          <p:cNvSpPr>
            <a:spLocks noGrp="1" noChangeArrowheads="1"/>
          </p:cNvSpPr>
          <p:nvPr>
            <p:ph type="body" idx="1"/>
          </p:nvPr>
        </p:nvSpPr>
        <p:spPr/>
        <p:txBody>
          <a:bodyPr/>
          <a:lstStyle/>
          <a:p>
            <a:pPr eaLnBrk="1" hangingPunct="1">
              <a:defRPr/>
            </a:pPr>
            <a:endParaRPr lang="en-US" smtClean="0"/>
          </a:p>
        </p:txBody>
      </p:sp>
      <p:pic>
        <p:nvPicPr>
          <p:cNvPr id="3717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563" y="666750"/>
            <a:ext cx="7627937" cy="495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62466" name="Group 2"/>
          <p:cNvGrpSpPr>
            <a:grpSpLocks/>
          </p:cNvGrpSpPr>
          <p:nvPr/>
        </p:nvGrpSpPr>
        <p:grpSpPr bwMode="auto">
          <a:xfrm>
            <a:off x="0" y="0"/>
            <a:ext cx="1550988" cy="6869113"/>
            <a:chOff x="0" y="0"/>
            <a:chExt cx="977" cy="4327"/>
          </a:xfrm>
        </p:grpSpPr>
        <p:sp>
          <p:nvSpPr>
            <p:cNvPr id="173059"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3060"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173061" name="Rectangle 5"/>
          <p:cNvSpPr>
            <a:spLocks noGrp="1" noChangeArrowheads="1"/>
          </p:cNvSpPr>
          <p:nvPr>
            <p:ph type="title"/>
          </p:nvPr>
        </p:nvSpPr>
        <p:spPr>
          <a:xfrm>
            <a:off x="387350" y="188913"/>
            <a:ext cx="8229600" cy="1052512"/>
          </a:xfrm>
        </p:spPr>
        <p:txBody>
          <a:bodyPr anchor="t"/>
          <a:lstStyle/>
          <a:p>
            <a:pPr algn="l" eaLnBrk="1" hangingPunct="1">
              <a:defRPr/>
            </a:pPr>
            <a:r>
              <a:rPr lang="en-US" sz="2800" smtClean="0">
                <a:solidFill>
                  <a:srgbClr val="FF9966"/>
                </a:solidFill>
                <a:effectLst>
                  <a:outerShdw blurRad="38100" dist="38100" dir="2700000" algn="tl">
                    <a:srgbClr val="DDDDDD"/>
                  </a:outerShdw>
                </a:effectLst>
              </a:rPr>
              <a:t>A C T I V E  L E A R N I N G  1:   </a:t>
            </a:r>
            <a:br>
              <a:rPr lang="en-US" sz="2800" smtClean="0">
                <a:solidFill>
                  <a:srgbClr val="FF9966"/>
                </a:solidFill>
                <a:effectLst>
                  <a:outerShdw blurRad="38100" dist="38100" dir="2700000" algn="tl">
                    <a:srgbClr val="DDDDDD"/>
                  </a:outerShdw>
                </a:effectLst>
              </a:rPr>
            </a:br>
            <a:r>
              <a:rPr lang="en-US" sz="2800" smtClean="0">
                <a:solidFill>
                  <a:srgbClr val="996633"/>
                </a:solidFill>
                <a:effectLst>
                  <a:outerShdw blurRad="38100" dist="38100" dir="2700000" algn="tl">
                    <a:srgbClr val="DDDDDD"/>
                  </a:outerShdw>
                </a:effectLst>
              </a:rPr>
              <a:t>Budget constraint</a:t>
            </a:r>
            <a:endParaRPr lang="en-US" sz="4000" smtClean="0">
              <a:solidFill>
                <a:srgbClr val="996633"/>
              </a:solidFill>
              <a:effectLst>
                <a:outerShdw blurRad="38100" dist="38100" dir="2700000" algn="tl">
                  <a:srgbClr val="DDDDDD"/>
                </a:outerShdw>
              </a:effectLst>
            </a:endParaRPr>
          </a:p>
        </p:txBody>
      </p:sp>
      <p:sp>
        <p:nvSpPr>
          <p:cNvPr id="173062" name="Rectangle 6"/>
          <p:cNvSpPr>
            <a:spLocks noGrp="1" noChangeArrowheads="1"/>
          </p:cNvSpPr>
          <p:nvPr>
            <p:ph type="body" idx="1"/>
          </p:nvPr>
        </p:nvSpPr>
        <p:spPr>
          <a:xfrm>
            <a:off x="534988" y="1250950"/>
            <a:ext cx="8609012" cy="5359400"/>
          </a:xfrm>
        </p:spPr>
        <p:txBody>
          <a:bodyPr/>
          <a:lstStyle/>
          <a:p>
            <a:pPr marL="0" indent="0" eaLnBrk="1" hangingPunct="1">
              <a:spcBef>
                <a:spcPct val="25000"/>
              </a:spcBef>
              <a:buClr>
                <a:srgbClr val="669900"/>
              </a:buClr>
              <a:buFontTx/>
              <a:buNone/>
              <a:defRPr/>
            </a:pPr>
            <a:r>
              <a:rPr lang="en-US" sz="2600" smtClean="0"/>
              <a:t>The consumer</a:t>
            </a:r>
            <a:r>
              <a:rPr lang="ja-JP" altLang="en-US" sz="2600" smtClean="0">
                <a:latin typeface="Arial"/>
              </a:rPr>
              <a:t>’</a:t>
            </a:r>
            <a:r>
              <a:rPr lang="en-US" sz="2600" smtClean="0"/>
              <a:t>s income:  $1000  </a:t>
            </a:r>
            <a:br>
              <a:rPr lang="en-US" sz="2600" smtClean="0"/>
            </a:br>
            <a:r>
              <a:rPr lang="en-US" sz="2600" smtClean="0"/>
              <a:t>Prices:  $10 per pizza, $2 per pint of Pepsi</a:t>
            </a:r>
          </a:p>
          <a:p>
            <a:pPr marL="631825" lvl="1" indent="-517525" eaLnBrk="1" hangingPunct="1">
              <a:spcBef>
                <a:spcPct val="25000"/>
              </a:spcBef>
              <a:buClr>
                <a:srgbClr val="669900"/>
              </a:buClr>
              <a:buFontTx/>
              <a:buNone/>
              <a:defRPr/>
            </a:pPr>
            <a:r>
              <a:rPr lang="en-US" sz="2300" b="1" smtClean="0">
                <a:solidFill>
                  <a:srgbClr val="669900"/>
                </a:solidFill>
              </a:rPr>
              <a:t>A.</a:t>
            </a:r>
            <a:r>
              <a:rPr lang="en-US" sz="2300" smtClean="0"/>
              <a:t>	If the consumer spends all his income on pizza, how many pizzas does he buy?  </a:t>
            </a:r>
          </a:p>
          <a:p>
            <a:pPr marL="631825" lvl="1" indent="-517525" eaLnBrk="1" hangingPunct="1">
              <a:spcBef>
                <a:spcPct val="25000"/>
              </a:spcBef>
              <a:buClr>
                <a:srgbClr val="669900"/>
              </a:buClr>
              <a:buFontTx/>
              <a:buNone/>
              <a:defRPr/>
            </a:pPr>
            <a:r>
              <a:rPr lang="en-US" sz="2300" b="1" smtClean="0">
                <a:solidFill>
                  <a:srgbClr val="669900"/>
                </a:solidFill>
              </a:rPr>
              <a:t>B.</a:t>
            </a:r>
            <a:r>
              <a:rPr lang="en-US" sz="2300" smtClean="0"/>
              <a:t>	If the consumer spends all his income on Pepsi, how many pints of Pepsi does he buy?  </a:t>
            </a:r>
          </a:p>
          <a:p>
            <a:pPr marL="631825" lvl="1" indent="-517525" eaLnBrk="1" hangingPunct="1">
              <a:spcBef>
                <a:spcPct val="25000"/>
              </a:spcBef>
              <a:buClr>
                <a:srgbClr val="669900"/>
              </a:buClr>
              <a:buFontTx/>
              <a:buNone/>
              <a:defRPr/>
            </a:pPr>
            <a:r>
              <a:rPr lang="en-US" sz="2300" b="1" smtClean="0">
                <a:solidFill>
                  <a:srgbClr val="669900"/>
                </a:solidFill>
              </a:rPr>
              <a:t>C.</a:t>
            </a:r>
            <a:r>
              <a:rPr lang="en-US" sz="2300" smtClean="0"/>
              <a:t>	If the consumer spends $400 on pizza, </a:t>
            </a:r>
            <a:br>
              <a:rPr lang="en-US" sz="2300" smtClean="0"/>
            </a:br>
            <a:r>
              <a:rPr lang="en-US" sz="2300" smtClean="0"/>
              <a:t>how many pizzas and Pepsis does he buy?  </a:t>
            </a:r>
          </a:p>
          <a:p>
            <a:pPr marL="631825" lvl="1" indent="-517525" eaLnBrk="1" hangingPunct="1">
              <a:spcBef>
                <a:spcPct val="25000"/>
              </a:spcBef>
              <a:buClr>
                <a:srgbClr val="669900"/>
              </a:buClr>
              <a:buFontTx/>
              <a:buNone/>
              <a:defRPr/>
            </a:pPr>
            <a:r>
              <a:rPr lang="en-US" sz="2300" b="1" smtClean="0">
                <a:solidFill>
                  <a:srgbClr val="669900"/>
                </a:solidFill>
              </a:rPr>
              <a:t>D.</a:t>
            </a:r>
            <a:r>
              <a:rPr lang="en-US" sz="2300" smtClean="0"/>
              <a:t>	Plot each of the bundles from parts A-C on a diagram that measures the quantity of pizza on the horizontal axis and quantity of Pepsi on the vertical axis, then connect the dots.  </a:t>
            </a:r>
          </a:p>
        </p:txBody>
      </p:sp>
      <p:sp>
        <p:nvSpPr>
          <p:cNvPr id="173063"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64514" name="Group 2"/>
          <p:cNvGrpSpPr>
            <a:grpSpLocks/>
          </p:cNvGrpSpPr>
          <p:nvPr/>
        </p:nvGrpSpPr>
        <p:grpSpPr bwMode="auto">
          <a:xfrm>
            <a:off x="0" y="0"/>
            <a:ext cx="1550988" cy="6869113"/>
            <a:chOff x="0" y="0"/>
            <a:chExt cx="977" cy="4327"/>
          </a:xfrm>
        </p:grpSpPr>
        <p:sp>
          <p:nvSpPr>
            <p:cNvPr id="174083"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4084"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174085" name="Rectangle 5"/>
          <p:cNvSpPr>
            <a:spLocks noGrp="1" noChangeArrowheads="1"/>
          </p:cNvSpPr>
          <p:nvPr>
            <p:ph type="title"/>
          </p:nvPr>
        </p:nvSpPr>
        <p:spPr>
          <a:xfrm>
            <a:off x="387350" y="188913"/>
            <a:ext cx="8229600" cy="1052512"/>
          </a:xfrm>
        </p:spPr>
        <p:txBody>
          <a:bodyPr anchor="t"/>
          <a:lstStyle/>
          <a:p>
            <a:pPr algn="l" eaLnBrk="1" hangingPunct="1">
              <a:defRPr/>
            </a:pPr>
            <a:r>
              <a:rPr lang="en-US" sz="2800" smtClean="0">
                <a:solidFill>
                  <a:srgbClr val="FF9966"/>
                </a:solidFill>
                <a:effectLst>
                  <a:outerShdw blurRad="38100" dist="38100" dir="2700000" algn="tl">
                    <a:srgbClr val="DDDDDD"/>
                  </a:outerShdw>
                </a:effectLst>
              </a:rPr>
              <a:t>A C T I V E  L E A R N I N G  1:   </a:t>
            </a:r>
            <a:br>
              <a:rPr lang="en-US" sz="2800" smtClean="0">
                <a:solidFill>
                  <a:srgbClr val="FF9966"/>
                </a:solidFill>
                <a:effectLst>
                  <a:outerShdw blurRad="38100" dist="38100" dir="2700000" algn="tl">
                    <a:srgbClr val="DDDDDD"/>
                  </a:outerShdw>
                </a:effectLst>
              </a:rPr>
            </a:br>
            <a:r>
              <a:rPr lang="en-US" sz="2800" smtClean="0">
                <a:solidFill>
                  <a:srgbClr val="996633"/>
                </a:solidFill>
                <a:effectLst>
                  <a:outerShdw blurRad="38100" dist="38100" dir="2700000" algn="tl">
                    <a:srgbClr val="DDDDDD"/>
                  </a:outerShdw>
                </a:effectLst>
              </a:rPr>
              <a:t>Answers</a:t>
            </a:r>
            <a:endParaRPr lang="en-US" sz="4000" smtClean="0">
              <a:solidFill>
                <a:srgbClr val="996633"/>
              </a:solidFill>
              <a:effectLst>
                <a:outerShdw blurRad="38100" dist="38100" dir="2700000" algn="tl">
                  <a:srgbClr val="DDDDDD"/>
                </a:outerShdw>
              </a:effectLst>
            </a:endParaRPr>
          </a:p>
        </p:txBody>
      </p:sp>
      <p:sp>
        <p:nvSpPr>
          <p:cNvPr id="174087"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pic>
        <p:nvPicPr>
          <p:cNvPr id="17409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6163" y="873125"/>
            <a:ext cx="4924425"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74131" name="Text Box 51"/>
          <p:cNvSpPr txBox="1">
            <a:spLocks noChangeArrowheads="1"/>
          </p:cNvSpPr>
          <p:nvPr/>
        </p:nvSpPr>
        <p:spPr bwMode="auto">
          <a:xfrm>
            <a:off x="8013700" y="5721350"/>
            <a:ext cx="10747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a:cs typeface="Arial" charset="0"/>
              </a:rPr>
              <a:t>Pizzas</a:t>
            </a:r>
          </a:p>
        </p:txBody>
      </p:sp>
      <p:sp>
        <p:nvSpPr>
          <p:cNvPr id="174132" name="Text Box 52"/>
          <p:cNvSpPr txBox="1">
            <a:spLocks noChangeArrowheads="1"/>
          </p:cNvSpPr>
          <p:nvPr/>
        </p:nvSpPr>
        <p:spPr bwMode="auto">
          <a:xfrm>
            <a:off x="3275013" y="962025"/>
            <a:ext cx="1128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Pepsis</a:t>
            </a:r>
          </a:p>
        </p:txBody>
      </p:sp>
      <p:sp>
        <p:nvSpPr>
          <p:cNvPr id="174136" name="Line 56"/>
          <p:cNvSpPr>
            <a:spLocks noChangeShapeType="1"/>
          </p:cNvSpPr>
          <p:nvPr/>
        </p:nvSpPr>
        <p:spPr bwMode="auto">
          <a:xfrm>
            <a:off x="4418013" y="1924050"/>
            <a:ext cx="3103562" cy="3640138"/>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174141" name="Group 61"/>
          <p:cNvGrpSpPr>
            <a:grpSpLocks/>
          </p:cNvGrpSpPr>
          <p:nvPr/>
        </p:nvGrpSpPr>
        <p:grpSpPr bwMode="auto">
          <a:xfrm>
            <a:off x="7466013" y="5207000"/>
            <a:ext cx="430212" cy="442913"/>
            <a:chOff x="4612" y="3182"/>
            <a:chExt cx="271" cy="279"/>
          </a:xfrm>
        </p:grpSpPr>
        <p:sp>
          <p:nvSpPr>
            <p:cNvPr id="174133" name="Oval 53"/>
            <p:cNvSpPr>
              <a:spLocks noChangeArrowheads="1"/>
            </p:cNvSpPr>
            <p:nvPr/>
          </p:nvSpPr>
          <p:spPr bwMode="auto">
            <a:xfrm>
              <a:off x="4612" y="3374"/>
              <a:ext cx="88" cy="87"/>
            </a:xfrm>
            <a:prstGeom prst="ellipse">
              <a:avLst/>
            </a:prstGeom>
            <a:solidFill>
              <a:srgbClr val="FF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4137" name="Text Box 57"/>
            <p:cNvSpPr txBox="1">
              <a:spLocks noChangeArrowheads="1"/>
            </p:cNvSpPr>
            <p:nvPr/>
          </p:nvSpPr>
          <p:spPr bwMode="auto">
            <a:xfrm>
              <a:off x="4736" y="3182"/>
              <a:ext cx="147"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sz="2500" b="1">
                  <a:solidFill>
                    <a:srgbClr val="FF0000"/>
                  </a:solidFill>
                  <a:cs typeface="Arial" charset="0"/>
                </a:rPr>
                <a:t>A</a:t>
              </a:r>
            </a:p>
          </p:txBody>
        </p:sp>
      </p:grpSp>
      <p:grpSp>
        <p:nvGrpSpPr>
          <p:cNvPr id="174142" name="Group 62"/>
          <p:cNvGrpSpPr>
            <a:grpSpLocks/>
          </p:cNvGrpSpPr>
          <p:nvPr/>
        </p:nvGrpSpPr>
        <p:grpSpPr bwMode="auto">
          <a:xfrm>
            <a:off x="4343400" y="1520825"/>
            <a:ext cx="398463" cy="461963"/>
            <a:chOff x="2645" y="860"/>
            <a:chExt cx="251" cy="291"/>
          </a:xfrm>
        </p:grpSpPr>
        <p:sp>
          <p:nvSpPr>
            <p:cNvPr id="174134" name="Oval 54"/>
            <p:cNvSpPr>
              <a:spLocks noChangeArrowheads="1"/>
            </p:cNvSpPr>
            <p:nvPr/>
          </p:nvSpPr>
          <p:spPr bwMode="auto">
            <a:xfrm>
              <a:off x="2645" y="1064"/>
              <a:ext cx="88" cy="87"/>
            </a:xfrm>
            <a:prstGeom prst="ellipse">
              <a:avLst/>
            </a:prstGeom>
            <a:solidFill>
              <a:srgbClr val="FF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4138" name="Text Box 58"/>
            <p:cNvSpPr txBox="1">
              <a:spLocks noChangeArrowheads="1"/>
            </p:cNvSpPr>
            <p:nvPr/>
          </p:nvSpPr>
          <p:spPr bwMode="auto">
            <a:xfrm>
              <a:off x="2749" y="860"/>
              <a:ext cx="147"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sz="2500" b="1">
                  <a:solidFill>
                    <a:srgbClr val="FF0000"/>
                  </a:solidFill>
                  <a:cs typeface="Arial" charset="0"/>
                </a:rPr>
                <a:t>B</a:t>
              </a:r>
            </a:p>
          </p:txBody>
        </p:sp>
      </p:grpSp>
      <p:sp>
        <p:nvSpPr>
          <p:cNvPr id="174140" name="Text Box 60"/>
          <p:cNvSpPr txBox="1">
            <a:spLocks noChangeArrowheads="1"/>
          </p:cNvSpPr>
          <p:nvPr/>
        </p:nvSpPr>
        <p:spPr bwMode="auto">
          <a:xfrm>
            <a:off x="5464175" y="598488"/>
            <a:ext cx="3300413" cy="2378075"/>
          </a:xfrm>
          <a:prstGeom prst="rect">
            <a:avLst/>
          </a:prstGeom>
          <a:solidFill>
            <a:srgbClr val="FFCCCC"/>
          </a:solidFill>
          <a:ln>
            <a:noFill/>
          </a:ln>
          <a:effectLst>
            <a:outerShdw blurRad="63500" dist="5388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57200" indent="-457200">
              <a:defRPr>
                <a:solidFill>
                  <a:schemeClr val="tx1"/>
                </a:solidFill>
                <a:latin typeface="Arial" charset="0"/>
                <a:ea typeface="ＭＳ Ｐゴシック" charset="0"/>
                <a:cs typeface="Arial" charset="0"/>
              </a:defRPr>
            </a:lvl1pPr>
            <a:lvl2pPr marL="571500">
              <a:defRPr>
                <a:solidFill>
                  <a:schemeClr val="tx1"/>
                </a:solidFill>
                <a:latin typeface="Arial" charset="0"/>
                <a:ea typeface="Arial" charset="0"/>
                <a:cs typeface="Arial" charset="0"/>
              </a:defRPr>
            </a:lvl2pPr>
            <a:lvl3pPr>
              <a:defRPr>
                <a:solidFill>
                  <a:schemeClr val="tx1"/>
                </a:solidFill>
                <a:latin typeface="Arial" charset="0"/>
                <a:ea typeface="Arial" charset="0"/>
                <a:cs typeface="Arial" charset="0"/>
              </a:defRPr>
            </a:lvl3pPr>
            <a:lvl4pPr>
              <a:defRPr>
                <a:solidFill>
                  <a:schemeClr val="tx1"/>
                </a:solidFill>
                <a:latin typeface="Arial" charset="0"/>
                <a:ea typeface="Arial" charset="0"/>
                <a:cs typeface="Arial" charset="0"/>
              </a:defRPr>
            </a:lvl4pPr>
            <a:lvl5pPr>
              <a:defRPr>
                <a:solidFill>
                  <a:schemeClr val="tx1"/>
                </a:solidFill>
                <a:latin typeface="Arial" charset="0"/>
                <a:ea typeface="Arial" charset="0"/>
                <a:cs typeface="Arial" charset="0"/>
              </a:defRPr>
            </a:lvl5pPr>
            <a:lvl6pPr fontAlgn="base">
              <a:spcBef>
                <a:spcPct val="0"/>
              </a:spcBef>
              <a:spcAft>
                <a:spcPct val="0"/>
              </a:spcAft>
              <a:defRPr>
                <a:solidFill>
                  <a:schemeClr val="tx1"/>
                </a:solidFill>
                <a:latin typeface="Arial" charset="0"/>
                <a:ea typeface="Arial" charset="0"/>
                <a:cs typeface="Arial" charset="0"/>
              </a:defRPr>
            </a:lvl6pPr>
            <a:lvl7pPr fontAlgn="base">
              <a:spcBef>
                <a:spcPct val="0"/>
              </a:spcBef>
              <a:spcAft>
                <a:spcPct val="0"/>
              </a:spcAft>
              <a:defRPr>
                <a:solidFill>
                  <a:schemeClr val="tx1"/>
                </a:solidFill>
                <a:latin typeface="Arial" charset="0"/>
                <a:ea typeface="Arial" charset="0"/>
                <a:cs typeface="Arial" charset="0"/>
              </a:defRPr>
            </a:lvl7pPr>
            <a:lvl8pPr fontAlgn="base">
              <a:spcBef>
                <a:spcPct val="0"/>
              </a:spcBef>
              <a:spcAft>
                <a:spcPct val="0"/>
              </a:spcAft>
              <a:defRPr>
                <a:solidFill>
                  <a:schemeClr val="tx1"/>
                </a:solidFill>
                <a:latin typeface="Arial" charset="0"/>
                <a:ea typeface="Arial" charset="0"/>
                <a:cs typeface="Arial" charset="0"/>
              </a:defRPr>
            </a:lvl8pPr>
            <a:lvl9pPr fontAlgn="base">
              <a:spcBef>
                <a:spcPct val="0"/>
              </a:spcBef>
              <a:spcAft>
                <a:spcPct val="0"/>
              </a:spcAft>
              <a:defRPr>
                <a:solidFill>
                  <a:schemeClr val="tx1"/>
                </a:solidFill>
                <a:latin typeface="Arial" charset="0"/>
                <a:ea typeface="Arial" charset="0"/>
                <a:cs typeface="Arial" charset="0"/>
              </a:defRPr>
            </a:lvl9pPr>
          </a:lstStyle>
          <a:p>
            <a:pPr>
              <a:spcBef>
                <a:spcPct val="50000"/>
              </a:spcBef>
              <a:defRPr/>
            </a:pPr>
            <a:r>
              <a:rPr lang="en-US" sz="2500" b="1" smtClean="0">
                <a:solidFill>
                  <a:srgbClr val="FF0000"/>
                </a:solidFill>
              </a:rPr>
              <a:t>D.</a:t>
            </a:r>
            <a:r>
              <a:rPr lang="en-US" sz="2500" smtClean="0">
                <a:solidFill>
                  <a:srgbClr val="FF0000"/>
                </a:solidFill>
              </a:rPr>
              <a:t> </a:t>
            </a:r>
            <a:r>
              <a:rPr lang="en-US" sz="2500" smtClean="0"/>
              <a:t>	The consumer</a:t>
            </a:r>
            <a:r>
              <a:rPr lang="ja-JP" altLang="en-US" sz="2500" smtClean="0">
                <a:latin typeface="Arial"/>
              </a:rPr>
              <a:t>’</a:t>
            </a:r>
            <a:r>
              <a:rPr lang="en-US" sz="2500" smtClean="0"/>
              <a:t>s budget constraint shows the bundles that the consumer can afford. (budget line)</a:t>
            </a:r>
          </a:p>
        </p:txBody>
      </p:sp>
      <p:sp>
        <p:nvSpPr>
          <p:cNvPr id="174144" name="Text Box 64"/>
          <p:cNvSpPr txBox="1">
            <a:spLocks noChangeArrowheads="1"/>
          </p:cNvSpPr>
          <p:nvPr/>
        </p:nvSpPr>
        <p:spPr bwMode="auto">
          <a:xfrm>
            <a:off x="569913" y="1473200"/>
            <a:ext cx="2779712" cy="380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509588" indent="-509588">
              <a:defRPr>
                <a:solidFill>
                  <a:schemeClr val="tx1"/>
                </a:solidFill>
                <a:latin typeface="Arial" charset="0"/>
                <a:ea typeface="ＭＳ Ｐゴシック" charset="0"/>
                <a:cs typeface="Arial" charset="0"/>
              </a:defRPr>
            </a:lvl1pPr>
            <a:lvl2pPr marL="623888">
              <a:defRPr>
                <a:solidFill>
                  <a:schemeClr val="tx1"/>
                </a:solidFill>
                <a:latin typeface="Arial" charset="0"/>
                <a:ea typeface="Arial" charset="0"/>
                <a:cs typeface="Arial" charset="0"/>
              </a:defRPr>
            </a:lvl2pPr>
            <a:lvl3pPr>
              <a:defRPr>
                <a:solidFill>
                  <a:schemeClr val="tx1"/>
                </a:solidFill>
                <a:latin typeface="Arial" charset="0"/>
                <a:ea typeface="Arial" charset="0"/>
                <a:cs typeface="Arial" charset="0"/>
              </a:defRPr>
            </a:lvl3pPr>
            <a:lvl4pPr>
              <a:defRPr>
                <a:solidFill>
                  <a:schemeClr val="tx1"/>
                </a:solidFill>
                <a:latin typeface="Arial" charset="0"/>
                <a:ea typeface="Arial" charset="0"/>
                <a:cs typeface="Arial" charset="0"/>
              </a:defRPr>
            </a:lvl4pPr>
            <a:lvl5pPr>
              <a:defRPr>
                <a:solidFill>
                  <a:schemeClr val="tx1"/>
                </a:solidFill>
                <a:latin typeface="Arial" charset="0"/>
                <a:ea typeface="Arial" charset="0"/>
                <a:cs typeface="Arial" charset="0"/>
              </a:defRPr>
            </a:lvl5pPr>
            <a:lvl6pPr fontAlgn="base">
              <a:spcBef>
                <a:spcPct val="0"/>
              </a:spcBef>
              <a:spcAft>
                <a:spcPct val="0"/>
              </a:spcAft>
              <a:defRPr>
                <a:solidFill>
                  <a:schemeClr val="tx1"/>
                </a:solidFill>
                <a:latin typeface="Arial" charset="0"/>
                <a:ea typeface="Arial" charset="0"/>
                <a:cs typeface="Arial" charset="0"/>
              </a:defRPr>
            </a:lvl6pPr>
            <a:lvl7pPr fontAlgn="base">
              <a:spcBef>
                <a:spcPct val="0"/>
              </a:spcBef>
              <a:spcAft>
                <a:spcPct val="0"/>
              </a:spcAft>
              <a:defRPr>
                <a:solidFill>
                  <a:schemeClr val="tx1"/>
                </a:solidFill>
                <a:latin typeface="Arial" charset="0"/>
                <a:ea typeface="Arial" charset="0"/>
                <a:cs typeface="Arial" charset="0"/>
              </a:defRPr>
            </a:lvl7pPr>
            <a:lvl8pPr fontAlgn="base">
              <a:spcBef>
                <a:spcPct val="0"/>
              </a:spcBef>
              <a:spcAft>
                <a:spcPct val="0"/>
              </a:spcAft>
              <a:defRPr>
                <a:solidFill>
                  <a:schemeClr val="tx1"/>
                </a:solidFill>
                <a:latin typeface="Arial" charset="0"/>
                <a:ea typeface="Arial" charset="0"/>
                <a:cs typeface="Arial" charset="0"/>
              </a:defRPr>
            </a:lvl8pPr>
            <a:lvl9pPr fontAlgn="base">
              <a:spcBef>
                <a:spcPct val="0"/>
              </a:spcBef>
              <a:spcAft>
                <a:spcPct val="0"/>
              </a:spcAft>
              <a:defRPr>
                <a:solidFill>
                  <a:schemeClr val="tx1"/>
                </a:solidFill>
                <a:latin typeface="Arial" charset="0"/>
                <a:ea typeface="Arial" charset="0"/>
                <a:cs typeface="Arial" charset="0"/>
              </a:defRPr>
            </a:lvl9pPr>
          </a:lstStyle>
          <a:p>
            <a:pPr>
              <a:lnSpc>
                <a:spcPct val="105000"/>
              </a:lnSpc>
              <a:spcBef>
                <a:spcPct val="40000"/>
              </a:spcBef>
              <a:defRPr/>
            </a:pPr>
            <a:r>
              <a:rPr lang="en-US" sz="2600" b="1" smtClean="0">
                <a:solidFill>
                  <a:srgbClr val="669900"/>
                </a:solidFill>
              </a:rPr>
              <a:t>A.</a:t>
            </a:r>
            <a:r>
              <a:rPr lang="en-US" sz="2600" smtClean="0"/>
              <a:t>	$1000/$10</a:t>
            </a:r>
            <a:br>
              <a:rPr lang="en-US" sz="2600" smtClean="0"/>
            </a:br>
            <a:r>
              <a:rPr lang="en-US" sz="2600" smtClean="0"/>
              <a:t>= </a:t>
            </a:r>
            <a:r>
              <a:rPr lang="en-US" sz="2600" smtClean="0">
                <a:solidFill>
                  <a:srgbClr val="FF0000"/>
                </a:solidFill>
              </a:rPr>
              <a:t>100</a:t>
            </a:r>
            <a:r>
              <a:rPr lang="en-US" sz="2600" smtClean="0"/>
              <a:t> pizzas</a:t>
            </a:r>
          </a:p>
          <a:p>
            <a:pPr>
              <a:lnSpc>
                <a:spcPct val="105000"/>
              </a:lnSpc>
              <a:spcBef>
                <a:spcPct val="40000"/>
              </a:spcBef>
              <a:defRPr/>
            </a:pPr>
            <a:r>
              <a:rPr lang="en-US" sz="2600" b="1" smtClean="0">
                <a:solidFill>
                  <a:srgbClr val="669900"/>
                </a:solidFill>
              </a:rPr>
              <a:t>B.</a:t>
            </a:r>
            <a:r>
              <a:rPr lang="en-US" sz="2600" smtClean="0"/>
              <a:t>	$1000/$2</a:t>
            </a:r>
            <a:br>
              <a:rPr lang="en-US" sz="2600" smtClean="0"/>
            </a:br>
            <a:r>
              <a:rPr lang="en-US" sz="2600" smtClean="0"/>
              <a:t>= </a:t>
            </a:r>
            <a:r>
              <a:rPr lang="en-US" sz="2600" smtClean="0">
                <a:solidFill>
                  <a:srgbClr val="FF0000"/>
                </a:solidFill>
              </a:rPr>
              <a:t>500</a:t>
            </a:r>
            <a:r>
              <a:rPr lang="en-US" sz="2600" smtClean="0"/>
              <a:t> Pepsis</a:t>
            </a:r>
          </a:p>
          <a:p>
            <a:pPr>
              <a:lnSpc>
                <a:spcPct val="105000"/>
              </a:lnSpc>
              <a:spcBef>
                <a:spcPct val="40000"/>
              </a:spcBef>
              <a:defRPr/>
            </a:pPr>
            <a:r>
              <a:rPr lang="en-US" sz="2600" b="1" smtClean="0">
                <a:solidFill>
                  <a:srgbClr val="669900"/>
                </a:solidFill>
              </a:rPr>
              <a:t>C.</a:t>
            </a:r>
            <a:r>
              <a:rPr lang="en-US" sz="2600" smtClean="0"/>
              <a:t>	$400/$10 </a:t>
            </a:r>
            <a:br>
              <a:rPr lang="en-US" sz="2600" smtClean="0"/>
            </a:br>
            <a:r>
              <a:rPr lang="en-US" sz="2600" smtClean="0"/>
              <a:t>= </a:t>
            </a:r>
            <a:r>
              <a:rPr lang="en-US" sz="2600" smtClean="0">
                <a:solidFill>
                  <a:srgbClr val="FF0000"/>
                </a:solidFill>
              </a:rPr>
              <a:t>40</a:t>
            </a:r>
            <a:r>
              <a:rPr lang="en-US" sz="2600" smtClean="0"/>
              <a:t> pizzas</a:t>
            </a:r>
            <a:br>
              <a:rPr lang="en-US" sz="2600" smtClean="0"/>
            </a:br>
            <a:r>
              <a:rPr lang="en-US" sz="2600" smtClean="0"/>
              <a:t>$600/$2</a:t>
            </a:r>
            <a:br>
              <a:rPr lang="en-US" sz="2600" smtClean="0"/>
            </a:br>
            <a:r>
              <a:rPr lang="en-US" sz="2600" smtClean="0"/>
              <a:t>= </a:t>
            </a:r>
            <a:r>
              <a:rPr lang="en-US" sz="2600" smtClean="0">
                <a:solidFill>
                  <a:srgbClr val="FF0000"/>
                </a:solidFill>
              </a:rPr>
              <a:t>300</a:t>
            </a:r>
            <a:r>
              <a:rPr lang="en-US" sz="2600" smtClean="0"/>
              <a:t> Pepsis</a:t>
            </a:r>
          </a:p>
        </p:txBody>
      </p:sp>
      <p:grpSp>
        <p:nvGrpSpPr>
          <p:cNvPr id="174148" name="Group 68"/>
          <p:cNvGrpSpPr>
            <a:grpSpLocks/>
          </p:cNvGrpSpPr>
          <p:nvPr/>
        </p:nvGrpSpPr>
        <p:grpSpPr bwMode="auto">
          <a:xfrm>
            <a:off x="4411663" y="3025775"/>
            <a:ext cx="1582737" cy="2551113"/>
            <a:chOff x="2782" y="1903"/>
            <a:chExt cx="997" cy="1601"/>
          </a:xfrm>
        </p:grpSpPr>
        <p:grpSp>
          <p:nvGrpSpPr>
            <p:cNvPr id="64526" name="Group 63"/>
            <p:cNvGrpSpPr>
              <a:grpSpLocks/>
            </p:cNvGrpSpPr>
            <p:nvPr/>
          </p:nvGrpSpPr>
          <p:grpSpPr bwMode="auto">
            <a:xfrm>
              <a:off x="3519" y="1903"/>
              <a:ext cx="260" cy="265"/>
              <a:chOff x="3428" y="1805"/>
              <a:chExt cx="260" cy="265"/>
            </a:xfrm>
          </p:grpSpPr>
          <p:sp>
            <p:nvSpPr>
              <p:cNvPr id="174135" name="Oval 55"/>
              <p:cNvSpPr>
                <a:spLocks noChangeArrowheads="1"/>
              </p:cNvSpPr>
              <p:nvPr/>
            </p:nvSpPr>
            <p:spPr bwMode="auto">
              <a:xfrm>
                <a:off x="3428" y="1983"/>
                <a:ext cx="88" cy="87"/>
              </a:xfrm>
              <a:prstGeom prst="ellipse">
                <a:avLst/>
              </a:prstGeom>
              <a:solidFill>
                <a:srgbClr val="FF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4139" name="Text Box 59"/>
              <p:cNvSpPr txBox="1">
                <a:spLocks noChangeArrowheads="1"/>
              </p:cNvSpPr>
              <p:nvPr/>
            </p:nvSpPr>
            <p:spPr bwMode="auto">
              <a:xfrm>
                <a:off x="3541" y="1805"/>
                <a:ext cx="147"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sz="2500" b="1">
                    <a:solidFill>
                      <a:srgbClr val="FF0000"/>
                    </a:solidFill>
                    <a:cs typeface="Arial" charset="0"/>
                  </a:rPr>
                  <a:t>C</a:t>
                </a:r>
              </a:p>
            </p:txBody>
          </p:sp>
        </p:grpSp>
        <p:grpSp>
          <p:nvGrpSpPr>
            <p:cNvPr id="64527" name="Group 65"/>
            <p:cNvGrpSpPr>
              <a:grpSpLocks/>
            </p:cNvGrpSpPr>
            <p:nvPr/>
          </p:nvGrpSpPr>
          <p:grpSpPr bwMode="auto">
            <a:xfrm>
              <a:off x="2782" y="2121"/>
              <a:ext cx="788" cy="1383"/>
              <a:chOff x="357" y="2450"/>
              <a:chExt cx="795" cy="646"/>
            </a:xfrm>
          </p:grpSpPr>
          <p:sp>
            <p:nvSpPr>
              <p:cNvPr id="174146" name="Line 66"/>
              <p:cNvSpPr>
                <a:spLocks noChangeShapeType="1"/>
              </p:cNvSpPr>
              <p:nvPr/>
            </p:nvSpPr>
            <p:spPr bwMode="auto">
              <a:xfrm>
                <a:off x="357" y="2450"/>
                <a:ext cx="795" cy="0"/>
              </a:xfrm>
              <a:prstGeom prst="line">
                <a:avLst/>
              </a:prstGeom>
              <a:noFill/>
              <a:ln w="1270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4147" name="Line 67"/>
              <p:cNvSpPr>
                <a:spLocks noChangeShapeType="1"/>
              </p:cNvSpPr>
              <p:nvPr/>
            </p:nvSpPr>
            <p:spPr bwMode="auto">
              <a:xfrm>
                <a:off x="1152" y="2451"/>
                <a:ext cx="0" cy="645"/>
              </a:xfrm>
              <a:prstGeom prst="line">
                <a:avLst/>
              </a:prstGeom>
              <a:noFill/>
              <a:ln w="12700">
                <a:solidFill>
                  <a:srgbClr val="FF00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4144">
                                            <p:txEl>
                                              <p:pRg st="0" end="0"/>
                                            </p:txEl>
                                          </p:spTgt>
                                        </p:tgtEl>
                                        <p:attrNameLst>
                                          <p:attrName>style.visibility</p:attrName>
                                        </p:attrNameLst>
                                      </p:cBhvr>
                                      <p:to>
                                        <p:strVal val="visible"/>
                                      </p:to>
                                    </p:set>
                                    <p:animEffect transition="in" filter="wipe(left)">
                                      <p:cBhvr>
                                        <p:cTn id="7" dur="500"/>
                                        <p:tgtEl>
                                          <p:spTgt spid="174144">
                                            <p:txEl>
                                              <p:pRg st="0" end="0"/>
                                            </p:txEl>
                                          </p:spTgt>
                                        </p:tgtEl>
                                      </p:cBhvr>
                                    </p:animEffect>
                                  </p:childTnLst>
                                  <p:subTnLst>
                                    <p:animClr clrSpc="rgb" dir="cw">
                                      <p:cBhvr override="childStyle">
                                        <p:cTn dur="1" fill="hold" display="0" masterRel="nextClick" afterEffect="1"/>
                                        <p:tgtEl>
                                          <p:spTgt spid="174144">
                                            <p:txEl>
                                              <p:pRg st="0" end="0"/>
                                            </p:txEl>
                                          </p:spTgt>
                                        </p:tgtEl>
                                        <p:attrNameLst>
                                          <p:attrName>ppt_c</p:attrName>
                                        </p:attrNameLst>
                                      </p:cBhvr>
                                      <p:to>
                                        <a:srgbClr val="000000"/>
                                      </p:to>
                                    </p:animClr>
                                  </p:subTnLst>
                                </p:cTn>
                              </p:par>
                              <p:par>
                                <p:cTn id="8" presetID="9" presetClass="entr" presetSubtype="0" fill="hold" nodeType="withEffect">
                                  <p:stCondLst>
                                    <p:cond delay="0"/>
                                  </p:stCondLst>
                                  <p:childTnLst>
                                    <p:set>
                                      <p:cBhvr>
                                        <p:cTn id="9" dur="1" fill="hold">
                                          <p:stCondLst>
                                            <p:cond delay="0"/>
                                          </p:stCondLst>
                                        </p:cTn>
                                        <p:tgtEl>
                                          <p:spTgt spid="174141"/>
                                        </p:tgtEl>
                                        <p:attrNameLst>
                                          <p:attrName>style.visibility</p:attrName>
                                        </p:attrNameLst>
                                      </p:cBhvr>
                                      <p:to>
                                        <p:strVal val="visible"/>
                                      </p:to>
                                    </p:set>
                                    <p:animEffect transition="in" filter="dissolve">
                                      <p:cBhvr>
                                        <p:cTn id="10" dur="500"/>
                                        <p:tgtEl>
                                          <p:spTgt spid="174141"/>
                                        </p:tgtEl>
                                      </p:cBhvr>
                                    </p:animEffect>
                                  </p:childTnLst>
                                  <p:subTnLst>
                                    <p:animClr clrSpc="rgb" dir="cw">
                                      <p:cBhvr override="childStyle">
                                        <p:cTn dur="1" fill="hold" display="0" masterRel="nextClick" afterEffect="1"/>
                                        <p:tgtEl>
                                          <p:spTgt spid="174141"/>
                                        </p:tgtEl>
                                        <p:attrNameLst>
                                          <p:attrName>ppt_c</p:attrName>
                                        </p:attrNameLst>
                                      </p:cBhvr>
                                      <p:to>
                                        <a:srgbClr val="000000"/>
                                      </p:to>
                                    </p:animClr>
                                  </p:sub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74144">
                                            <p:txEl>
                                              <p:pRg st="1" end="1"/>
                                            </p:txEl>
                                          </p:spTgt>
                                        </p:tgtEl>
                                        <p:attrNameLst>
                                          <p:attrName>style.visibility</p:attrName>
                                        </p:attrNameLst>
                                      </p:cBhvr>
                                      <p:to>
                                        <p:strVal val="visible"/>
                                      </p:to>
                                    </p:set>
                                    <p:animEffect transition="in" filter="wipe(left)">
                                      <p:cBhvr>
                                        <p:cTn id="15" dur="500"/>
                                        <p:tgtEl>
                                          <p:spTgt spid="174144">
                                            <p:txEl>
                                              <p:pRg st="1" end="1"/>
                                            </p:txEl>
                                          </p:spTgt>
                                        </p:tgtEl>
                                      </p:cBhvr>
                                    </p:animEffect>
                                  </p:childTnLst>
                                  <p:subTnLst>
                                    <p:animClr clrSpc="rgb" dir="cw">
                                      <p:cBhvr override="childStyle">
                                        <p:cTn dur="1" fill="hold" display="0" masterRel="nextClick" afterEffect="1"/>
                                        <p:tgtEl>
                                          <p:spTgt spid="174144">
                                            <p:txEl>
                                              <p:pRg st="1" end="1"/>
                                            </p:txEl>
                                          </p:spTgt>
                                        </p:tgtEl>
                                        <p:attrNameLst>
                                          <p:attrName>ppt_c</p:attrName>
                                        </p:attrNameLst>
                                      </p:cBhvr>
                                      <p:to>
                                        <a:srgbClr val="000000"/>
                                      </p:to>
                                    </p:animClr>
                                  </p:subTnLst>
                                </p:cTn>
                              </p:par>
                              <p:par>
                                <p:cTn id="16" presetID="9" presetClass="entr" presetSubtype="0" fill="hold" nodeType="withEffect">
                                  <p:stCondLst>
                                    <p:cond delay="0"/>
                                  </p:stCondLst>
                                  <p:childTnLst>
                                    <p:set>
                                      <p:cBhvr>
                                        <p:cTn id="17" dur="1" fill="hold">
                                          <p:stCondLst>
                                            <p:cond delay="0"/>
                                          </p:stCondLst>
                                        </p:cTn>
                                        <p:tgtEl>
                                          <p:spTgt spid="174142"/>
                                        </p:tgtEl>
                                        <p:attrNameLst>
                                          <p:attrName>style.visibility</p:attrName>
                                        </p:attrNameLst>
                                      </p:cBhvr>
                                      <p:to>
                                        <p:strVal val="visible"/>
                                      </p:to>
                                    </p:set>
                                    <p:animEffect transition="in" filter="dissolve">
                                      <p:cBhvr>
                                        <p:cTn id="18" dur="500"/>
                                        <p:tgtEl>
                                          <p:spTgt spid="174142"/>
                                        </p:tgtEl>
                                      </p:cBhvr>
                                    </p:animEffect>
                                  </p:childTnLst>
                                  <p:subTnLst>
                                    <p:animClr clrSpc="rgb" dir="cw">
                                      <p:cBhvr override="childStyle">
                                        <p:cTn dur="1" fill="hold" display="0" masterRel="nextClick" afterEffect="1"/>
                                        <p:tgtEl>
                                          <p:spTgt spid="174142"/>
                                        </p:tgtEl>
                                        <p:attrNameLst>
                                          <p:attrName>ppt_c</p:attrName>
                                        </p:attrNameLst>
                                      </p:cBhvr>
                                      <p:to>
                                        <a:srgbClr val="000000"/>
                                      </p:to>
                                    </p:animClr>
                                  </p:sub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74144">
                                            <p:txEl>
                                              <p:pRg st="2" end="2"/>
                                            </p:txEl>
                                          </p:spTgt>
                                        </p:tgtEl>
                                        <p:attrNameLst>
                                          <p:attrName>style.visibility</p:attrName>
                                        </p:attrNameLst>
                                      </p:cBhvr>
                                      <p:to>
                                        <p:strVal val="visible"/>
                                      </p:to>
                                    </p:set>
                                    <p:animEffect transition="in" filter="wipe(left)">
                                      <p:cBhvr>
                                        <p:cTn id="23" dur="500"/>
                                        <p:tgtEl>
                                          <p:spTgt spid="174144">
                                            <p:txEl>
                                              <p:pRg st="2" end="2"/>
                                            </p:txEl>
                                          </p:spTgt>
                                        </p:tgtEl>
                                      </p:cBhvr>
                                    </p:animEffect>
                                  </p:childTnLst>
                                  <p:subTnLst>
                                    <p:animClr clrSpc="rgb" dir="cw">
                                      <p:cBhvr override="childStyle">
                                        <p:cTn dur="1" fill="hold" display="0" masterRel="nextClick" afterEffect="1"/>
                                        <p:tgtEl>
                                          <p:spTgt spid="174144">
                                            <p:txEl>
                                              <p:pRg st="2" end="2"/>
                                            </p:txEl>
                                          </p:spTgt>
                                        </p:tgtEl>
                                        <p:attrNameLst>
                                          <p:attrName>ppt_c</p:attrName>
                                        </p:attrNameLst>
                                      </p:cBhvr>
                                      <p:to>
                                        <a:srgbClr val="000000"/>
                                      </p:to>
                                    </p:animClr>
                                  </p:subTnLst>
                                </p:cTn>
                              </p:par>
                              <p:par>
                                <p:cTn id="24" presetID="18" presetClass="entr" presetSubtype="3" fill="hold" nodeType="withEffect">
                                  <p:stCondLst>
                                    <p:cond delay="0"/>
                                  </p:stCondLst>
                                  <p:childTnLst>
                                    <p:set>
                                      <p:cBhvr>
                                        <p:cTn id="25" dur="1" fill="hold">
                                          <p:stCondLst>
                                            <p:cond delay="0"/>
                                          </p:stCondLst>
                                        </p:cTn>
                                        <p:tgtEl>
                                          <p:spTgt spid="174148"/>
                                        </p:tgtEl>
                                        <p:attrNameLst>
                                          <p:attrName>style.visibility</p:attrName>
                                        </p:attrNameLst>
                                      </p:cBhvr>
                                      <p:to>
                                        <p:strVal val="visible"/>
                                      </p:to>
                                    </p:set>
                                    <p:animEffect transition="in" filter="strips(upRight)">
                                      <p:cBhvr>
                                        <p:cTn id="26" dur="500"/>
                                        <p:tgtEl>
                                          <p:spTgt spid="174148"/>
                                        </p:tgtEl>
                                      </p:cBhvr>
                                    </p:animEffect>
                                  </p:childTnLst>
                                  <p:subTnLst>
                                    <p:animClr clrSpc="rgb" dir="cw">
                                      <p:cBhvr override="childStyle">
                                        <p:cTn dur="1" fill="hold" display="0" masterRel="nextClick" afterEffect="1"/>
                                        <p:tgtEl>
                                          <p:spTgt spid="174148"/>
                                        </p:tgtEl>
                                        <p:attrNameLst>
                                          <p:attrName>ppt_c</p:attrName>
                                        </p:attrNameLst>
                                      </p:cBhvr>
                                      <p:to>
                                        <a:srgbClr val="000000"/>
                                      </p:to>
                                    </p:animClr>
                                  </p:sub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74140"/>
                                        </p:tgtEl>
                                        <p:attrNameLst>
                                          <p:attrName>style.visibility</p:attrName>
                                        </p:attrNameLst>
                                      </p:cBhvr>
                                      <p:to>
                                        <p:strVal val="visible"/>
                                      </p:to>
                                    </p:set>
                                    <p:animEffect transition="in" filter="dissolve">
                                      <p:cBhvr>
                                        <p:cTn id="31" dur="500"/>
                                        <p:tgtEl>
                                          <p:spTgt spid="174140"/>
                                        </p:tgtEl>
                                      </p:cBhvr>
                                    </p:animEffect>
                                  </p:childTnLst>
                                </p:cTn>
                              </p:par>
                              <p:par>
                                <p:cTn id="32" presetID="18" presetClass="entr" presetSubtype="6" fill="hold" nodeType="withEffect">
                                  <p:stCondLst>
                                    <p:cond delay="0"/>
                                  </p:stCondLst>
                                  <p:childTnLst>
                                    <p:set>
                                      <p:cBhvr>
                                        <p:cTn id="33" dur="1" fill="hold">
                                          <p:stCondLst>
                                            <p:cond delay="0"/>
                                          </p:stCondLst>
                                        </p:cTn>
                                        <p:tgtEl>
                                          <p:spTgt spid="174136"/>
                                        </p:tgtEl>
                                        <p:attrNameLst>
                                          <p:attrName>style.visibility</p:attrName>
                                        </p:attrNameLst>
                                      </p:cBhvr>
                                      <p:to>
                                        <p:strVal val="visible"/>
                                      </p:to>
                                    </p:set>
                                    <p:animEffect transition="in" filter="strips(downRight)">
                                      <p:cBhvr>
                                        <p:cTn id="34" dur="500"/>
                                        <p:tgtEl>
                                          <p:spTgt spid="174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0" grpId="0" animBg="1"/>
      <p:bldP spid="174144"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57200" y="263525"/>
            <a:ext cx="8229600" cy="649288"/>
          </a:xfrm>
        </p:spPr>
        <p:txBody>
          <a:bodyPr/>
          <a:lstStyle/>
          <a:p>
            <a:pPr eaLnBrk="1" hangingPunct="1">
              <a:defRPr/>
            </a:pPr>
            <a:r>
              <a:rPr lang="en-US" sz="3600" b="1" smtClean="0">
                <a:solidFill>
                  <a:schemeClr val="accent2"/>
                </a:solidFill>
              </a:rPr>
              <a:t>The Slope of the Budget Line</a:t>
            </a:r>
            <a:endParaRPr lang="en-US" sz="4100" smtClean="0"/>
          </a:p>
        </p:txBody>
      </p:sp>
      <p:sp>
        <p:nvSpPr>
          <p:cNvPr id="176131" name="Rectangle 3"/>
          <p:cNvSpPr>
            <a:spLocks noGrp="1" noChangeArrowheads="1"/>
          </p:cNvSpPr>
          <p:nvPr>
            <p:ph type="body" idx="1"/>
          </p:nvPr>
        </p:nvSpPr>
        <p:spPr>
          <a:xfrm>
            <a:off x="469900" y="1028700"/>
            <a:ext cx="2836863" cy="5343525"/>
          </a:xfrm>
          <a:extLst>
            <a:ext uri="{91240B29-F687-4f45-9708-019B960494DF}">
              <a14:hiddenLine xmlns:a14="http://schemas.microsoft.com/office/drawing/2010/main" w="9525">
                <a:solidFill>
                  <a:srgbClr val="0000FF"/>
                </a:solidFill>
                <a:miter lim="800000"/>
                <a:headEnd/>
                <a:tailEnd/>
              </a14:hiddenLine>
            </a:ext>
          </a:extLst>
        </p:spPr>
        <p:txBody>
          <a:bodyPr/>
          <a:lstStyle/>
          <a:p>
            <a:pPr marL="0" indent="0" eaLnBrk="1" hangingPunct="1">
              <a:spcBef>
                <a:spcPct val="40000"/>
              </a:spcBef>
              <a:buFontTx/>
              <a:buNone/>
              <a:defRPr/>
            </a:pPr>
            <a:r>
              <a:rPr lang="en-US" sz="3000" smtClean="0"/>
              <a:t>From </a:t>
            </a:r>
            <a:r>
              <a:rPr lang="en-US" sz="3000" b="1" smtClean="0">
                <a:solidFill>
                  <a:srgbClr val="0000FF"/>
                </a:solidFill>
              </a:rPr>
              <a:t>C</a:t>
            </a:r>
            <a:r>
              <a:rPr lang="en-US" sz="3000" smtClean="0"/>
              <a:t> to </a:t>
            </a:r>
            <a:r>
              <a:rPr lang="en-US" sz="3000" b="1" smtClean="0">
                <a:solidFill>
                  <a:srgbClr val="0000FF"/>
                </a:solidFill>
              </a:rPr>
              <a:t>D</a:t>
            </a:r>
            <a:r>
              <a:rPr lang="en-US" sz="3000" smtClean="0"/>
              <a:t>, </a:t>
            </a:r>
          </a:p>
          <a:p>
            <a:pPr marL="287338" lvl="1" indent="-173038" eaLnBrk="1" hangingPunct="1">
              <a:spcBef>
                <a:spcPct val="40000"/>
              </a:spcBef>
              <a:buFontTx/>
              <a:buNone/>
              <a:defRPr/>
            </a:pPr>
            <a:r>
              <a:rPr lang="ja-JP" altLang="en-US" smtClean="0">
                <a:latin typeface="Arial"/>
              </a:rPr>
              <a:t>“</a:t>
            </a:r>
            <a:r>
              <a:rPr lang="en-US" smtClean="0"/>
              <a:t>rise</a:t>
            </a:r>
            <a:r>
              <a:rPr lang="ja-JP" altLang="en-US" smtClean="0">
                <a:latin typeface="Arial"/>
              </a:rPr>
              <a:t>”</a:t>
            </a:r>
            <a:r>
              <a:rPr lang="en-US" smtClean="0"/>
              <a:t> = –100 Pepsis</a:t>
            </a:r>
          </a:p>
          <a:p>
            <a:pPr marL="287338" lvl="1" indent="-173038" eaLnBrk="1" hangingPunct="1">
              <a:spcBef>
                <a:spcPct val="40000"/>
              </a:spcBef>
              <a:buFontTx/>
              <a:buNone/>
              <a:defRPr/>
            </a:pPr>
            <a:r>
              <a:rPr lang="ja-JP" altLang="en-US" smtClean="0">
                <a:latin typeface="Arial"/>
              </a:rPr>
              <a:t>“</a:t>
            </a:r>
            <a:r>
              <a:rPr lang="en-US" smtClean="0"/>
              <a:t>run</a:t>
            </a:r>
            <a:r>
              <a:rPr lang="ja-JP" altLang="en-US" smtClean="0">
                <a:latin typeface="Arial"/>
              </a:rPr>
              <a:t>”</a:t>
            </a:r>
            <a:r>
              <a:rPr lang="en-US" smtClean="0"/>
              <a:t> = +20 pizzas</a:t>
            </a:r>
          </a:p>
          <a:p>
            <a:pPr marL="287338" lvl="1" indent="-173038" eaLnBrk="1" hangingPunct="1">
              <a:spcBef>
                <a:spcPct val="40000"/>
              </a:spcBef>
              <a:buFontTx/>
              <a:buNone/>
              <a:defRPr/>
            </a:pPr>
            <a:r>
              <a:rPr lang="en-US" smtClean="0"/>
              <a:t>Slope = –5</a:t>
            </a:r>
          </a:p>
          <a:p>
            <a:pPr marL="0" indent="0" eaLnBrk="1" hangingPunct="1">
              <a:spcBef>
                <a:spcPct val="40000"/>
              </a:spcBef>
              <a:buFontTx/>
              <a:buNone/>
              <a:defRPr/>
            </a:pPr>
            <a:r>
              <a:rPr lang="en-US" sz="3000" smtClean="0"/>
              <a:t>Consumer must give up 5 Pepsis to get another pizza.</a:t>
            </a:r>
          </a:p>
        </p:txBody>
      </p:sp>
      <p:pic>
        <p:nvPicPr>
          <p:cNvPr id="1761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525" y="873125"/>
            <a:ext cx="4924425"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76133" name="Text Box 5"/>
          <p:cNvSpPr txBox="1">
            <a:spLocks noChangeArrowheads="1"/>
          </p:cNvSpPr>
          <p:nvPr/>
        </p:nvSpPr>
        <p:spPr bwMode="auto">
          <a:xfrm>
            <a:off x="8013700" y="5721350"/>
            <a:ext cx="10747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a:cs typeface="Arial" charset="0"/>
              </a:rPr>
              <a:t>Pizzas</a:t>
            </a:r>
          </a:p>
        </p:txBody>
      </p:sp>
      <p:sp>
        <p:nvSpPr>
          <p:cNvPr id="176134" name="Text Box 6"/>
          <p:cNvSpPr txBox="1">
            <a:spLocks noChangeArrowheads="1"/>
          </p:cNvSpPr>
          <p:nvPr/>
        </p:nvSpPr>
        <p:spPr bwMode="auto">
          <a:xfrm>
            <a:off x="3275013" y="962025"/>
            <a:ext cx="1128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Pepsis</a:t>
            </a:r>
          </a:p>
        </p:txBody>
      </p:sp>
      <p:sp>
        <p:nvSpPr>
          <p:cNvPr id="176135" name="Line 7"/>
          <p:cNvSpPr>
            <a:spLocks noChangeShapeType="1"/>
          </p:cNvSpPr>
          <p:nvPr/>
        </p:nvSpPr>
        <p:spPr bwMode="auto">
          <a:xfrm>
            <a:off x="4408488" y="1914525"/>
            <a:ext cx="3136900" cy="3659188"/>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66567" name="Group 18"/>
          <p:cNvGrpSpPr>
            <a:grpSpLocks/>
          </p:cNvGrpSpPr>
          <p:nvPr/>
        </p:nvGrpSpPr>
        <p:grpSpPr bwMode="auto">
          <a:xfrm>
            <a:off x="6210300" y="3729038"/>
            <a:ext cx="430213" cy="442912"/>
            <a:chOff x="4612" y="3182"/>
            <a:chExt cx="271" cy="279"/>
          </a:xfrm>
        </p:grpSpPr>
        <p:sp>
          <p:nvSpPr>
            <p:cNvPr id="176147" name="Oval 19"/>
            <p:cNvSpPr>
              <a:spLocks noChangeArrowheads="1"/>
            </p:cNvSpPr>
            <p:nvPr/>
          </p:nvSpPr>
          <p:spPr bwMode="auto">
            <a:xfrm>
              <a:off x="4612" y="3374"/>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6148" name="Text Box 20"/>
            <p:cNvSpPr txBox="1">
              <a:spLocks noChangeArrowheads="1"/>
            </p:cNvSpPr>
            <p:nvPr/>
          </p:nvSpPr>
          <p:spPr bwMode="auto">
            <a:xfrm>
              <a:off x="4736" y="3182"/>
              <a:ext cx="147"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sz="2500" b="1">
                  <a:solidFill>
                    <a:srgbClr val="0000FF"/>
                  </a:solidFill>
                  <a:cs typeface="Arial" charset="0"/>
                </a:rPr>
                <a:t>D</a:t>
              </a:r>
            </a:p>
          </p:txBody>
        </p:sp>
      </p:grpSp>
      <p:grpSp>
        <p:nvGrpSpPr>
          <p:cNvPr id="66568" name="Group 21"/>
          <p:cNvGrpSpPr>
            <a:grpSpLocks/>
          </p:cNvGrpSpPr>
          <p:nvPr/>
        </p:nvGrpSpPr>
        <p:grpSpPr bwMode="auto">
          <a:xfrm>
            <a:off x="5586413" y="3025775"/>
            <a:ext cx="412750" cy="420688"/>
            <a:chOff x="3428" y="1805"/>
            <a:chExt cx="260" cy="265"/>
          </a:xfrm>
        </p:grpSpPr>
        <p:sp>
          <p:nvSpPr>
            <p:cNvPr id="176150" name="Oval 22"/>
            <p:cNvSpPr>
              <a:spLocks noChangeArrowheads="1"/>
            </p:cNvSpPr>
            <p:nvPr/>
          </p:nvSpPr>
          <p:spPr bwMode="auto">
            <a:xfrm>
              <a:off x="3428" y="1983"/>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6151" name="Text Box 23"/>
            <p:cNvSpPr txBox="1">
              <a:spLocks noChangeArrowheads="1"/>
            </p:cNvSpPr>
            <p:nvPr/>
          </p:nvSpPr>
          <p:spPr bwMode="auto">
            <a:xfrm>
              <a:off x="3541" y="1805"/>
              <a:ext cx="147"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sz="2500" b="1">
                  <a:solidFill>
                    <a:srgbClr val="0000FF"/>
                  </a:solidFill>
                  <a:cs typeface="Arial" charset="0"/>
                </a:rPr>
                <a:t>C</a:t>
              </a: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Effect transition="in" filter="wipe(left)">
                                      <p:cBhvr>
                                        <p:cTn id="7" dur="500"/>
                                        <p:tgtEl>
                                          <p:spTgt spid="1761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6131">
                                            <p:txEl>
                                              <p:pRg st="1" end="1"/>
                                            </p:txEl>
                                          </p:spTgt>
                                        </p:tgtEl>
                                        <p:attrNameLst>
                                          <p:attrName>style.visibility</p:attrName>
                                        </p:attrNameLst>
                                      </p:cBhvr>
                                      <p:to>
                                        <p:strVal val="visible"/>
                                      </p:to>
                                    </p:set>
                                    <p:animEffect transition="in" filter="wipe(left)">
                                      <p:cBhvr>
                                        <p:cTn id="12" dur="500"/>
                                        <p:tgtEl>
                                          <p:spTgt spid="1761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6131">
                                            <p:txEl>
                                              <p:pRg st="2" end="2"/>
                                            </p:txEl>
                                          </p:spTgt>
                                        </p:tgtEl>
                                        <p:attrNameLst>
                                          <p:attrName>style.visibility</p:attrName>
                                        </p:attrNameLst>
                                      </p:cBhvr>
                                      <p:to>
                                        <p:strVal val="visible"/>
                                      </p:to>
                                    </p:set>
                                    <p:animEffect transition="in" filter="wipe(left)">
                                      <p:cBhvr>
                                        <p:cTn id="17" dur="500"/>
                                        <p:tgtEl>
                                          <p:spTgt spid="1761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6131">
                                            <p:txEl>
                                              <p:pRg st="3" end="3"/>
                                            </p:txEl>
                                          </p:spTgt>
                                        </p:tgtEl>
                                        <p:attrNameLst>
                                          <p:attrName>style.visibility</p:attrName>
                                        </p:attrNameLst>
                                      </p:cBhvr>
                                      <p:to>
                                        <p:strVal val="visible"/>
                                      </p:to>
                                    </p:set>
                                    <p:animEffect transition="in" filter="wipe(left)">
                                      <p:cBhvr>
                                        <p:cTn id="22" dur="500"/>
                                        <p:tgtEl>
                                          <p:spTgt spid="17613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6131">
                                            <p:txEl>
                                              <p:pRg st="4" end="4"/>
                                            </p:txEl>
                                          </p:spTgt>
                                        </p:tgtEl>
                                        <p:attrNameLst>
                                          <p:attrName>style.visibility</p:attrName>
                                        </p:attrNameLst>
                                      </p:cBhvr>
                                      <p:to>
                                        <p:strVal val="visible"/>
                                      </p:to>
                                    </p:set>
                                    <p:animEffect transition="in" filter="wipe(left)">
                                      <p:cBhvr>
                                        <p:cTn id="27" dur="500"/>
                                        <p:tgtEl>
                                          <p:spTgt spid="176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bldLvl="5"/>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457200" y="263525"/>
            <a:ext cx="8229600" cy="649288"/>
          </a:xfrm>
        </p:spPr>
        <p:txBody>
          <a:bodyPr/>
          <a:lstStyle/>
          <a:p>
            <a:pPr eaLnBrk="1" hangingPunct="1">
              <a:defRPr/>
            </a:pPr>
            <a:r>
              <a:rPr lang="en-US" sz="3600" b="1" smtClean="0">
                <a:solidFill>
                  <a:schemeClr val="accent2"/>
                </a:solidFill>
              </a:rPr>
              <a:t>The Slope of the Budget Constraint</a:t>
            </a:r>
            <a:endParaRPr lang="en-US" sz="4100" smtClean="0"/>
          </a:p>
        </p:txBody>
      </p:sp>
      <p:sp>
        <p:nvSpPr>
          <p:cNvPr id="178179" name="Rectangle 3"/>
          <p:cNvSpPr>
            <a:spLocks noGrp="1" noChangeArrowheads="1"/>
          </p:cNvSpPr>
          <p:nvPr>
            <p:ph type="body" idx="1"/>
          </p:nvPr>
        </p:nvSpPr>
        <p:spPr>
          <a:xfrm>
            <a:off x="685800" y="1206500"/>
            <a:ext cx="7772400" cy="3381375"/>
          </a:xfrm>
        </p:spPr>
        <p:txBody>
          <a:bodyPr/>
          <a:lstStyle/>
          <a:p>
            <a:pPr eaLnBrk="1" hangingPunct="1">
              <a:lnSpc>
                <a:spcPct val="90000"/>
              </a:lnSpc>
              <a:buClr>
                <a:srgbClr val="008000"/>
              </a:buClr>
              <a:defRPr/>
            </a:pPr>
            <a:r>
              <a:rPr lang="en-US" smtClean="0"/>
              <a:t>The slope of the budget constraint (budget line) equals</a:t>
            </a:r>
          </a:p>
          <a:p>
            <a:pPr lvl="1" eaLnBrk="1" hangingPunct="1">
              <a:lnSpc>
                <a:spcPct val="90000"/>
              </a:lnSpc>
              <a:buClr>
                <a:srgbClr val="FF8000"/>
              </a:buClr>
              <a:defRPr/>
            </a:pPr>
            <a:r>
              <a:rPr lang="en-US" smtClean="0"/>
              <a:t>the rate at which the consumer </a:t>
            </a:r>
            <a:br>
              <a:rPr lang="en-US" smtClean="0"/>
            </a:br>
            <a:r>
              <a:rPr lang="en-US" smtClean="0"/>
              <a:t>can trade Pepsi for pizza</a:t>
            </a:r>
          </a:p>
          <a:p>
            <a:pPr lvl="1" eaLnBrk="1" hangingPunct="1">
              <a:lnSpc>
                <a:spcPct val="90000"/>
              </a:lnSpc>
              <a:buClr>
                <a:srgbClr val="FF8000"/>
              </a:buClr>
              <a:defRPr/>
            </a:pPr>
            <a:r>
              <a:rPr lang="en-US" smtClean="0"/>
              <a:t>the opportunity cost of pizza in terms of Pepsi</a:t>
            </a:r>
          </a:p>
          <a:p>
            <a:pPr lvl="1" eaLnBrk="1" hangingPunct="1">
              <a:lnSpc>
                <a:spcPct val="90000"/>
              </a:lnSpc>
              <a:buClr>
                <a:srgbClr val="FF8000"/>
              </a:buClr>
              <a:defRPr/>
            </a:pPr>
            <a:r>
              <a:rPr lang="en-US" smtClean="0"/>
              <a:t>the relative price of pizza:</a:t>
            </a:r>
          </a:p>
        </p:txBody>
      </p:sp>
      <p:graphicFrame>
        <p:nvGraphicFramePr>
          <p:cNvPr id="178194" name="Object 18"/>
          <p:cNvGraphicFramePr>
            <a:graphicFrameLocks noChangeAspect="1"/>
          </p:cNvGraphicFramePr>
          <p:nvPr/>
        </p:nvGraphicFramePr>
        <p:xfrm>
          <a:off x="1336675" y="4506913"/>
          <a:ext cx="7304088" cy="1574800"/>
        </p:xfrm>
        <a:graphic>
          <a:graphicData uri="http://schemas.openxmlformats.org/presentationml/2006/ole">
            <mc:AlternateContent xmlns:mc="http://schemas.openxmlformats.org/markup-compatibility/2006">
              <mc:Choice xmlns:v="urn:schemas-microsoft-com:vml" Requires="v">
                <p:oleObj spid="_x0000_s68613" name="Equation" r:id="rId4" imgW="2984500" imgH="419100" progId="Equation.DSMT4">
                  <p:embed/>
                </p:oleObj>
              </mc:Choice>
              <mc:Fallback>
                <p:oleObj name="Equation" r:id="rId4" imgW="2984500" imgH="41910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l="-1532" t="-10910" r="-1532" b="-10910"/>
                      <a:stretch>
                        <a:fillRect/>
                      </a:stretch>
                    </p:blipFill>
                    <p:spPr bwMode="auto">
                      <a:xfrm>
                        <a:off x="1336675" y="4506913"/>
                        <a:ext cx="7304088" cy="1574800"/>
                      </a:xfrm>
                      <a:prstGeom prst="rect">
                        <a:avLst/>
                      </a:prstGeom>
                      <a:solidFill>
                        <a:srgbClr val="CC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78194"/>
                                        </p:tgtEl>
                                        <p:attrNameLst>
                                          <p:attrName>style.visibility</p:attrName>
                                        </p:attrNameLst>
                                      </p:cBhvr>
                                      <p:to>
                                        <p:strVal val="visible"/>
                                      </p:to>
                                    </p:set>
                                    <p:animEffect transition="in" filter="dissolve">
                                      <p:cBhvr>
                                        <p:cTn id="7" dur="500"/>
                                        <p:tgtEl>
                                          <p:spTgt spid="17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70658" name="Group 2"/>
          <p:cNvGrpSpPr>
            <a:grpSpLocks/>
          </p:cNvGrpSpPr>
          <p:nvPr/>
        </p:nvGrpSpPr>
        <p:grpSpPr bwMode="auto">
          <a:xfrm>
            <a:off x="0" y="0"/>
            <a:ext cx="1550988" cy="6869113"/>
            <a:chOff x="0" y="0"/>
            <a:chExt cx="977" cy="4327"/>
          </a:xfrm>
        </p:grpSpPr>
        <p:sp>
          <p:nvSpPr>
            <p:cNvPr id="181251"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1252"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181253" name="Rectangle 5"/>
          <p:cNvSpPr>
            <a:spLocks noGrp="1" noChangeArrowheads="1"/>
          </p:cNvSpPr>
          <p:nvPr>
            <p:ph type="title"/>
          </p:nvPr>
        </p:nvSpPr>
        <p:spPr>
          <a:xfrm>
            <a:off x="387350" y="188913"/>
            <a:ext cx="8229600" cy="1052512"/>
          </a:xfrm>
        </p:spPr>
        <p:txBody>
          <a:bodyPr anchor="t"/>
          <a:lstStyle/>
          <a:p>
            <a:pPr algn="l" eaLnBrk="1" hangingPunct="1">
              <a:defRPr/>
            </a:pPr>
            <a:r>
              <a:rPr lang="en-US" sz="2800" b="1" smtClean="0">
                <a:solidFill>
                  <a:srgbClr val="FF9966"/>
                </a:solidFill>
                <a:effectLst>
                  <a:outerShdw blurRad="38100" dist="38100" dir="2700000" algn="tl">
                    <a:srgbClr val="DDDDDD"/>
                  </a:outerShdw>
                </a:effectLst>
              </a:rPr>
              <a:t>A C T I V E  L E A R N I N G  2:   </a:t>
            </a:r>
            <a:br>
              <a:rPr lang="en-US" sz="2800" b="1" smtClean="0">
                <a:solidFill>
                  <a:srgbClr val="FF9966"/>
                </a:solidFill>
                <a:effectLst>
                  <a:outerShdw blurRad="38100" dist="38100" dir="2700000" algn="tl">
                    <a:srgbClr val="DDDDDD"/>
                  </a:outerShdw>
                </a:effectLst>
              </a:rPr>
            </a:br>
            <a:r>
              <a:rPr lang="en-US" sz="2800" b="1" smtClean="0">
                <a:solidFill>
                  <a:srgbClr val="996633"/>
                </a:solidFill>
                <a:effectLst>
                  <a:outerShdw blurRad="38100" dist="38100" dir="2700000" algn="tl">
                    <a:srgbClr val="DDDDDD"/>
                  </a:outerShdw>
                </a:effectLst>
              </a:rPr>
              <a:t>Exercise</a:t>
            </a:r>
            <a:endParaRPr lang="en-US" sz="4000" smtClean="0">
              <a:solidFill>
                <a:srgbClr val="996633"/>
              </a:solidFill>
              <a:effectLst>
                <a:outerShdw blurRad="38100" dist="38100" dir="2700000" algn="tl">
                  <a:srgbClr val="DDDDDD"/>
                </a:outerShdw>
              </a:effectLst>
            </a:endParaRPr>
          </a:p>
        </p:txBody>
      </p:sp>
      <p:sp>
        <p:nvSpPr>
          <p:cNvPr id="181254" name="Rectangle 6"/>
          <p:cNvSpPr>
            <a:spLocks noGrp="1" noChangeArrowheads="1"/>
          </p:cNvSpPr>
          <p:nvPr>
            <p:ph type="body" idx="1"/>
          </p:nvPr>
        </p:nvSpPr>
        <p:spPr>
          <a:xfrm>
            <a:off x="477838" y="1506538"/>
            <a:ext cx="3195637" cy="4897437"/>
          </a:xfrm>
        </p:spPr>
        <p:txBody>
          <a:bodyPr/>
          <a:lstStyle/>
          <a:p>
            <a:pPr marL="0" indent="0" eaLnBrk="1" hangingPunct="1">
              <a:lnSpc>
                <a:spcPct val="90000"/>
              </a:lnSpc>
              <a:spcBef>
                <a:spcPct val="30000"/>
              </a:spcBef>
              <a:buClr>
                <a:srgbClr val="669900"/>
              </a:buClr>
              <a:buFontTx/>
              <a:buNone/>
              <a:defRPr/>
            </a:pPr>
            <a:r>
              <a:rPr lang="en-US" sz="3000" smtClean="0"/>
              <a:t>Show what happens to the budget constraint (budget line) if:</a:t>
            </a:r>
          </a:p>
          <a:p>
            <a:pPr marL="568325" lvl="1" indent="-454025" eaLnBrk="1" hangingPunct="1">
              <a:lnSpc>
                <a:spcPct val="90000"/>
              </a:lnSpc>
              <a:spcBef>
                <a:spcPct val="30000"/>
              </a:spcBef>
              <a:buClr>
                <a:srgbClr val="669900"/>
              </a:buClr>
              <a:buFontTx/>
              <a:buNone/>
              <a:defRPr/>
            </a:pPr>
            <a:r>
              <a:rPr lang="en-US" sz="2600" b="1" smtClean="0">
                <a:solidFill>
                  <a:srgbClr val="669900"/>
                </a:solidFill>
              </a:rPr>
              <a:t>A.</a:t>
            </a:r>
            <a:r>
              <a:rPr lang="en-US" smtClean="0"/>
              <a:t>	Income falls to $800</a:t>
            </a:r>
          </a:p>
          <a:p>
            <a:pPr marL="568325" lvl="1" indent="-454025" eaLnBrk="1" hangingPunct="1">
              <a:lnSpc>
                <a:spcPct val="90000"/>
              </a:lnSpc>
              <a:spcBef>
                <a:spcPct val="30000"/>
              </a:spcBef>
              <a:buClr>
                <a:srgbClr val="669900"/>
              </a:buClr>
              <a:buFontTx/>
              <a:buNone/>
              <a:defRPr/>
            </a:pPr>
            <a:r>
              <a:rPr lang="en-US" sz="2600" b="1" smtClean="0">
                <a:solidFill>
                  <a:srgbClr val="669900"/>
                </a:solidFill>
              </a:rPr>
              <a:t>B.</a:t>
            </a:r>
            <a:r>
              <a:rPr lang="en-US" smtClean="0"/>
              <a:t>	The price of Pepsi rises to $4/pint.</a:t>
            </a:r>
          </a:p>
          <a:p>
            <a:pPr marL="0" indent="0" eaLnBrk="1" hangingPunct="1">
              <a:lnSpc>
                <a:spcPct val="90000"/>
              </a:lnSpc>
              <a:spcBef>
                <a:spcPct val="30000"/>
              </a:spcBef>
              <a:buClr>
                <a:srgbClr val="669900"/>
              </a:buClr>
              <a:buFontTx/>
              <a:buNone/>
              <a:defRPr/>
            </a:pPr>
            <a:endParaRPr lang="en-US" sz="3000" smtClean="0"/>
          </a:p>
        </p:txBody>
      </p:sp>
      <p:sp>
        <p:nvSpPr>
          <p:cNvPr id="181255"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pic>
        <p:nvPicPr>
          <p:cNvPr id="1812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525" y="873125"/>
            <a:ext cx="4924425"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1257" name="Text Box 9"/>
          <p:cNvSpPr txBox="1">
            <a:spLocks noChangeArrowheads="1"/>
          </p:cNvSpPr>
          <p:nvPr/>
        </p:nvSpPr>
        <p:spPr bwMode="auto">
          <a:xfrm>
            <a:off x="8013700" y="5721350"/>
            <a:ext cx="10747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a:cs typeface="Arial" charset="0"/>
              </a:rPr>
              <a:t>Pizzas</a:t>
            </a:r>
          </a:p>
        </p:txBody>
      </p:sp>
      <p:sp>
        <p:nvSpPr>
          <p:cNvPr id="181258" name="Text Box 10"/>
          <p:cNvSpPr txBox="1">
            <a:spLocks noChangeArrowheads="1"/>
          </p:cNvSpPr>
          <p:nvPr/>
        </p:nvSpPr>
        <p:spPr bwMode="auto">
          <a:xfrm>
            <a:off x="3275013" y="962025"/>
            <a:ext cx="1128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Pepsis</a:t>
            </a:r>
          </a:p>
        </p:txBody>
      </p:sp>
      <p:sp>
        <p:nvSpPr>
          <p:cNvPr id="181259" name="Line 11"/>
          <p:cNvSpPr>
            <a:spLocks noChangeShapeType="1"/>
          </p:cNvSpPr>
          <p:nvPr/>
        </p:nvSpPr>
        <p:spPr bwMode="auto">
          <a:xfrm>
            <a:off x="4410075" y="1914525"/>
            <a:ext cx="3136900" cy="3667125"/>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1273" name="Oval 25"/>
          <p:cNvSpPr>
            <a:spLocks noChangeArrowheads="1"/>
          </p:cNvSpPr>
          <p:nvPr/>
        </p:nvSpPr>
        <p:spPr bwMode="auto">
          <a:xfrm>
            <a:off x="7466013" y="5511800"/>
            <a:ext cx="139700" cy="138113"/>
          </a:xfrm>
          <a:prstGeom prst="ellipse">
            <a:avLst/>
          </a:prstGeom>
          <a:solidFill>
            <a:schemeClr val="accent2"/>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1274" name="Oval 26"/>
          <p:cNvSpPr>
            <a:spLocks noChangeArrowheads="1"/>
          </p:cNvSpPr>
          <p:nvPr/>
        </p:nvSpPr>
        <p:spPr bwMode="auto">
          <a:xfrm>
            <a:off x="4335463" y="1841500"/>
            <a:ext cx="139700" cy="138113"/>
          </a:xfrm>
          <a:prstGeom prst="ellipse">
            <a:avLst/>
          </a:prstGeom>
          <a:solidFill>
            <a:schemeClr val="accent2"/>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1254">
                                            <p:txEl>
                                              <p:pRg st="1" end="1"/>
                                            </p:txEl>
                                          </p:spTgt>
                                        </p:tgtEl>
                                        <p:attrNameLst>
                                          <p:attrName>style.visibility</p:attrName>
                                        </p:attrNameLst>
                                      </p:cBhvr>
                                      <p:to>
                                        <p:strVal val="visible"/>
                                      </p:to>
                                    </p:set>
                                    <p:animEffect transition="in" filter="wipe(left)">
                                      <p:cBhvr>
                                        <p:cTn id="7" dur="500"/>
                                        <p:tgtEl>
                                          <p:spTgt spid="181254">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1254">
                                            <p:txEl>
                                              <p:pRg st="2" end="2"/>
                                            </p:txEl>
                                          </p:spTgt>
                                        </p:tgtEl>
                                        <p:attrNameLst>
                                          <p:attrName>style.visibility</p:attrName>
                                        </p:attrNameLst>
                                      </p:cBhvr>
                                      <p:to>
                                        <p:strVal val="visible"/>
                                      </p:to>
                                    </p:set>
                                    <p:animEffect transition="in" filter="wipe(left)">
                                      <p:cBhvr>
                                        <p:cTn id="12" dur="500"/>
                                        <p:tgtEl>
                                          <p:spTgt spid="18125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4" grpId="0" build="p" bldLvl="5"/>
    </p:bldLst>
  </p:timing>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72706" name="Group 2"/>
          <p:cNvGrpSpPr>
            <a:grpSpLocks/>
          </p:cNvGrpSpPr>
          <p:nvPr/>
        </p:nvGrpSpPr>
        <p:grpSpPr bwMode="auto">
          <a:xfrm>
            <a:off x="0" y="0"/>
            <a:ext cx="1550988" cy="6869113"/>
            <a:chOff x="0" y="0"/>
            <a:chExt cx="977" cy="4327"/>
          </a:xfrm>
        </p:grpSpPr>
        <p:sp>
          <p:nvSpPr>
            <p:cNvPr id="184323"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4324"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184325" name="Rectangle 5"/>
          <p:cNvSpPr>
            <a:spLocks noGrp="1" noChangeArrowheads="1"/>
          </p:cNvSpPr>
          <p:nvPr>
            <p:ph type="title"/>
          </p:nvPr>
        </p:nvSpPr>
        <p:spPr>
          <a:xfrm>
            <a:off x="387350" y="188913"/>
            <a:ext cx="8229600" cy="1052512"/>
          </a:xfrm>
        </p:spPr>
        <p:txBody>
          <a:bodyPr anchor="t"/>
          <a:lstStyle/>
          <a:p>
            <a:pPr algn="l" eaLnBrk="1" hangingPunct="1">
              <a:defRPr/>
            </a:pPr>
            <a:r>
              <a:rPr lang="en-US" sz="2500" smtClean="0">
                <a:solidFill>
                  <a:srgbClr val="FF9966"/>
                </a:solidFill>
                <a:effectLst>
                  <a:outerShdw blurRad="38100" dist="38100" dir="2700000" algn="tl">
                    <a:srgbClr val="DDDDDD"/>
                  </a:outerShdw>
                </a:effectLst>
              </a:rPr>
              <a:t>A</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C</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T</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I</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V</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E  L</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E</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A</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R</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N</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I</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N</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G  </a:t>
            </a:r>
            <a:r>
              <a:rPr lang="en-US" sz="3000" smtClean="0">
                <a:solidFill>
                  <a:srgbClr val="FF9966"/>
                </a:solidFill>
                <a:effectLst>
                  <a:outerShdw blurRad="38100" dist="38100" dir="2700000" algn="tl">
                    <a:srgbClr val="DDDDDD"/>
                  </a:outerShdw>
                </a:effectLst>
              </a:rPr>
              <a:t>2A</a:t>
            </a:r>
            <a:r>
              <a:rPr lang="en-US" sz="2600" smtClean="0">
                <a:solidFill>
                  <a:srgbClr val="FF9966"/>
                </a:solidFill>
                <a:effectLst>
                  <a:outerShdw blurRad="38100" dist="38100" dir="2700000" algn="tl">
                    <a:srgbClr val="DDDDDD"/>
                  </a:outerShdw>
                </a:effectLst>
              </a:rPr>
              <a:t>:   </a:t>
            </a:r>
            <a:br>
              <a:rPr lang="en-US" sz="2600" smtClean="0">
                <a:solidFill>
                  <a:srgbClr val="FF9966"/>
                </a:solidFill>
                <a:effectLst>
                  <a:outerShdw blurRad="38100" dist="38100" dir="2700000" algn="tl">
                    <a:srgbClr val="DDDDDD"/>
                  </a:outerShdw>
                </a:effectLst>
              </a:rPr>
            </a:br>
            <a:r>
              <a:rPr lang="en-US" sz="3000" smtClean="0">
                <a:solidFill>
                  <a:srgbClr val="996633"/>
                </a:solidFill>
                <a:effectLst>
                  <a:outerShdw blurRad="38100" dist="38100" dir="2700000" algn="tl">
                    <a:srgbClr val="DDDDDD"/>
                  </a:outerShdw>
                </a:effectLst>
              </a:rPr>
              <a:t>Answers</a:t>
            </a:r>
          </a:p>
        </p:txBody>
      </p:sp>
      <p:sp>
        <p:nvSpPr>
          <p:cNvPr id="184327"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pic>
        <p:nvPicPr>
          <p:cNvPr id="1843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525" y="873125"/>
            <a:ext cx="4924425"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4329" name="Text Box 9"/>
          <p:cNvSpPr txBox="1">
            <a:spLocks noChangeArrowheads="1"/>
          </p:cNvSpPr>
          <p:nvPr/>
        </p:nvSpPr>
        <p:spPr bwMode="auto">
          <a:xfrm>
            <a:off x="8013700" y="5721350"/>
            <a:ext cx="10747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a:cs typeface="Arial" charset="0"/>
              </a:rPr>
              <a:t>Pizzas</a:t>
            </a:r>
          </a:p>
        </p:txBody>
      </p:sp>
      <p:sp>
        <p:nvSpPr>
          <p:cNvPr id="184330" name="Text Box 10"/>
          <p:cNvSpPr txBox="1">
            <a:spLocks noChangeArrowheads="1"/>
          </p:cNvSpPr>
          <p:nvPr/>
        </p:nvSpPr>
        <p:spPr bwMode="auto">
          <a:xfrm>
            <a:off x="3275013" y="962025"/>
            <a:ext cx="1128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Pepsis</a:t>
            </a:r>
          </a:p>
        </p:txBody>
      </p:sp>
      <p:sp>
        <p:nvSpPr>
          <p:cNvPr id="184331" name="Line 11"/>
          <p:cNvSpPr>
            <a:spLocks noChangeShapeType="1"/>
          </p:cNvSpPr>
          <p:nvPr/>
        </p:nvSpPr>
        <p:spPr bwMode="auto">
          <a:xfrm>
            <a:off x="4410075" y="1914525"/>
            <a:ext cx="3136900" cy="3667125"/>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4332" name="Line 12"/>
          <p:cNvSpPr>
            <a:spLocks noChangeShapeType="1"/>
          </p:cNvSpPr>
          <p:nvPr/>
        </p:nvSpPr>
        <p:spPr bwMode="auto">
          <a:xfrm>
            <a:off x="4405313" y="2649538"/>
            <a:ext cx="2501900" cy="2924175"/>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4333" name="Oval 13"/>
          <p:cNvSpPr>
            <a:spLocks noChangeArrowheads="1"/>
          </p:cNvSpPr>
          <p:nvPr/>
        </p:nvSpPr>
        <p:spPr bwMode="auto">
          <a:xfrm>
            <a:off x="7466013" y="5511800"/>
            <a:ext cx="139700" cy="138113"/>
          </a:xfrm>
          <a:prstGeom prst="ellipse">
            <a:avLst/>
          </a:prstGeom>
          <a:solidFill>
            <a:schemeClr val="accent2"/>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4334" name="Oval 14"/>
          <p:cNvSpPr>
            <a:spLocks noChangeArrowheads="1"/>
          </p:cNvSpPr>
          <p:nvPr/>
        </p:nvSpPr>
        <p:spPr bwMode="auto">
          <a:xfrm>
            <a:off x="4335463" y="1841500"/>
            <a:ext cx="139700" cy="138113"/>
          </a:xfrm>
          <a:prstGeom prst="ellipse">
            <a:avLst/>
          </a:prstGeom>
          <a:solidFill>
            <a:schemeClr val="accent2"/>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4335" name="Oval 15"/>
          <p:cNvSpPr>
            <a:spLocks noChangeArrowheads="1"/>
          </p:cNvSpPr>
          <p:nvPr/>
        </p:nvSpPr>
        <p:spPr bwMode="auto">
          <a:xfrm>
            <a:off x="4335463" y="2578100"/>
            <a:ext cx="139700" cy="138113"/>
          </a:xfrm>
          <a:prstGeom prst="ellipse">
            <a:avLst/>
          </a:prstGeom>
          <a:solidFill>
            <a:srgbClr val="FF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4336" name="Oval 16"/>
          <p:cNvSpPr>
            <a:spLocks noChangeArrowheads="1"/>
          </p:cNvSpPr>
          <p:nvPr/>
        </p:nvSpPr>
        <p:spPr bwMode="auto">
          <a:xfrm>
            <a:off x="6837363" y="5511800"/>
            <a:ext cx="139700" cy="138113"/>
          </a:xfrm>
          <a:prstGeom prst="ellipse">
            <a:avLst/>
          </a:prstGeom>
          <a:solidFill>
            <a:srgbClr val="FF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4337" name="Rectangle 17"/>
          <p:cNvSpPr>
            <a:spLocks noChangeArrowheads="1"/>
          </p:cNvSpPr>
          <p:nvPr/>
        </p:nvSpPr>
        <p:spPr bwMode="auto">
          <a:xfrm>
            <a:off x="628650" y="1319213"/>
            <a:ext cx="2425700" cy="472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105000"/>
              </a:lnSpc>
              <a:spcBef>
                <a:spcPct val="40000"/>
              </a:spcBef>
              <a:buClr>
                <a:srgbClr val="669900"/>
              </a:buClr>
              <a:buSzPct val="120000"/>
              <a:buFont typeface="Wingdings" charset="0"/>
              <a:buNone/>
              <a:defRPr/>
            </a:pPr>
            <a:r>
              <a:rPr lang="en-US" sz="2600">
                <a:cs typeface="Arial" charset="0"/>
              </a:rPr>
              <a:t>Consumer </a:t>
            </a:r>
            <a:br>
              <a:rPr lang="en-US" sz="2600">
                <a:cs typeface="Arial" charset="0"/>
              </a:rPr>
            </a:br>
            <a:r>
              <a:rPr lang="en-US" sz="2600">
                <a:cs typeface="Arial" charset="0"/>
              </a:rPr>
              <a:t>can buy </a:t>
            </a:r>
            <a:br>
              <a:rPr lang="en-US" sz="2600">
                <a:cs typeface="Arial" charset="0"/>
              </a:rPr>
            </a:br>
            <a:r>
              <a:rPr lang="en-US" sz="2600">
                <a:cs typeface="Arial" charset="0"/>
              </a:rPr>
              <a:t>$800/$10 </a:t>
            </a:r>
            <a:br>
              <a:rPr lang="en-US" sz="2600">
                <a:cs typeface="Arial" charset="0"/>
              </a:rPr>
            </a:br>
            <a:r>
              <a:rPr lang="en-US" sz="2600">
                <a:cs typeface="Arial" charset="0"/>
              </a:rPr>
              <a:t>= </a:t>
            </a:r>
            <a:r>
              <a:rPr lang="en-US" sz="2600">
                <a:solidFill>
                  <a:srgbClr val="FF0000"/>
                </a:solidFill>
                <a:cs typeface="Arial" charset="0"/>
              </a:rPr>
              <a:t>80</a:t>
            </a:r>
            <a:r>
              <a:rPr lang="en-US" sz="2600">
                <a:cs typeface="Arial" charset="0"/>
              </a:rPr>
              <a:t> pizzas</a:t>
            </a:r>
          </a:p>
          <a:p>
            <a:pPr>
              <a:lnSpc>
                <a:spcPct val="105000"/>
              </a:lnSpc>
              <a:spcBef>
                <a:spcPct val="40000"/>
              </a:spcBef>
              <a:buClr>
                <a:srgbClr val="669900"/>
              </a:buClr>
              <a:buSzPct val="120000"/>
              <a:buFont typeface="Wingdings" charset="0"/>
              <a:buNone/>
              <a:defRPr/>
            </a:pPr>
            <a:r>
              <a:rPr lang="en-US" sz="2600">
                <a:cs typeface="Arial" charset="0"/>
              </a:rPr>
              <a:t>or $800/$2 </a:t>
            </a:r>
            <a:br>
              <a:rPr lang="en-US" sz="2600">
                <a:cs typeface="Arial" charset="0"/>
              </a:rPr>
            </a:br>
            <a:r>
              <a:rPr lang="en-US" sz="2600">
                <a:cs typeface="Arial" charset="0"/>
              </a:rPr>
              <a:t>= </a:t>
            </a:r>
            <a:r>
              <a:rPr lang="en-US" sz="2600">
                <a:solidFill>
                  <a:srgbClr val="FF0000"/>
                </a:solidFill>
                <a:cs typeface="Arial" charset="0"/>
              </a:rPr>
              <a:t>400</a:t>
            </a:r>
            <a:r>
              <a:rPr lang="en-US" sz="2600">
                <a:cs typeface="Arial" charset="0"/>
              </a:rPr>
              <a:t> Pepsis</a:t>
            </a:r>
          </a:p>
          <a:p>
            <a:pPr>
              <a:lnSpc>
                <a:spcPct val="105000"/>
              </a:lnSpc>
              <a:spcBef>
                <a:spcPct val="40000"/>
              </a:spcBef>
              <a:buClr>
                <a:srgbClr val="669900"/>
              </a:buClr>
              <a:buSzPct val="120000"/>
              <a:buFont typeface="Wingdings" charset="0"/>
              <a:buNone/>
              <a:defRPr/>
            </a:pPr>
            <a:r>
              <a:rPr lang="en-US" sz="2600">
                <a:cs typeface="Arial" charset="0"/>
              </a:rPr>
              <a:t>or any </a:t>
            </a:r>
            <a:br>
              <a:rPr lang="en-US" sz="2600">
                <a:cs typeface="Arial" charset="0"/>
              </a:rPr>
            </a:br>
            <a:r>
              <a:rPr lang="en-US" sz="2600">
                <a:cs typeface="Arial" charset="0"/>
              </a:rPr>
              <a:t>combination </a:t>
            </a:r>
            <a:br>
              <a:rPr lang="en-US" sz="2600">
                <a:cs typeface="Arial" charset="0"/>
              </a:rPr>
            </a:br>
            <a:r>
              <a:rPr lang="en-US" sz="2600">
                <a:cs typeface="Arial" charset="0"/>
              </a:rPr>
              <a:t>in between. </a:t>
            </a:r>
          </a:p>
        </p:txBody>
      </p:sp>
      <p:sp>
        <p:nvSpPr>
          <p:cNvPr id="184339" name="Text Box 19"/>
          <p:cNvSpPr txBox="1">
            <a:spLocks noChangeArrowheads="1"/>
          </p:cNvSpPr>
          <p:nvPr/>
        </p:nvSpPr>
        <p:spPr bwMode="auto">
          <a:xfrm>
            <a:off x="5586413" y="925513"/>
            <a:ext cx="2754312" cy="1235075"/>
          </a:xfrm>
          <a:prstGeom prst="rect">
            <a:avLst/>
          </a:prstGeom>
          <a:solidFill>
            <a:srgbClr val="CCFFCC"/>
          </a:solidFill>
          <a:ln>
            <a:noFill/>
          </a:ln>
          <a:effectLst>
            <a:outerShdw blurRad="63500" dist="7184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defRPr/>
            </a:pPr>
            <a:r>
              <a:rPr lang="en-US" sz="2500">
                <a:cs typeface="Arial" charset="0"/>
              </a:rPr>
              <a:t>A fall in income shifts the budget constraint inward.</a:t>
            </a:r>
          </a:p>
        </p:txBody>
      </p:sp>
      <p:sp>
        <p:nvSpPr>
          <p:cNvPr id="184340" name="Line 20"/>
          <p:cNvSpPr>
            <a:spLocks noChangeShapeType="1"/>
          </p:cNvSpPr>
          <p:nvPr/>
        </p:nvSpPr>
        <p:spPr bwMode="auto">
          <a:xfrm flipH="1">
            <a:off x="6978650" y="5580063"/>
            <a:ext cx="466725" cy="0"/>
          </a:xfrm>
          <a:prstGeom prst="line">
            <a:avLst/>
          </a:prstGeom>
          <a:noFill/>
          <a:ln w="38100">
            <a:solidFill>
              <a:srgbClr val="3399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4341" name="Line 21"/>
          <p:cNvSpPr>
            <a:spLocks noChangeShapeType="1"/>
          </p:cNvSpPr>
          <p:nvPr/>
        </p:nvSpPr>
        <p:spPr bwMode="auto">
          <a:xfrm rot="16200000" flipH="1">
            <a:off x="4130675" y="2279650"/>
            <a:ext cx="571500" cy="0"/>
          </a:xfrm>
          <a:prstGeom prst="line">
            <a:avLst/>
          </a:prstGeom>
          <a:noFill/>
          <a:ln w="38100">
            <a:solidFill>
              <a:srgbClr val="3399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4342" name="Line 22"/>
          <p:cNvSpPr>
            <a:spLocks noChangeShapeType="1"/>
          </p:cNvSpPr>
          <p:nvPr/>
        </p:nvSpPr>
        <p:spPr bwMode="auto">
          <a:xfrm flipH="1">
            <a:off x="5784850" y="3979863"/>
            <a:ext cx="339725" cy="260350"/>
          </a:xfrm>
          <a:prstGeom prst="line">
            <a:avLst/>
          </a:prstGeom>
          <a:noFill/>
          <a:ln w="38100">
            <a:solidFill>
              <a:srgbClr val="3399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37">
                                            <p:txEl>
                                              <p:pRg st="0" end="0"/>
                                            </p:txEl>
                                          </p:spTgt>
                                        </p:tgtEl>
                                        <p:attrNameLst>
                                          <p:attrName>style.visibility</p:attrName>
                                        </p:attrNameLst>
                                      </p:cBhvr>
                                      <p:to>
                                        <p:strVal val="visible"/>
                                      </p:to>
                                    </p:set>
                                    <p:animEffect transition="in" filter="wipe(left)">
                                      <p:cBhvr>
                                        <p:cTn id="7" dur="500"/>
                                        <p:tgtEl>
                                          <p:spTgt spid="184337">
                                            <p:txEl>
                                              <p:pRg st="0" end="0"/>
                                            </p:txEl>
                                          </p:spTgt>
                                        </p:tgtEl>
                                      </p:cBhvr>
                                    </p:animEffect>
                                  </p:childTnLst>
                                  <p:subTnLst>
                                    <p:animClr clrSpc="rgb" dir="cw">
                                      <p:cBhvr override="childStyle">
                                        <p:cTn dur="1" fill="hold" display="0" masterRel="nextClick" afterEffect="1"/>
                                        <p:tgtEl>
                                          <p:spTgt spid="184337">
                                            <p:txEl>
                                              <p:pRg st="0" end="0"/>
                                            </p:txEl>
                                          </p:spTgt>
                                        </p:tgtEl>
                                        <p:attrNameLst>
                                          <p:attrName>ppt_c</p:attrName>
                                        </p:attrNameLst>
                                      </p:cBhvr>
                                      <p:to>
                                        <a:srgbClr val="000000"/>
                                      </p:to>
                                    </p:animClr>
                                  </p:subTnLst>
                                </p:cTn>
                              </p:par>
                              <p:par>
                                <p:cTn id="8" presetID="9" presetClass="entr" presetSubtype="0" fill="hold" grpId="0" nodeType="withEffect">
                                  <p:stCondLst>
                                    <p:cond delay="0"/>
                                  </p:stCondLst>
                                  <p:childTnLst>
                                    <p:set>
                                      <p:cBhvr>
                                        <p:cTn id="9" dur="1" fill="hold">
                                          <p:stCondLst>
                                            <p:cond delay="0"/>
                                          </p:stCondLst>
                                        </p:cTn>
                                        <p:tgtEl>
                                          <p:spTgt spid="184336"/>
                                        </p:tgtEl>
                                        <p:attrNameLst>
                                          <p:attrName>style.visibility</p:attrName>
                                        </p:attrNameLst>
                                      </p:cBhvr>
                                      <p:to>
                                        <p:strVal val="visible"/>
                                      </p:to>
                                    </p:set>
                                    <p:animEffect transition="in" filter="dissolve">
                                      <p:cBhvr>
                                        <p:cTn id="10" dur="500"/>
                                        <p:tgtEl>
                                          <p:spTgt spid="184336"/>
                                        </p:tgtEl>
                                      </p:cBhvr>
                                    </p:animEffect>
                                  </p:childTnLst>
                                  <p:subTnLst>
                                    <p:animClr clrSpc="rgb" dir="cw">
                                      <p:cBhvr override="childStyle">
                                        <p:cTn dur="1" fill="hold" display="0" masterRel="nextClick" afterEffect="1"/>
                                        <p:tgtEl>
                                          <p:spTgt spid="184336"/>
                                        </p:tgtEl>
                                        <p:attrNameLst>
                                          <p:attrName>ppt_c</p:attrName>
                                        </p:attrNameLst>
                                      </p:cBhvr>
                                      <p:to>
                                        <a:srgbClr val="000000"/>
                                      </p:to>
                                    </p:animClr>
                                  </p:sub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84337">
                                            <p:txEl>
                                              <p:pRg st="1" end="1"/>
                                            </p:txEl>
                                          </p:spTgt>
                                        </p:tgtEl>
                                        <p:attrNameLst>
                                          <p:attrName>style.visibility</p:attrName>
                                        </p:attrNameLst>
                                      </p:cBhvr>
                                      <p:to>
                                        <p:strVal val="visible"/>
                                      </p:to>
                                    </p:set>
                                    <p:animEffect transition="in" filter="wipe(left)">
                                      <p:cBhvr>
                                        <p:cTn id="15" dur="500"/>
                                        <p:tgtEl>
                                          <p:spTgt spid="184337">
                                            <p:txEl>
                                              <p:pRg st="1" end="1"/>
                                            </p:txEl>
                                          </p:spTgt>
                                        </p:tgtEl>
                                      </p:cBhvr>
                                    </p:animEffect>
                                  </p:childTnLst>
                                  <p:subTnLst>
                                    <p:animClr clrSpc="rgb" dir="cw">
                                      <p:cBhvr override="childStyle">
                                        <p:cTn dur="1" fill="hold" display="0" masterRel="nextClick" afterEffect="1"/>
                                        <p:tgtEl>
                                          <p:spTgt spid="184337">
                                            <p:txEl>
                                              <p:pRg st="1" end="1"/>
                                            </p:txEl>
                                          </p:spTgt>
                                        </p:tgtEl>
                                        <p:attrNameLst>
                                          <p:attrName>ppt_c</p:attrName>
                                        </p:attrNameLst>
                                      </p:cBhvr>
                                      <p:to>
                                        <a:srgbClr val="000000"/>
                                      </p:to>
                                    </p:animClr>
                                  </p:subTnLst>
                                </p:cTn>
                              </p:par>
                              <p:par>
                                <p:cTn id="16" presetID="9" presetClass="entr" presetSubtype="0" fill="hold" grpId="0" nodeType="withEffect">
                                  <p:stCondLst>
                                    <p:cond delay="0"/>
                                  </p:stCondLst>
                                  <p:childTnLst>
                                    <p:set>
                                      <p:cBhvr>
                                        <p:cTn id="17" dur="1" fill="hold">
                                          <p:stCondLst>
                                            <p:cond delay="0"/>
                                          </p:stCondLst>
                                        </p:cTn>
                                        <p:tgtEl>
                                          <p:spTgt spid="184335"/>
                                        </p:tgtEl>
                                        <p:attrNameLst>
                                          <p:attrName>style.visibility</p:attrName>
                                        </p:attrNameLst>
                                      </p:cBhvr>
                                      <p:to>
                                        <p:strVal val="visible"/>
                                      </p:to>
                                    </p:set>
                                    <p:animEffect transition="in" filter="dissolve">
                                      <p:cBhvr>
                                        <p:cTn id="18" dur="500"/>
                                        <p:tgtEl>
                                          <p:spTgt spid="184335"/>
                                        </p:tgtEl>
                                      </p:cBhvr>
                                    </p:animEffect>
                                  </p:childTnLst>
                                  <p:subTnLst>
                                    <p:animClr clrSpc="rgb" dir="cw">
                                      <p:cBhvr override="childStyle">
                                        <p:cTn dur="1" fill="hold" display="0" masterRel="nextClick" afterEffect="1"/>
                                        <p:tgtEl>
                                          <p:spTgt spid="184335"/>
                                        </p:tgtEl>
                                        <p:attrNameLst>
                                          <p:attrName>ppt_c</p:attrName>
                                        </p:attrNameLst>
                                      </p:cBhvr>
                                      <p:to>
                                        <a:srgbClr val="000000"/>
                                      </p:to>
                                    </p:animClr>
                                  </p:sub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84337">
                                            <p:txEl>
                                              <p:pRg st="2" end="2"/>
                                            </p:txEl>
                                          </p:spTgt>
                                        </p:tgtEl>
                                        <p:attrNameLst>
                                          <p:attrName>style.visibility</p:attrName>
                                        </p:attrNameLst>
                                      </p:cBhvr>
                                      <p:to>
                                        <p:strVal val="visible"/>
                                      </p:to>
                                    </p:set>
                                    <p:animEffect transition="in" filter="wipe(left)">
                                      <p:cBhvr>
                                        <p:cTn id="23" dur="500"/>
                                        <p:tgtEl>
                                          <p:spTgt spid="184337">
                                            <p:txEl>
                                              <p:pRg st="2" end="2"/>
                                            </p:txEl>
                                          </p:spTgt>
                                        </p:tgtEl>
                                      </p:cBhvr>
                                    </p:animEffect>
                                  </p:childTnLst>
                                </p:cTn>
                              </p:par>
                              <p:par>
                                <p:cTn id="24" presetID="18" presetClass="entr" presetSubtype="6" fill="hold" nodeType="withEffect">
                                  <p:stCondLst>
                                    <p:cond delay="0"/>
                                  </p:stCondLst>
                                  <p:childTnLst>
                                    <p:set>
                                      <p:cBhvr>
                                        <p:cTn id="25" dur="1" fill="hold">
                                          <p:stCondLst>
                                            <p:cond delay="0"/>
                                          </p:stCondLst>
                                        </p:cTn>
                                        <p:tgtEl>
                                          <p:spTgt spid="184332"/>
                                        </p:tgtEl>
                                        <p:attrNameLst>
                                          <p:attrName>style.visibility</p:attrName>
                                        </p:attrNameLst>
                                      </p:cBhvr>
                                      <p:to>
                                        <p:strVal val="visible"/>
                                      </p:to>
                                    </p:set>
                                    <p:animEffect transition="in" filter="strips(downRight)">
                                      <p:cBhvr>
                                        <p:cTn id="26" dur="500"/>
                                        <p:tgtEl>
                                          <p:spTgt spid="18433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84339"/>
                                        </p:tgtEl>
                                        <p:attrNameLst>
                                          <p:attrName>style.visibility</p:attrName>
                                        </p:attrNameLst>
                                      </p:cBhvr>
                                      <p:to>
                                        <p:strVal val="visible"/>
                                      </p:to>
                                    </p:set>
                                    <p:animEffect transition="in" filter="dissolve">
                                      <p:cBhvr>
                                        <p:cTn id="31" dur="500"/>
                                        <p:tgtEl>
                                          <p:spTgt spid="184339"/>
                                        </p:tgtEl>
                                      </p:cBhvr>
                                    </p:animEffect>
                                  </p:childTnLst>
                                </p:cTn>
                              </p:par>
                              <p:par>
                                <p:cTn id="32" presetID="22" presetClass="entr" presetSubtype="2" fill="hold" nodeType="withEffect">
                                  <p:stCondLst>
                                    <p:cond delay="0"/>
                                  </p:stCondLst>
                                  <p:childTnLst>
                                    <p:set>
                                      <p:cBhvr>
                                        <p:cTn id="33" dur="1" fill="hold">
                                          <p:stCondLst>
                                            <p:cond delay="0"/>
                                          </p:stCondLst>
                                        </p:cTn>
                                        <p:tgtEl>
                                          <p:spTgt spid="184340"/>
                                        </p:tgtEl>
                                        <p:attrNameLst>
                                          <p:attrName>style.visibility</p:attrName>
                                        </p:attrNameLst>
                                      </p:cBhvr>
                                      <p:to>
                                        <p:strVal val="visible"/>
                                      </p:to>
                                    </p:set>
                                    <p:animEffect transition="in" filter="wipe(right)">
                                      <p:cBhvr>
                                        <p:cTn id="34" dur="500"/>
                                        <p:tgtEl>
                                          <p:spTgt spid="184340"/>
                                        </p:tgtEl>
                                      </p:cBhvr>
                                    </p:animEffect>
                                  </p:childTnLst>
                                </p:cTn>
                              </p:par>
                              <p:par>
                                <p:cTn id="35" presetID="22" presetClass="entr" presetSubtype="1" fill="hold" nodeType="withEffect">
                                  <p:stCondLst>
                                    <p:cond delay="0"/>
                                  </p:stCondLst>
                                  <p:childTnLst>
                                    <p:set>
                                      <p:cBhvr>
                                        <p:cTn id="36" dur="1" fill="hold">
                                          <p:stCondLst>
                                            <p:cond delay="0"/>
                                          </p:stCondLst>
                                        </p:cTn>
                                        <p:tgtEl>
                                          <p:spTgt spid="184341"/>
                                        </p:tgtEl>
                                        <p:attrNameLst>
                                          <p:attrName>style.visibility</p:attrName>
                                        </p:attrNameLst>
                                      </p:cBhvr>
                                      <p:to>
                                        <p:strVal val="visible"/>
                                      </p:to>
                                    </p:set>
                                    <p:animEffect transition="in" filter="wipe(up)">
                                      <p:cBhvr>
                                        <p:cTn id="37" dur="500"/>
                                        <p:tgtEl>
                                          <p:spTgt spid="184341"/>
                                        </p:tgtEl>
                                      </p:cBhvr>
                                    </p:animEffect>
                                  </p:childTnLst>
                                </p:cTn>
                              </p:par>
                              <p:par>
                                <p:cTn id="38" presetID="18" presetClass="entr" presetSubtype="12" fill="hold" nodeType="withEffect">
                                  <p:stCondLst>
                                    <p:cond delay="0"/>
                                  </p:stCondLst>
                                  <p:childTnLst>
                                    <p:set>
                                      <p:cBhvr>
                                        <p:cTn id="39" dur="1" fill="hold">
                                          <p:stCondLst>
                                            <p:cond delay="0"/>
                                          </p:stCondLst>
                                        </p:cTn>
                                        <p:tgtEl>
                                          <p:spTgt spid="184342"/>
                                        </p:tgtEl>
                                        <p:attrNameLst>
                                          <p:attrName>style.visibility</p:attrName>
                                        </p:attrNameLst>
                                      </p:cBhvr>
                                      <p:to>
                                        <p:strVal val="visible"/>
                                      </p:to>
                                    </p:set>
                                    <p:animEffect transition="in" filter="strips(downLeft)">
                                      <p:cBhvr>
                                        <p:cTn id="40" dur="500"/>
                                        <p:tgtEl>
                                          <p:spTgt spid="184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5" grpId="0" animBg="1"/>
      <p:bldP spid="184336" grpId="0" animBg="1"/>
      <p:bldP spid="184337" grpId="0" build="p"/>
      <p:bldP spid="184339"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74754" name="Group 2"/>
          <p:cNvGrpSpPr>
            <a:grpSpLocks/>
          </p:cNvGrpSpPr>
          <p:nvPr/>
        </p:nvGrpSpPr>
        <p:grpSpPr bwMode="auto">
          <a:xfrm>
            <a:off x="0" y="0"/>
            <a:ext cx="1550988" cy="6869113"/>
            <a:chOff x="0" y="0"/>
            <a:chExt cx="977" cy="4327"/>
          </a:xfrm>
        </p:grpSpPr>
        <p:sp>
          <p:nvSpPr>
            <p:cNvPr id="188419"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8420"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188421" name="Rectangle 5"/>
          <p:cNvSpPr>
            <a:spLocks noGrp="1" noChangeArrowheads="1"/>
          </p:cNvSpPr>
          <p:nvPr>
            <p:ph type="title"/>
          </p:nvPr>
        </p:nvSpPr>
        <p:spPr>
          <a:xfrm>
            <a:off x="387350" y="188913"/>
            <a:ext cx="8229600" cy="1052512"/>
          </a:xfrm>
        </p:spPr>
        <p:txBody>
          <a:bodyPr anchor="t"/>
          <a:lstStyle/>
          <a:p>
            <a:pPr algn="l" eaLnBrk="1" hangingPunct="1">
              <a:defRPr/>
            </a:pPr>
            <a:r>
              <a:rPr lang="en-US" sz="2500" smtClean="0">
                <a:solidFill>
                  <a:srgbClr val="FF9966"/>
                </a:solidFill>
                <a:effectLst>
                  <a:outerShdw blurRad="38100" dist="38100" dir="2700000" algn="tl">
                    <a:srgbClr val="DDDDDD"/>
                  </a:outerShdw>
                </a:effectLst>
              </a:rPr>
              <a:t>A</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C</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T</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I</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V</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E  L</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E</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A</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R</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N</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I</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N</a:t>
            </a:r>
            <a:r>
              <a:rPr lang="en-US" sz="2000" smtClean="0">
                <a:solidFill>
                  <a:srgbClr val="FF9966"/>
                </a:solidFill>
                <a:effectLst>
                  <a:outerShdw blurRad="38100" dist="38100" dir="2700000" algn="tl">
                    <a:srgbClr val="DDDDDD"/>
                  </a:outerShdw>
                </a:effectLst>
              </a:rPr>
              <a:t> </a:t>
            </a:r>
            <a:r>
              <a:rPr lang="en-US" sz="2500" smtClean="0">
                <a:solidFill>
                  <a:srgbClr val="FF9966"/>
                </a:solidFill>
                <a:effectLst>
                  <a:outerShdw blurRad="38100" dist="38100" dir="2700000" algn="tl">
                    <a:srgbClr val="DDDDDD"/>
                  </a:outerShdw>
                </a:effectLst>
              </a:rPr>
              <a:t>G  </a:t>
            </a:r>
            <a:r>
              <a:rPr lang="en-US" sz="3000" smtClean="0">
                <a:solidFill>
                  <a:srgbClr val="FF9966"/>
                </a:solidFill>
                <a:effectLst>
                  <a:outerShdw blurRad="38100" dist="38100" dir="2700000" algn="tl">
                    <a:srgbClr val="DDDDDD"/>
                  </a:outerShdw>
                </a:effectLst>
              </a:rPr>
              <a:t>2B</a:t>
            </a:r>
            <a:r>
              <a:rPr lang="en-US" sz="2600" smtClean="0">
                <a:solidFill>
                  <a:srgbClr val="FF9966"/>
                </a:solidFill>
                <a:effectLst>
                  <a:outerShdw blurRad="38100" dist="38100" dir="2700000" algn="tl">
                    <a:srgbClr val="DDDDDD"/>
                  </a:outerShdw>
                </a:effectLst>
              </a:rPr>
              <a:t>:   </a:t>
            </a:r>
            <a:br>
              <a:rPr lang="en-US" sz="2600" smtClean="0">
                <a:solidFill>
                  <a:srgbClr val="FF9966"/>
                </a:solidFill>
                <a:effectLst>
                  <a:outerShdw blurRad="38100" dist="38100" dir="2700000" algn="tl">
                    <a:srgbClr val="DDDDDD"/>
                  </a:outerShdw>
                </a:effectLst>
              </a:rPr>
            </a:br>
            <a:r>
              <a:rPr lang="en-US" sz="3000" smtClean="0">
                <a:solidFill>
                  <a:srgbClr val="996633"/>
                </a:solidFill>
                <a:effectLst>
                  <a:outerShdw blurRad="38100" dist="38100" dir="2700000" algn="tl">
                    <a:srgbClr val="DDDDDD"/>
                  </a:outerShdw>
                </a:effectLst>
              </a:rPr>
              <a:t>Answers</a:t>
            </a:r>
          </a:p>
        </p:txBody>
      </p:sp>
      <p:sp>
        <p:nvSpPr>
          <p:cNvPr id="188422" name="Rectangle 6"/>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pic>
        <p:nvPicPr>
          <p:cNvPr id="18842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525" y="873125"/>
            <a:ext cx="4924425"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88424" name="Text Box 8"/>
          <p:cNvSpPr txBox="1">
            <a:spLocks noChangeArrowheads="1"/>
          </p:cNvSpPr>
          <p:nvPr/>
        </p:nvSpPr>
        <p:spPr bwMode="auto">
          <a:xfrm>
            <a:off x="8013700" y="5721350"/>
            <a:ext cx="10747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defRPr/>
            </a:pPr>
            <a:r>
              <a:rPr lang="en-US">
                <a:cs typeface="Arial" charset="0"/>
              </a:rPr>
              <a:t>Pizzas</a:t>
            </a:r>
          </a:p>
        </p:txBody>
      </p:sp>
      <p:sp>
        <p:nvSpPr>
          <p:cNvPr id="188425" name="Text Box 9"/>
          <p:cNvSpPr txBox="1">
            <a:spLocks noChangeArrowheads="1"/>
          </p:cNvSpPr>
          <p:nvPr/>
        </p:nvSpPr>
        <p:spPr bwMode="auto">
          <a:xfrm>
            <a:off x="3275013" y="962025"/>
            <a:ext cx="1128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Pepsis</a:t>
            </a:r>
          </a:p>
        </p:txBody>
      </p:sp>
      <p:sp>
        <p:nvSpPr>
          <p:cNvPr id="188426" name="Line 10"/>
          <p:cNvSpPr>
            <a:spLocks noChangeShapeType="1"/>
          </p:cNvSpPr>
          <p:nvPr/>
        </p:nvSpPr>
        <p:spPr bwMode="auto">
          <a:xfrm>
            <a:off x="4410075" y="1914525"/>
            <a:ext cx="3136900" cy="3667125"/>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8427" name="Line 11"/>
          <p:cNvSpPr>
            <a:spLocks noChangeShapeType="1"/>
          </p:cNvSpPr>
          <p:nvPr/>
        </p:nvSpPr>
        <p:spPr bwMode="auto">
          <a:xfrm>
            <a:off x="4398963" y="3735388"/>
            <a:ext cx="3143250" cy="1844675"/>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8428" name="Oval 12"/>
          <p:cNvSpPr>
            <a:spLocks noChangeArrowheads="1"/>
          </p:cNvSpPr>
          <p:nvPr/>
        </p:nvSpPr>
        <p:spPr bwMode="auto">
          <a:xfrm>
            <a:off x="7466013" y="5511800"/>
            <a:ext cx="139700" cy="138113"/>
          </a:xfrm>
          <a:prstGeom prst="ellipse">
            <a:avLst/>
          </a:prstGeom>
          <a:solidFill>
            <a:schemeClr val="accent2"/>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8429" name="Oval 13"/>
          <p:cNvSpPr>
            <a:spLocks noChangeArrowheads="1"/>
          </p:cNvSpPr>
          <p:nvPr/>
        </p:nvSpPr>
        <p:spPr bwMode="auto">
          <a:xfrm>
            <a:off x="4335463" y="1841500"/>
            <a:ext cx="139700" cy="138113"/>
          </a:xfrm>
          <a:prstGeom prst="ellipse">
            <a:avLst/>
          </a:prstGeom>
          <a:solidFill>
            <a:schemeClr val="accent2"/>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8430" name="Oval 14"/>
          <p:cNvSpPr>
            <a:spLocks noChangeArrowheads="1"/>
          </p:cNvSpPr>
          <p:nvPr/>
        </p:nvSpPr>
        <p:spPr bwMode="auto">
          <a:xfrm>
            <a:off x="4335463" y="3676650"/>
            <a:ext cx="139700" cy="138113"/>
          </a:xfrm>
          <a:prstGeom prst="ellipse">
            <a:avLst/>
          </a:prstGeom>
          <a:solidFill>
            <a:srgbClr val="FF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8431" name="Oval 15"/>
          <p:cNvSpPr>
            <a:spLocks noChangeArrowheads="1"/>
          </p:cNvSpPr>
          <p:nvPr/>
        </p:nvSpPr>
        <p:spPr bwMode="auto">
          <a:xfrm>
            <a:off x="7467600" y="5511800"/>
            <a:ext cx="139700" cy="138113"/>
          </a:xfrm>
          <a:prstGeom prst="ellipse">
            <a:avLst/>
          </a:prstGeom>
          <a:solidFill>
            <a:srgbClr val="FF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8432" name="Rectangle 16"/>
          <p:cNvSpPr>
            <a:spLocks noChangeArrowheads="1"/>
          </p:cNvSpPr>
          <p:nvPr/>
        </p:nvSpPr>
        <p:spPr bwMode="auto">
          <a:xfrm>
            <a:off x="628650" y="1296988"/>
            <a:ext cx="2982913" cy="515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105000"/>
              </a:lnSpc>
              <a:spcBef>
                <a:spcPct val="40000"/>
              </a:spcBef>
              <a:buClr>
                <a:srgbClr val="669900"/>
              </a:buClr>
              <a:buSzPct val="120000"/>
              <a:buFont typeface="Wingdings" charset="0"/>
              <a:buNone/>
              <a:defRPr/>
            </a:pPr>
            <a:r>
              <a:rPr lang="en-US" sz="2600">
                <a:cs typeface="Arial" charset="0"/>
              </a:rPr>
              <a:t>Consumer </a:t>
            </a:r>
            <a:br>
              <a:rPr lang="en-US" sz="2600">
                <a:cs typeface="Arial" charset="0"/>
              </a:rPr>
            </a:br>
            <a:r>
              <a:rPr lang="en-US" sz="2600">
                <a:cs typeface="Arial" charset="0"/>
              </a:rPr>
              <a:t>can still buy </a:t>
            </a:r>
            <a:br>
              <a:rPr lang="en-US" sz="2600">
                <a:cs typeface="Arial" charset="0"/>
              </a:rPr>
            </a:br>
            <a:r>
              <a:rPr lang="en-US" sz="2600">
                <a:solidFill>
                  <a:srgbClr val="FF0000"/>
                </a:solidFill>
                <a:cs typeface="Arial" charset="0"/>
              </a:rPr>
              <a:t>100</a:t>
            </a:r>
            <a:r>
              <a:rPr lang="en-US" sz="2600">
                <a:cs typeface="Arial" charset="0"/>
              </a:rPr>
              <a:t> pizzas.</a:t>
            </a:r>
          </a:p>
          <a:p>
            <a:pPr>
              <a:lnSpc>
                <a:spcPct val="105000"/>
              </a:lnSpc>
              <a:spcBef>
                <a:spcPct val="40000"/>
              </a:spcBef>
              <a:buClr>
                <a:srgbClr val="669900"/>
              </a:buClr>
              <a:buSzPct val="120000"/>
              <a:buFont typeface="Wingdings" charset="0"/>
              <a:buNone/>
              <a:defRPr/>
            </a:pPr>
            <a:r>
              <a:rPr lang="en-US" sz="2600">
                <a:cs typeface="Arial" charset="0"/>
              </a:rPr>
              <a:t>But now, </a:t>
            </a:r>
            <a:br>
              <a:rPr lang="en-US" sz="2600">
                <a:cs typeface="Arial" charset="0"/>
              </a:rPr>
            </a:br>
            <a:r>
              <a:rPr lang="en-US" sz="2600">
                <a:cs typeface="Arial" charset="0"/>
              </a:rPr>
              <a:t>can only buy $1000/$4 </a:t>
            </a:r>
            <a:br>
              <a:rPr lang="en-US" sz="2600">
                <a:cs typeface="Arial" charset="0"/>
              </a:rPr>
            </a:br>
            <a:r>
              <a:rPr lang="en-US" sz="2600">
                <a:cs typeface="Arial" charset="0"/>
              </a:rPr>
              <a:t>= </a:t>
            </a:r>
            <a:r>
              <a:rPr lang="en-US" sz="2600">
                <a:solidFill>
                  <a:srgbClr val="FF0000"/>
                </a:solidFill>
                <a:cs typeface="Arial" charset="0"/>
              </a:rPr>
              <a:t>250</a:t>
            </a:r>
            <a:r>
              <a:rPr lang="en-US" sz="2600">
                <a:cs typeface="Arial" charset="0"/>
              </a:rPr>
              <a:t> Pepsis.</a:t>
            </a:r>
          </a:p>
          <a:p>
            <a:pPr>
              <a:lnSpc>
                <a:spcPct val="105000"/>
              </a:lnSpc>
              <a:spcBef>
                <a:spcPct val="40000"/>
              </a:spcBef>
              <a:buClr>
                <a:srgbClr val="669900"/>
              </a:buClr>
              <a:buSzPct val="120000"/>
              <a:buFont typeface="Wingdings" charset="0"/>
              <a:buNone/>
              <a:defRPr/>
            </a:pPr>
            <a:r>
              <a:rPr lang="en-US" sz="2600">
                <a:cs typeface="Arial" charset="0"/>
              </a:rPr>
              <a:t>Notice:  slope is smaller, relative price of pizza </a:t>
            </a:r>
            <a:br>
              <a:rPr lang="en-US" sz="2600">
                <a:cs typeface="Arial" charset="0"/>
              </a:rPr>
            </a:br>
            <a:r>
              <a:rPr lang="en-US" sz="2600">
                <a:cs typeface="Arial" charset="0"/>
              </a:rPr>
              <a:t>now only 4 Pepsis.</a:t>
            </a:r>
          </a:p>
        </p:txBody>
      </p:sp>
      <p:sp>
        <p:nvSpPr>
          <p:cNvPr id="188433" name="Text Box 17"/>
          <p:cNvSpPr txBox="1">
            <a:spLocks noChangeArrowheads="1"/>
          </p:cNvSpPr>
          <p:nvPr/>
        </p:nvSpPr>
        <p:spPr bwMode="auto">
          <a:xfrm>
            <a:off x="4921250" y="876300"/>
            <a:ext cx="3824288" cy="1235075"/>
          </a:xfrm>
          <a:prstGeom prst="rect">
            <a:avLst/>
          </a:prstGeom>
          <a:solidFill>
            <a:srgbClr val="CCFFCC"/>
          </a:solidFill>
          <a:ln>
            <a:noFill/>
          </a:ln>
          <a:effectLst>
            <a:outerShdw blurRad="63500" dist="7184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defRPr/>
            </a:pPr>
            <a:r>
              <a:rPr lang="en-US" sz="2500">
                <a:cs typeface="Arial" charset="0"/>
              </a:rPr>
              <a:t>An increase in the price of one good pivots the budget constraint inward.</a:t>
            </a:r>
          </a:p>
        </p:txBody>
      </p:sp>
      <p:sp>
        <p:nvSpPr>
          <p:cNvPr id="188434" name="Arc 18"/>
          <p:cNvSpPr>
            <a:spLocks/>
          </p:cNvSpPr>
          <p:nvPr/>
        </p:nvSpPr>
        <p:spPr bwMode="auto">
          <a:xfrm flipH="1">
            <a:off x="4741863" y="3206750"/>
            <a:ext cx="2070100" cy="1296988"/>
          </a:xfrm>
          <a:custGeom>
            <a:avLst/>
            <a:gdLst>
              <a:gd name="G0" fmla="+- 0 0 0"/>
              <a:gd name="G1" fmla="+- 17021 0 0"/>
              <a:gd name="G2" fmla="+- 21600 0 0"/>
              <a:gd name="T0" fmla="*/ 13298 w 20124"/>
              <a:gd name="T1" fmla="*/ 0 h 17021"/>
              <a:gd name="T2" fmla="*/ 20124 w 20124"/>
              <a:gd name="T3" fmla="*/ 9172 h 17021"/>
              <a:gd name="T4" fmla="*/ 0 w 20124"/>
              <a:gd name="T5" fmla="*/ 17021 h 17021"/>
            </a:gdLst>
            <a:ahLst/>
            <a:cxnLst>
              <a:cxn ang="0">
                <a:pos x="T0" y="T1"/>
              </a:cxn>
              <a:cxn ang="0">
                <a:pos x="T2" y="T3"/>
              </a:cxn>
              <a:cxn ang="0">
                <a:pos x="T4" y="T5"/>
              </a:cxn>
            </a:cxnLst>
            <a:rect l="0" t="0" r="r" b="b"/>
            <a:pathLst>
              <a:path w="20124" h="17021" fill="none" extrusionOk="0">
                <a:moveTo>
                  <a:pt x="13298" y="-1"/>
                </a:moveTo>
                <a:cubicBezTo>
                  <a:pt x="16355" y="2388"/>
                  <a:pt x="18713" y="5557"/>
                  <a:pt x="20123" y="9172"/>
                </a:cubicBezTo>
              </a:path>
              <a:path w="20124" h="17021" stroke="0" extrusionOk="0">
                <a:moveTo>
                  <a:pt x="13298" y="-1"/>
                </a:moveTo>
                <a:cubicBezTo>
                  <a:pt x="16355" y="2388"/>
                  <a:pt x="18713" y="5557"/>
                  <a:pt x="20123" y="9172"/>
                </a:cubicBezTo>
                <a:lnTo>
                  <a:pt x="0" y="17021"/>
                </a:lnTo>
                <a:close/>
              </a:path>
            </a:pathLst>
          </a:custGeom>
          <a:noFill/>
          <a:ln w="38100">
            <a:solidFill>
              <a:srgbClr val="339966"/>
            </a:solidFill>
            <a:round/>
            <a:headEn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8432">
                                            <p:txEl>
                                              <p:pRg st="0" end="0"/>
                                            </p:txEl>
                                          </p:spTgt>
                                        </p:tgtEl>
                                        <p:attrNameLst>
                                          <p:attrName>style.visibility</p:attrName>
                                        </p:attrNameLst>
                                      </p:cBhvr>
                                      <p:to>
                                        <p:strVal val="visible"/>
                                      </p:to>
                                    </p:set>
                                    <p:animEffect transition="in" filter="wipe(left)">
                                      <p:cBhvr>
                                        <p:cTn id="7" dur="500"/>
                                        <p:tgtEl>
                                          <p:spTgt spid="188432">
                                            <p:txEl>
                                              <p:pRg st="0" end="0"/>
                                            </p:txEl>
                                          </p:spTgt>
                                        </p:tgtEl>
                                      </p:cBhvr>
                                    </p:animEffect>
                                  </p:childTnLst>
                                  <p:subTnLst>
                                    <p:animClr clrSpc="rgb" dir="cw">
                                      <p:cBhvr override="childStyle">
                                        <p:cTn dur="1" fill="hold" display="0" masterRel="nextClick" afterEffect="1"/>
                                        <p:tgtEl>
                                          <p:spTgt spid="188432">
                                            <p:txEl>
                                              <p:pRg st="0" end="0"/>
                                            </p:txEl>
                                          </p:spTgt>
                                        </p:tgtEl>
                                        <p:attrNameLst>
                                          <p:attrName>ppt_c</p:attrName>
                                        </p:attrNameLst>
                                      </p:cBhvr>
                                      <p:to>
                                        <a:srgbClr val="000000"/>
                                      </p:to>
                                    </p:animClr>
                                  </p:subTnLst>
                                </p:cTn>
                              </p:par>
                              <p:par>
                                <p:cTn id="8" presetID="9" presetClass="entr" presetSubtype="0" fill="hold" grpId="0" nodeType="withEffect">
                                  <p:stCondLst>
                                    <p:cond delay="0"/>
                                  </p:stCondLst>
                                  <p:childTnLst>
                                    <p:set>
                                      <p:cBhvr>
                                        <p:cTn id="9" dur="1" fill="hold">
                                          <p:stCondLst>
                                            <p:cond delay="0"/>
                                          </p:stCondLst>
                                        </p:cTn>
                                        <p:tgtEl>
                                          <p:spTgt spid="188431"/>
                                        </p:tgtEl>
                                        <p:attrNameLst>
                                          <p:attrName>style.visibility</p:attrName>
                                        </p:attrNameLst>
                                      </p:cBhvr>
                                      <p:to>
                                        <p:strVal val="visible"/>
                                      </p:to>
                                    </p:set>
                                    <p:animEffect transition="in" filter="dissolve">
                                      <p:cBhvr>
                                        <p:cTn id="10" dur="500"/>
                                        <p:tgtEl>
                                          <p:spTgt spid="188431"/>
                                        </p:tgtEl>
                                      </p:cBhvr>
                                    </p:animEffect>
                                  </p:childTnLst>
                                  <p:subTnLst>
                                    <p:animClr clrSpc="rgb" dir="cw">
                                      <p:cBhvr override="childStyle">
                                        <p:cTn dur="1" fill="hold" display="0" masterRel="nextClick" afterEffect="1"/>
                                        <p:tgtEl>
                                          <p:spTgt spid="188431"/>
                                        </p:tgtEl>
                                        <p:attrNameLst>
                                          <p:attrName>ppt_c</p:attrName>
                                        </p:attrNameLst>
                                      </p:cBhvr>
                                      <p:to>
                                        <a:srgbClr val="000000"/>
                                      </p:to>
                                    </p:animClr>
                                  </p:sub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88432">
                                            <p:txEl>
                                              <p:pRg st="1" end="1"/>
                                            </p:txEl>
                                          </p:spTgt>
                                        </p:tgtEl>
                                        <p:attrNameLst>
                                          <p:attrName>style.visibility</p:attrName>
                                        </p:attrNameLst>
                                      </p:cBhvr>
                                      <p:to>
                                        <p:strVal val="visible"/>
                                      </p:to>
                                    </p:set>
                                    <p:animEffect transition="in" filter="wipe(left)">
                                      <p:cBhvr>
                                        <p:cTn id="15" dur="500"/>
                                        <p:tgtEl>
                                          <p:spTgt spid="188432">
                                            <p:txEl>
                                              <p:pRg st="1" end="1"/>
                                            </p:txEl>
                                          </p:spTgt>
                                        </p:tgtEl>
                                      </p:cBhvr>
                                    </p:animEffect>
                                  </p:childTnLst>
                                  <p:subTnLst>
                                    <p:animClr clrSpc="rgb" dir="cw">
                                      <p:cBhvr override="childStyle">
                                        <p:cTn dur="1" fill="hold" display="0" masterRel="nextClick" afterEffect="1"/>
                                        <p:tgtEl>
                                          <p:spTgt spid="188432">
                                            <p:txEl>
                                              <p:pRg st="1" end="1"/>
                                            </p:txEl>
                                          </p:spTgt>
                                        </p:tgtEl>
                                        <p:attrNameLst>
                                          <p:attrName>ppt_c</p:attrName>
                                        </p:attrNameLst>
                                      </p:cBhvr>
                                      <p:to>
                                        <a:srgbClr val="000000"/>
                                      </p:to>
                                    </p:animClr>
                                  </p:subTnLst>
                                </p:cTn>
                              </p:par>
                              <p:par>
                                <p:cTn id="16" presetID="9" presetClass="entr" presetSubtype="0" fill="hold" grpId="0" nodeType="withEffect">
                                  <p:stCondLst>
                                    <p:cond delay="0"/>
                                  </p:stCondLst>
                                  <p:childTnLst>
                                    <p:set>
                                      <p:cBhvr>
                                        <p:cTn id="17" dur="1" fill="hold">
                                          <p:stCondLst>
                                            <p:cond delay="0"/>
                                          </p:stCondLst>
                                        </p:cTn>
                                        <p:tgtEl>
                                          <p:spTgt spid="188430"/>
                                        </p:tgtEl>
                                        <p:attrNameLst>
                                          <p:attrName>style.visibility</p:attrName>
                                        </p:attrNameLst>
                                      </p:cBhvr>
                                      <p:to>
                                        <p:strVal val="visible"/>
                                      </p:to>
                                    </p:set>
                                    <p:animEffect transition="in" filter="dissolve">
                                      <p:cBhvr>
                                        <p:cTn id="18" dur="500"/>
                                        <p:tgtEl>
                                          <p:spTgt spid="188430"/>
                                        </p:tgtEl>
                                      </p:cBhvr>
                                    </p:animEffect>
                                  </p:childTnLst>
                                  <p:subTnLst>
                                    <p:animClr clrSpc="rgb" dir="cw">
                                      <p:cBhvr override="childStyle">
                                        <p:cTn dur="1" fill="hold" display="0" masterRel="nextClick" afterEffect="1"/>
                                        <p:tgtEl>
                                          <p:spTgt spid="188430"/>
                                        </p:tgtEl>
                                        <p:attrNameLst>
                                          <p:attrName>ppt_c</p:attrName>
                                        </p:attrNameLst>
                                      </p:cBhvr>
                                      <p:to>
                                        <a:srgbClr val="000000"/>
                                      </p:to>
                                    </p:animClr>
                                  </p:sub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6" fill="hold" nodeType="clickEffect">
                                  <p:stCondLst>
                                    <p:cond delay="0"/>
                                  </p:stCondLst>
                                  <p:childTnLst>
                                    <p:set>
                                      <p:cBhvr>
                                        <p:cTn id="22" dur="1" fill="hold">
                                          <p:stCondLst>
                                            <p:cond delay="0"/>
                                          </p:stCondLst>
                                        </p:cTn>
                                        <p:tgtEl>
                                          <p:spTgt spid="188427"/>
                                        </p:tgtEl>
                                        <p:attrNameLst>
                                          <p:attrName>style.visibility</p:attrName>
                                        </p:attrNameLst>
                                      </p:cBhvr>
                                      <p:to>
                                        <p:strVal val="visible"/>
                                      </p:to>
                                    </p:set>
                                    <p:animEffect transition="in" filter="strips(downRight)">
                                      <p:cBhvr>
                                        <p:cTn id="23" dur="500"/>
                                        <p:tgtEl>
                                          <p:spTgt spid="18842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88433"/>
                                        </p:tgtEl>
                                        <p:attrNameLst>
                                          <p:attrName>style.visibility</p:attrName>
                                        </p:attrNameLst>
                                      </p:cBhvr>
                                      <p:to>
                                        <p:strVal val="visible"/>
                                      </p:to>
                                    </p:set>
                                    <p:animEffect transition="in" filter="dissolve">
                                      <p:cBhvr>
                                        <p:cTn id="28" dur="500"/>
                                        <p:tgtEl>
                                          <p:spTgt spid="188433"/>
                                        </p:tgtEl>
                                      </p:cBhvr>
                                    </p:animEffect>
                                  </p:childTnLst>
                                </p:cTn>
                              </p:par>
                              <p:par>
                                <p:cTn id="29" presetID="18" presetClass="entr" presetSubtype="12" fill="hold" nodeType="withEffect">
                                  <p:stCondLst>
                                    <p:cond delay="0"/>
                                  </p:stCondLst>
                                  <p:childTnLst>
                                    <p:set>
                                      <p:cBhvr>
                                        <p:cTn id="30" dur="1" fill="hold">
                                          <p:stCondLst>
                                            <p:cond delay="0"/>
                                          </p:stCondLst>
                                        </p:cTn>
                                        <p:tgtEl>
                                          <p:spTgt spid="188434"/>
                                        </p:tgtEl>
                                        <p:attrNameLst>
                                          <p:attrName>style.visibility</p:attrName>
                                        </p:attrNameLst>
                                      </p:cBhvr>
                                      <p:to>
                                        <p:strVal val="visible"/>
                                      </p:to>
                                    </p:set>
                                    <p:animEffect transition="in" filter="strips(downLeft)">
                                      <p:cBhvr>
                                        <p:cTn id="31" dur="500"/>
                                        <p:tgtEl>
                                          <p:spTgt spid="18843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88432">
                                            <p:txEl>
                                              <p:pRg st="2" end="2"/>
                                            </p:txEl>
                                          </p:spTgt>
                                        </p:tgtEl>
                                        <p:attrNameLst>
                                          <p:attrName>style.visibility</p:attrName>
                                        </p:attrNameLst>
                                      </p:cBhvr>
                                      <p:to>
                                        <p:strVal val="visible"/>
                                      </p:to>
                                    </p:set>
                                    <p:animEffect transition="in" filter="wipe(left)">
                                      <p:cBhvr>
                                        <p:cTn id="36" dur="500"/>
                                        <p:tgtEl>
                                          <p:spTgt spid="188432">
                                            <p:txEl>
                                              <p:pRg st="2" end="2"/>
                                            </p:txEl>
                                          </p:spTgt>
                                        </p:tgtEl>
                                      </p:cBhvr>
                                    </p:animEffect>
                                  </p:childTnLst>
                                  <p:subTnLst>
                                    <p:animClr clrSpc="rgb" dir="cw">
                                      <p:cBhvr override="childStyle">
                                        <p:cTn dur="1" fill="hold" display="0" masterRel="nextClick" afterEffect="1"/>
                                        <p:tgtEl>
                                          <p:spTgt spid="188432">
                                            <p:txEl>
                                              <p:pRg st="2" end="2"/>
                                            </p:txEl>
                                          </p:spTgt>
                                        </p:tgtEl>
                                        <p:attrNameLst>
                                          <p:attrName>ppt_c</p:attrName>
                                        </p:attrNameLst>
                                      </p:cBhvr>
                                      <p:to>
                                        <a:srgbClr val="0000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0" grpId="0" animBg="1"/>
      <p:bldP spid="188431" grpId="0" animBg="1"/>
      <p:bldP spid="188432" grpId="0" build="p"/>
      <p:bldP spid="1884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685800" y="312738"/>
            <a:ext cx="7772400" cy="1101725"/>
          </a:xfrm>
        </p:spPr>
        <p:txBody>
          <a:bodyPr/>
          <a:lstStyle/>
          <a:p>
            <a:pPr eaLnBrk="1" hangingPunct="1">
              <a:defRPr/>
            </a:pPr>
            <a:r>
              <a:rPr lang="en-US" sz="3600" b="1" smtClean="0">
                <a:solidFill>
                  <a:schemeClr val="accent2"/>
                </a:solidFill>
              </a:rPr>
              <a:t>The Income and Substitution Effects</a:t>
            </a:r>
            <a:endParaRPr lang="en-US" sz="4100" smtClean="0"/>
          </a:p>
        </p:txBody>
      </p:sp>
      <p:sp>
        <p:nvSpPr>
          <p:cNvPr id="199683" name="Rectangle 3"/>
          <p:cNvSpPr>
            <a:spLocks noGrp="1" noChangeArrowheads="1"/>
          </p:cNvSpPr>
          <p:nvPr>
            <p:ph type="body" idx="1"/>
          </p:nvPr>
        </p:nvSpPr>
        <p:spPr>
          <a:xfrm>
            <a:off x="288925" y="1663700"/>
            <a:ext cx="8586788" cy="4432300"/>
          </a:xfrm>
        </p:spPr>
        <p:txBody>
          <a:bodyPr/>
          <a:lstStyle/>
          <a:p>
            <a:pPr marL="0" indent="0" eaLnBrk="1" hangingPunct="1">
              <a:lnSpc>
                <a:spcPct val="90000"/>
              </a:lnSpc>
              <a:buFontTx/>
              <a:buNone/>
              <a:defRPr/>
            </a:pPr>
            <a:r>
              <a:rPr lang="en-US" smtClean="0"/>
              <a:t>A fall in the price of Pepsi has two effects on the optimal consumption of both goods.</a:t>
            </a:r>
          </a:p>
          <a:p>
            <a:pPr marL="400050" lvl="1" eaLnBrk="1" hangingPunct="1">
              <a:lnSpc>
                <a:spcPct val="90000"/>
              </a:lnSpc>
              <a:buClr>
                <a:srgbClr val="FF8000"/>
              </a:buClr>
              <a:defRPr/>
            </a:pPr>
            <a:r>
              <a:rPr lang="en-US" b="1" smtClean="0">
                <a:solidFill>
                  <a:srgbClr val="CC0000"/>
                </a:solidFill>
              </a:rPr>
              <a:t>Income effect</a:t>
            </a:r>
            <a:r>
              <a:rPr lang="en-US" smtClean="0"/>
              <a:t> </a:t>
            </a:r>
            <a:br>
              <a:rPr lang="en-US" smtClean="0"/>
            </a:br>
            <a:r>
              <a:rPr lang="en-US" smtClean="0"/>
              <a:t>A fall in the price of Pepsi boosts the purchasing power of the consumer</a:t>
            </a:r>
            <a:r>
              <a:rPr lang="ja-JP" altLang="en-US" smtClean="0">
                <a:latin typeface="Arial"/>
              </a:rPr>
              <a:t>’</a:t>
            </a:r>
            <a:r>
              <a:rPr lang="en-US" smtClean="0"/>
              <a:t>s income, allowing him to reach a higher budget line.  </a:t>
            </a:r>
          </a:p>
          <a:p>
            <a:pPr marL="400050" lvl="1" eaLnBrk="1" hangingPunct="1">
              <a:lnSpc>
                <a:spcPct val="90000"/>
              </a:lnSpc>
              <a:buClr>
                <a:srgbClr val="FF8000"/>
              </a:buClr>
              <a:defRPr/>
            </a:pPr>
            <a:r>
              <a:rPr lang="en-US" b="1" smtClean="0">
                <a:solidFill>
                  <a:srgbClr val="CC0000"/>
                </a:solidFill>
              </a:rPr>
              <a:t>Substitution effect </a:t>
            </a:r>
            <a:br>
              <a:rPr lang="en-US" b="1" smtClean="0">
                <a:solidFill>
                  <a:srgbClr val="CC0000"/>
                </a:solidFill>
              </a:rPr>
            </a:br>
            <a:r>
              <a:rPr lang="en-US" smtClean="0"/>
              <a:t>A fall in the price of Pepsi makes pizza more expensive relative to Pepsi, causes consumer to buy less pizza &amp; more Pepsi.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a:xfrm>
            <a:off x="1169988" y="557213"/>
            <a:ext cx="7583487" cy="1030287"/>
          </a:xfrm>
        </p:spPr>
        <p:txBody>
          <a:bodyPr/>
          <a:lstStyle/>
          <a:p>
            <a:pPr algn="l" eaLnBrk="1" hangingPunct="1">
              <a:lnSpc>
                <a:spcPct val="105000"/>
              </a:lnSpc>
              <a:defRPr/>
            </a:pPr>
            <a:r>
              <a:rPr kumimoji="0" lang="en-US" sz="4200" smtClean="0">
                <a:solidFill>
                  <a:schemeClr val="tx1"/>
                </a:solidFill>
                <a:latin typeface="Arial" charset="0"/>
              </a:rPr>
              <a:t>In this chapter, look for the answers to these questions:</a:t>
            </a:r>
          </a:p>
        </p:txBody>
      </p:sp>
      <p:sp>
        <p:nvSpPr>
          <p:cNvPr id="57349" name="Rectangle 5"/>
          <p:cNvSpPr>
            <a:spLocks noGrp="1" noChangeArrowheads="1"/>
          </p:cNvSpPr>
          <p:nvPr>
            <p:ph type="body" idx="1"/>
          </p:nvPr>
        </p:nvSpPr>
        <p:spPr>
          <a:xfrm>
            <a:off x="409575" y="1857375"/>
            <a:ext cx="8229600" cy="4376738"/>
          </a:xfrm>
        </p:spPr>
        <p:txBody>
          <a:bodyPr/>
          <a:lstStyle/>
          <a:p>
            <a:pPr eaLnBrk="1" hangingPunct="1">
              <a:spcBef>
                <a:spcPct val="40000"/>
              </a:spcBef>
              <a:buClr>
                <a:srgbClr val="003399"/>
              </a:buClr>
              <a:defRPr/>
            </a:pPr>
            <a:r>
              <a:rPr kumimoji="0" lang="en-US" sz="2400" smtClean="0"/>
              <a:t>How does the budget constraint represent the choices a consumer can afford?</a:t>
            </a:r>
          </a:p>
          <a:p>
            <a:pPr eaLnBrk="1" hangingPunct="1">
              <a:spcBef>
                <a:spcPct val="40000"/>
              </a:spcBef>
              <a:buClr>
                <a:srgbClr val="003399"/>
              </a:buClr>
              <a:defRPr/>
            </a:pPr>
            <a:r>
              <a:rPr kumimoji="0" lang="en-US" sz="2400" smtClean="0"/>
              <a:t>What determines how a consumer divides her resources between two goods?</a:t>
            </a:r>
          </a:p>
          <a:p>
            <a:pPr eaLnBrk="1" hangingPunct="1">
              <a:spcBef>
                <a:spcPct val="40000"/>
              </a:spcBef>
              <a:buClr>
                <a:srgbClr val="003399"/>
              </a:buClr>
              <a:defRPr/>
            </a:pPr>
            <a:r>
              <a:rPr kumimoji="0" lang="en-US" sz="2400" smtClean="0"/>
              <a:t>Why the </a:t>
            </a:r>
            <a:r>
              <a:rPr kumimoji="0" lang="en-US" sz="2400" b="1" smtClean="0"/>
              <a:t>principle of diminishing marginal utility </a:t>
            </a:r>
            <a:r>
              <a:rPr kumimoji="0" lang="en-US" sz="2400" smtClean="0"/>
              <a:t>applies to the consumption of most goods and services</a:t>
            </a:r>
          </a:p>
          <a:p>
            <a:pPr eaLnBrk="1" hangingPunct="1">
              <a:spcBef>
                <a:spcPct val="40000"/>
              </a:spcBef>
              <a:buClr>
                <a:srgbClr val="003399"/>
              </a:buClr>
              <a:defRPr/>
            </a:pPr>
            <a:r>
              <a:rPr kumimoji="0" lang="en-US" sz="2400" smtClean="0"/>
              <a:t>How to use marginal analysis to find the </a:t>
            </a:r>
            <a:r>
              <a:rPr kumimoji="0" lang="en-US" sz="2400" b="1" smtClean="0"/>
              <a:t>optimal consumption bundle</a:t>
            </a:r>
          </a:p>
          <a:p>
            <a:pPr eaLnBrk="1" hangingPunct="1">
              <a:spcBef>
                <a:spcPct val="40000"/>
              </a:spcBef>
              <a:buClr>
                <a:srgbClr val="003399"/>
              </a:buClr>
              <a:defRPr/>
            </a:pPr>
            <a:r>
              <a:rPr kumimoji="0" lang="en-US" sz="2400" smtClean="0"/>
              <a:t>What </a:t>
            </a:r>
            <a:r>
              <a:rPr kumimoji="0" lang="en-US" sz="2400" b="1" smtClean="0"/>
              <a:t>income </a:t>
            </a:r>
            <a:r>
              <a:rPr kumimoji="0" lang="en-US" sz="2400" smtClean="0"/>
              <a:t>and </a:t>
            </a:r>
            <a:r>
              <a:rPr kumimoji="0" lang="en-US" sz="2400" b="1" smtClean="0"/>
              <a:t>substitution effects </a:t>
            </a:r>
            <a:r>
              <a:rPr kumimoji="0" lang="en-US" sz="2400" smtClean="0"/>
              <a:t>are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Freeform 2"/>
          <p:cNvSpPr>
            <a:spLocks/>
          </p:cNvSpPr>
          <p:nvPr/>
        </p:nvSpPr>
        <p:spPr bwMode="auto">
          <a:xfrm>
            <a:off x="1128713" y="1955800"/>
            <a:ext cx="3476625" cy="2973388"/>
          </a:xfrm>
          <a:custGeom>
            <a:avLst/>
            <a:gdLst>
              <a:gd name="T0" fmla="*/ 0 w 1495"/>
              <a:gd name="T1" fmla="*/ 0 h 1292"/>
              <a:gd name="T2" fmla="*/ 0 w 1495"/>
              <a:gd name="T3" fmla="*/ 2147483647 h 1292"/>
              <a:gd name="T4" fmla="*/ 2147483647 w 1495"/>
              <a:gd name="T5" fmla="*/ 2147483647 h 1292"/>
              <a:gd name="T6" fmla="*/ 0 w 1495"/>
              <a:gd name="T7" fmla="*/ 0 h 12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95" h="1292">
                <a:moveTo>
                  <a:pt x="0" y="0"/>
                </a:moveTo>
                <a:lnTo>
                  <a:pt x="0" y="1292"/>
                </a:lnTo>
                <a:lnTo>
                  <a:pt x="1495" y="1292"/>
                </a:lnTo>
                <a:lnTo>
                  <a:pt x="0" y="0"/>
                </a:lnTo>
                <a:close/>
              </a:path>
            </a:pathLst>
          </a:custGeom>
          <a:solidFill>
            <a:srgbClr val="FFE5B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0515" name="Line 3"/>
          <p:cNvSpPr>
            <a:spLocks noChangeShapeType="1"/>
          </p:cNvSpPr>
          <p:nvPr/>
        </p:nvSpPr>
        <p:spPr bwMode="auto">
          <a:xfrm>
            <a:off x="1128713" y="1955800"/>
            <a:ext cx="3476625" cy="2973388"/>
          </a:xfrm>
          <a:prstGeom prst="line">
            <a:avLst/>
          </a:prstGeom>
          <a:noFill/>
          <a:ln w="30163">
            <a:solidFill>
              <a:srgbClr val="F79448"/>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16" name="Rectangle 4"/>
          <p:cNvSpPr>
            <a:spLocks noChangeArrowheads="1"/>
          </p:cNvSpPr>
          <p:nvPr/>
        </p:nvSpPr>
        <p:spPr bwMode="auto">
          <a:xfrm>
            <a:off x="1773238" y="4964113"/>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a:t>
            </a:r>
            <a:endParaRPr lang="en-US" sz="1400"/>
          </a:p>
        </p:txBody>
      </p:sp>
      <p:sp>
        <p:nvSpPr>
          <p:cNvPr id="320517" name="Rectangle 5"/>
          <p:cNvSpPr>
            <a:spLocks noChangeArrowheads="1"/>
          </p:cNvSpPr>
          <p:nvPr/>
        </p:nvSpPr>
        <p:spPr bwMode="auto">
          <a:xfrm>
            <a:off x="928688" y="4964113"/>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320518" name="Rectangle 6"/>
          <p:cNvSpPr>
            <a:spLocks noChangeArrowheads="1"/>
          </p:cNvSpPr>
          <p:nvPr/>
        </p:nvSpPr>
        <p:spPr bwMode="auto">
          <a:xfrm>
            <a:off x="2468563" y="4964113"/>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320519" name="Rectangle 7"/>
          <p:cNvSpPr>
            <a:spLocks noChangeArrowheads="1"/>
          </p:cNvSpPr>
          <p:nvPr/>
        </p:nvSpPr>
        <p:spPr bwMode="auto">
          <a:xfrm>
            <a:off x="3163888" y="4964113"/>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3</a:t>
            </a:r>
            <a:endParaRPr lang="en-US" sz="1400"/>
          </a:p>
        </p:txBody>
      </p:sp>
      <p:sp>
        <p:nvSpPr>
          <p:cNvPr id="320520" name="Rectangle 8"/>
          <p:cNvSpPr>
            <a:spLocks noChangeArrowheads="1"/>
          </p:cNvSpPr>
          <p:nvPr/>
        </p:nvSpPr>
        <p:spPr bwMode="auto">
          <a:xfrm>
            <a:off x="3859213" y="4964113"/>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320521" name="Rectangle 9"/>
          <p:cNvSpPr>
            <a:spLocks noChangeArrowheads="1"/>
          </p:cNvSpPr>
          <p:nvPr/>
        </p:nvSpPr>
        <p:spPr bwMode="auto">
          <a:xfrm>
            <a:off x="4556125" y="4964113"/>
            <a:ext cx="904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5</a:t>
            </a:r>
            <a:endParaRPr lang="en-US" sz="1400"/>
          </a:p>
        </p:txBody>
      </p:sp>
      <p:sp>
        <p:nvSpPr>
          <p:cNvPr id="320522" name="Oval 10"/>
          <p:cNvSpPr>
            <a:spLocks noChangeArrowheads="1"/>
          </p:cNvSpPr>
          <p:nvPr/>
        </p:nvSpPr>
        <p:spPr bwMode="auto">
          <a:xfrm>
            <a:off x="3854450" y="4281488"/>
            <a:ext cx="109538" cy="1079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20523" name="Oval 11"/>
          <p:cNvSpPr>
            <a:spLocks noChangeArrowheads="1"/>
          </p:cNvSpPr>
          <p:nvPr/>
        </p:nvSpPr>
        <p:spPr bwMode="auto">
          <a:xfrm>
            <a:off x="3155950" y="3683000"/>
            <a:ext cx="109538" cy="1095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20524" name="Oval 12"/>
          <p:cNvSpPr>
            <a:spLocks noChangeArrowheads="1"/>
          </p:cNvSpPr>
          <p:nvPr/>
        </p:nvSpPr>
        <p:spPr bwMode="auto">
          <a:xfrm>
            <a:off x="2462213" y="3092450"/>
            <a:ext cx="111125" cy="1079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20525" name="Oval 13"/>
          <p:cNvSpPr>
            <a:spLocks noChangeArrowheads="1"/>
          </p:cNvSpPr>
          <p:nvPr/>
        </p:nvSpPr>
        <p:spPr bwMode="auto">
          <a:xfrm>
            <a:off x="1765300" y="2492375"/>
            <a:ext cx="109538" cy="1095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20526" name="Line 14"/>
          <p:cNvSpPr>
            <a:spLocks noChangeShapeType="1"/>
          </p:cNvSpPr>
          <p:nvPr/>
        </p:nvSpPr>
        <p:spPr bwMode="auto">
          <a:xfrm>
            <a:off x="1128713" y="2546350"/>
            <a:ext cx="131762"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27" name="Line 15"/>
          <p:cNvSpPr>
            <a:spLocks noChangeShapeType="1"/>
          </p:cNvSpPr>
          <p:nvPr/>
        </p:nvSpPr>
        <p:spPr bwMode="auto">
          <a:xfrm>
            <a:off x="1128713" y="3146425"/>
            <a:ext cx="131762"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28" name="Line 16"/>
          <p:cNvSpPr>
            <a:spLocks noChangeShapeType="1"/>
          </p:cNvSpPr>
          <p:nvPr/>
        </p:nvSpPr>
        <p:spPr bwMode="auto">
          <a:xfrm>
            <a:off x="1128713" y="3738563"/>
            <a:ext cx="131762"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29" name="Line 17"/>
          <p:cNvSpPr>
            <a:spLocks noChangeShapeType="1"/>
          </p:cNvSpPr>
          <p:nvPr/>
        </p:nvSpPr>
        <p:spPr bwMode="auto">
          <a:xfrm>
            <a:off x="1128713" y="4333875"/>
            <a:ext cx="131762"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30" name="Line 18"/>
          <p:cNvSpPr>
            <a:spLocks noChangeShapeType="1"/>
          </p:cNvSpPr>
          <p:nvPr/>
        </p:nvSpPr>
        <p:spPr bwMode="auto">
          <a:xfrm>
            <a:off x="3906838" y="4797425"/>
            <a:ext cx="0" cy="131763"/>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31" name="Line 19"/>
          <p:cNvSpPr>
            <a:spLocks noChangeShapeType="1"/>
          </p:cNvSpPr>
          <p:nvPr/>
        </p:nvSpPr>
        <p:spPr bwMode="auto">
          <a:xfrm>
            <a:off x="3209925" y="4797425"/>
            <a:ext cx="0" cy="131763"/>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32" name="Line 20"/>
          <p:cNvSpPr>
            <a:spLocks noChangeShapeType="1"/>
          </p:cNvSpPr>
          <p:nvPr/>
        </p:nvSpPr>
        <p:spPr bwMode="auto">
          <a:xfrm>
            <a:off x="2519363" y="4719638"/>
            <a:ext cx="0" cy="20955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33" name="Line 21"/>
          <p:cNvSpPr>
            <a:spLocks noChangeShapeType="1"/>
          </p:cNvSpPr>
          <p:nvPr/>
        </p:nvSpPr>
        <p:spPr bwMode="auto">
          <a:xfrm>
            <a:off x="1822450" y="4797425"/>
            <a:ext cx="0" cy="142875"/>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34" name="Freeform 22"/>
          <p:cNvSpPr>
            <a:spLocks/>
          </p:cNvSpPr>
          <p:nvPr/>
        </p:nvSpPr>
        <p:spPr bwMode="auto">
          <a:xfrm>
            <a:off x="1128713" y="906463"/>
            <a:ext cx="5545137" cy="4022725"/>
          </a:xfrm>
          <a:custGeom>
            <a:avLst/>
            <a:gdLst>
              <a:gd name="T0" fmla="*/ 2147483647 w 2384"/>
              <a:gd name="T1" fmla="*/ 2147483647 h 1748"/>
              <a:gd name="T2" fmla="*/ 0 w 2384"/>
              <a:gd name="T3" fmla="*/ 2147483647 h 1748"/>
              <a:gd name="T4" fmla="*/ 0 w 2384"/>
              <a:gd name="T5" fmla="*/ 0 h 1748"/>
              <a:gd name="T6" fmla="*/ 0 60000 65536"/>
              <a:gd name="T7" fmla="*/ 0 60000 65536"/>
              <a:gd name="T8" fmla="*/ 0 60000 65536"/>
            </a:gdLst>
            <a:ahLst/>
            <a:cxnLst>
              <a:cxn ang="T6">
                <a:pos x="T0" y="T1"/>
              </a:cxn>
              <a:cxn ang="T7">
                <a:pos x="T2" y="T3"/>
              </a:cxn>
              <a:cxn ang="T8">
                <a:pos x="T4" y="T5"/>
              </a:cxn>
            </a:cxnLst>
            <a:rect l="0" t="0" r="r" b="b"/>
            <a:pathLst>
              <a:path w="2384" h="1748">
                <a:moveTo>
                  <a:pt x="2384" y="1748"/>
                </a:moveTo>
                <a:lnTo>
                  <a:pt x="0" y="1748"/>
                </a:lnTo>
                <a:lnTo>
                  <a:pt x="0" y="0"/>
                </a:lnTo>
              </a:path>
            </a:pathLst>
          </a:cu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535" name="Rectangle 23"/>
          <p:cNvSpPr>
            <a:spLocks noChangeArrowheads="1"/>
          </p:cNvSpPr>
          <p:nvPr/>
        </p:nvSpPr>
        <p:spPr bwMode="auto">
          <a:xfrm>
            <a:off x="830263" y="1835150"/>
            <a:ext cx="18256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10</a:t>
            </a:r>
            <a:endParaRPr lang="en-US" sz="1400"/>
          </a:p>
        </p:txBody>
      </p:sp>
      <p:sp>
        <p:nvSpPr>
          <p:cNvPr id="320536" name="Rectangle 24"/>
          <p:cNvSpPr>
            <a:spLocks noChangeArrowheads="1"/>
          </p:cNvSpPr>
          <p:nvPr/>
        </p:nvSpPr>
        <p:spPr bwMode="auto">
          <a:xfrm>
            <a:off x="928688" y="24288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8</a:t>
            </a:r>
            <a:endParaRPr lang="en-US" sz="1400"/>
          </a:p>
        </p:txBody>
      </p:sp>
      <p:sp>
        <p:nvSpPr>
          <p:cNvPr id="320537" name="Rectangle 25"/>
          <p:cNvSpPr>
            <a:spLocks noChangeArrowheads="1"/>
          </p:cNvSpPr>
          <p:nvPr/>
        </p:nvSpPr>
        <p:spPr bwMode="auto">
          <a:xfrm>
            <a:off x="928688" y="30257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6</a:t>
            </a:r>
            <a:endParaRPr lang="en-US" sz="1400"/>
          </a:p>
        </p:txBody>
      </p:sp>
      <p:sp>
        <p:nvSpPr>
          <p:cNvPr id="320538" name="Rectangle 26"/>
          <p:cNvSpPr>
            <a:spLocks noChangeArrowheads="1"/>
          </p:cNvSpPr>
          <p:nvPr/>
        </p:nvSpPr>
        <p:spPr bwMode="auto">
          <a:xfrm>
            <a:off x="928688" y="3619500"/>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320539" name="Rectangle 27"/>
          <p:cNvSpPr>
            <a:spLocks noChangeArrowheads="1"/>
          </p:cNvSpPr>
          <p:nvPr/>
        </p:nvSpPr>
        <p:spPr bwMode="auto">
          <a:xfrm>
            <a:off x="928688" y="4214813"/>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320540" name="Rectangle 28"/>
          <p:cNvSpPr>
            <a:spLocks noChangeArrowheads="1"/>
          </p:cNvSpPr>
          <p:nvPr/>
        </p:nvSpPr>
        <p:spPr bwMode="auto">
          <a:xfrm>
            <a:off x="1181100" y="2127250"/>
            <a:ext cx="10953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A</a:t>
            </a:r>
            <a:endParaRPr lang="en-US" sz="1400"/>
          </a:p>
        </p:txBody>
      </p:sp>
      <p:sp>
        <p:nvSpPr>
          <p:cNvPr id="320541" name="Rectangle 29"/>
          <p:cNvSpPr>
            <a:spLocks noChangeArrowheads="1"/>
          </p:cNvSpPr>
          <p:nvPr/>
        </p:nvSpPr>
        <p:spPr bwMode="auto">
          <a:xfrm>
            <a:off x="1619250" y="2581275"/>
            <a:ext cx="9683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B</a:t>
            </a:r>
            <a:endParaRPr lang="en-US" sz="1400"/>
          </a:p>
        </p:txBody>
      </p:sp>
      <p:sp>
        <p:nvSpPr>
          <p:cNvPr id="320542" name="Rectangle 30"/>
          <p:cNvSpPr>
            <a:spLocks noChangeArrowheads="1"/>
          </p:cNvSpPr>
          <p:nvPr/>
        </p:nvSpPr>
        <p:spPr bwMode="auto">
          <a:xfrm>
            <a:off x="2324100" y="3179763"/>
            <a:ext cx="1031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sp>
        <p:nvSpPr>
          <p:cNvPr id="320543" name="Rectangle 31"/>
          <p:cNvSpPr>
            <a:spLocks noChangeArrowheads="1"/>
          </p:cNvSpPr>
          <p:nvPr/>
        </p:nvSpPr>
        <p:spPr bwMode="auto">
          <a:xfrm>
            <a:off x="3009900" y="3771900"/>
            <a:ext cx="1190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D</a:t>
            </a:r>
            <a:endParaRPr lang="en-US" sz="1400"/>
          </a:p>
        </p:txBody>
      </p:sp>
      <p:sp>
        <p:nvSpPr>
          <p:cNvPr id="320544" name="Rectangle 32"/>
          <p:cNvSpPr>
            <a:spLocks noChangeArrowheads="1"/>
          </p:cNvSpPr>
          <p:nvPr/>
        </p:nvSpPr>
        <p:spPr bwMode="auto">
          <a:xfrm>
            <a:off x="3714750" y="4368800"/>
            <a:ext cx="873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E</a:t>
            </a:r>
            <a:endParaRPr lang="en-US" sz="1400"/>
          </a:p>
        </p:txBody>
      </p:sp>
      <p:sp>
        <p:nvSpPr>
          <p:cNvPr id="320545" name="Rectangle 33"/>
          <p:cNvSpPr>
            <a:spLocks noChangeArrowheads="1"/>
          </p:cNvSpPr>
          <p:nvPr/>
        </p:nvSpPr>
        <p:spPr bwMode="auto">
          <a:xfrm>
            <a:off x="4187825" y="4683125"/>
            <a:ext cx="873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F</a:t>
            </a:r>
            <a:endParaRPr lang="en-US" sz="1400"/>
          </a:p>
        </p:txBody>
      </p:sp>
      <p:sp>
        <p:nvSpPr>
          <p:cNvPr id="320546" name="Oval 34"/>
          <p:cNvSpPr>
            <a:spLocks noChangeArrowheads="1"/>
          </p:cNvSpPr>
          <p:nvPr/>
        </p:nvSpPr>
        <p:spPr bwMode="auto">
          <a:xfrm>
            <a:off x="1074738" y="1900238"/>
            <a:ext cx="109537" cy="1111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20547" name="Oval 35"/>
          <p:cNvSpPr>
            <a:spLocks noChangeArrowheads="1"/>
          </p:cNvSpPr>
          <p:nvPr/>
        </p:nvSpPr>
        <p:spPr bwMode="auto">
          <a:xfrm>
            <a:off x="4551363" y="4873625"/>
            <a:ext cx="111125" cy="1079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20548" name="Line 36"/>
          <p:cNvSpPr>
            <a:spLocks noChangeShapeType="1"/>
          </p:cNvSpPr>
          <p:nvPr/>
        </p:nvSpPr>
        <p:spPr bwMode="auto">
          <a:xfrm flipV="1">
            <a:off x="3524250" y="3640138"/>
            <a:ext cx="544513" cy="371475"/>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20549" name="Freeform 37"/>
          <p:cNvSpPr>
            <a:spLocks/>
          </p:cNvSpPr>
          <p:nvPr/>
        </p:nvSpPr>
        <p:spPr bwMode="auto">
          <a:xfrm>
            <a:off x="3733800" y="3048000"/>
            <a:ext cx="1447800" cy="990600"/>
          </a:xfrm>
          <a:custGeom>
            <a:avLst/>
            <a:gdLst>
              <a:gd name="T0" fmla="*/ 2147483647 w 351"/>
              <a:gd name="T1" fmla="*/ 2147483647 h 136"/>
              <a:gd name="T2" fmla="*/ 2147483647 w 351"/>
              <a:gd name="T3" fmla="*/ 2147483647 h 136"/>
              <a:gd name="T4" fmla="*/ 306248885 w 351"/>
              <a:gd name="T5" fmla="*/ 2147483647 h 136"/>
              <a:gd name="T6" fmla="*/ 0 w 351"/>
              <a:gd name="T7" fmla="*/ 2147483647 h 136"/>
              <a:gd name="T8" fmla="*/ 0 w 351"/>
              <a:gd name="T9" fmla="*/ 848864078 h 136"/>
              <a:gd name="T10" fmla="*/ 306248885 w 351"/>
              <a:gd name="T11" fmla="*/ 0 h 136"/>
              <a:gd name="T12" fmla="*/ 2147483647 w 351"/>
              <a:gd name="T13" fmla="*/ 0 h 136"/>
              <a:gd name="T14" fmla="*/ 2147483647 w 351"/>
              <a:gd name="T15" fmla="*/ 848864078 h 136"/>
              <a:gd name="T16" fmla="*/ 2147483647 w 351"/>
              <a:gd name="T17" fmla="*/ 2147483647 h 1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51" h="136">
                <a:moveTo>
                  <a:pt x="351" y="120"/>
                </a:moveTo>
                <a:cubicBezTo>
                  <a:pt x="351" y="129"/>
                  <a:pt x="343" y="136"/>
                  <a:pt x="333" y="136"/>
                </a:cubicBezTo>
                <a:cubicBezTo>
                  <a:pt x="18" y="136"/>
                  <a:pt x="18" y="136"/>
                  <a:pt x="18" y="136"/>
                </a:cubicBezTo>
                <a:cubicBezTo>
                  <a:pt x="9" y="136"/>
                  <a:pt x="0" y="129"/>
                  <a:pt x="0" y="120"/>
                </a:cubicBezTo>
                <a:cubicBezTo>
                  <a:pt x="0" y="16"/>
                  <a:pt x="0" y="16"/>
                  <a:pt x="0" y="16"/>
                </a:cubicBezTo>
                <a:cubicBezTo>
                  <a:pt x="0" y="7"/>
                  <a:pt x="9" y="0"/>
                  <a:pt x="18" y="0"/>
                </a:cubicBezTo>
                <a:cubicBezTo>
                  <a:pt x="333" y="0"/>
                  <a:pt x="333" y="0"/>
                  <a:pt x="333" y="0"/>
                </a:cubicBezTo>
                <a:cubicBezTo>
                  <a:pt x="343" y="0"/>
                  <a:pt x="351" y="7"/>
                  <a:pt x="351" y="16"/>
                </a:cubicBezTo>
                <a:lnTo>
                  <a:pt x="351" y="120"/>
                </a:lnTo>
                <a:close/>
              </a:path>
            </a:pathLst>
          </a:custGeom>
          <a:solidFill>
            <a:srgbClr val="D7E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0550" name="Rectangle 38"/>
          <p:cNvSpPr>
            <a:spLocks noChangeArrowheads="1"/>
          </p:cNvSpPr>
          <p:nvPr/>
        </p:nvSpPr>
        <p:spPr bwMode="auto">
          <a:xfrm>
            <a:off x="3810000" y="3124200"/>
            <a:ext cx="14478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Affordable consumption bundles that cost all of Sammy's income</a:t>
            </a:r>
            <a:endParaRPr lang="en-US" sz="1400"/>
          </a:p>
        </p:txBody>
      </p:sp>
      <p:sp>
        <p:nvSpPr>
          <p:cNvPr id="320551" name="Rectangle 39"/>
          <p:cNvSpPr>
            <a:spLocks noChangeArrowheads="1"/>
          </p:cNvSpPr>
          <p:nvPr/>
        </p:nvSpPr>
        <p:spPr bwMode="auto">
          <a:xfrm>
            <a:off x="4678363" y="4670425"/>
            <a:ext cx="184626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Sammy</a:t>
            </a:r>
            <a:r>
              <a:rPr lang="ja-JP" altLang="en-US" sz="1400">
                <a:solidFill>
                  <a:srgbClr val="000000"/>
                </a:solidFill>
                <a:latin typeface="Myriad Pro" charset="0"/>
              </a:rPr>
              <a:t>’</a:t>
            </a:r>
            <a:r>
              <a:rPr lang="en-US" altLang="ja-JP" sz="1400">
                <a:solidFill>
                  <a:srgbClr val="000000"/>
                </a:solidFill>
                <a:latin typeface="Myriad Pro" charset="0"/>
              </a:rPr>
              <a:t>s Budget Line, BL</a:t>
            </a:r>
            <a:endParaRPr lang="en-US" sz="1400"/>
          </a:p>
        </p:txBody>
      </p:sp>
      <p:sp>
        <p:nvSpPr>
          <p:cNvPr id="320552" name="Freeform 40"/>
          <p:cNvSpPr>
            <a:spLocks/>
          </p:cNvSpPr>
          <p:nvPr/>
        </p:nvSpPr>
        <p:spPr bwMode="auto">
          <a:xfrm>
            <a:off x="1600200" y="3733800"/>
            <a:ext cx="1101725" cy="735013"/>
          </a:xfrm>
          <a:custGeom>
            <a:avLst/>
            <a:gdLst>
              <a:gd name="T0" fmla="*/ 2147483647 w 200"/>
              <a:gd name="T1" fmla="*/ 2147483647 h 135"/>
              <a:gd name="T2" fmla="*/ 2147483647 w 200"/>
              <a:gd name="T3" fmla="*/ 2147483647 h 135"/>
              <a:gd name="T4" fmla="*/ 546207712 w 200"/>
              <a:gd name="T5" fmla="*/ 2147483647 h 135"/>
              <a:gd name="T6" fmla="*/ 0 w 200"/>
              <a:gd name="T7" fmla="*/ 2147483647 h 135"/>
              <a:gd name="T8" fmla="*/ 0 w 200"/>
              <a:gd name="T9" fmla="*/ 474290278 h 135"/>
              <a:gd name="T10" fmla="*/ 546207712 w 200"/>
              <a:gd name="T11" fmla="*/ 0 h 135"/>
              <a:gd name="T12" fmla="*/ 2147483647 w 200"/>
              <a:gd name="T13" fmla="*/ 0 h 135"/>
              <a:gd name="T14" fmla="*/ 2147483647 w 200"/>
              <a:gd name="T15" fmla="*/ 474290278 h 135"/>
              <a:gd name="T16" fmla="*/ 2147483647 w 200"/>
              <a:gd name="T17" fmla="*/ 2147483647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0" h="135">
                <a:moveTo>
                  <a:pt x="200" y="119"/>
                </a:moveTo>
                <a:cubicBezTo>
                  <a:pt x="200" y="128"/>
                  <a:pt x="192" y="135"/>
                  <a:pt x="183" y="135"/>
                </a:cubicBezTo>
                <a:cubicBezTo>
                  <a:pt x="18" y="135"/>
                  <a:pt x="18" y="135"/>
                  <a:pt x="18" y="135"/>
                </a:cubicBezTo>
                <a:cubicBezTo>
                  <a:pt x="8" y="135"/>
                  <a:pt x="0" y="128"/>
                  <a:pt x="0" y="119"/>
                </a:cubicBezTo>
                <a:cubicBezTo>
                  <a:pt x="0" y="16"/>
                  <a:pt x="0" y="16"/>
                  <a:pt x="0" y="16"/>
                </a:cubicBezTo>
                <a:cubicBezTo>
                  <a:pt x="0" y="7"/>
                  <a:pt x="8" y="0"/>
                  <a:pt x="18" y="0"/>
                </a:cubicBezTo>
                <a:cubicBezTo>
                  <a:pt x="183" y="0"/>
                  <a:pt x="183" y="0"/>
                  <a:pt x="183" y="0"/>
                </a:cubicBezTo>
                <a:cubicBezTo>
                  <a:pt x="192" y="0"/>
                  <a:pt x="200" y="7"/>
                  <a:pt x="200" y="16"/>
                </a:cubicBezTo>
                <a:lnTo>
                  <a:pt x="200" y="119"/>
                </a:lnTo>
                <a:close/>
              </a:path>
            </a:pathLst>
          </a:custGeom>
          <a:solidFill>
            <a:srgbClr val="D7E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0553" name="Rectangle 41"/>
          <p:cNvSpPr>
            <a:spLocks noChangeArrowheads="1"/>
          </p:cNvSpPr>
          <p:nvPr/>
        </p:nvSpPr>
        <p:spPr bwMode="auto">
          <a:xfrm>
            <a:off x="1676400" y="3810000"/>
            <a:ext cx="108585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Affordable consumption bundles</a:t>
            </a:r>
            <a:endParaRPr lang="en-US" sz="1400"/>
          </a:p>
        </p:txBody>
      </p:sp>
      <p:sp>
        <p:nvSpPr>
          <p:cNvPr id="320554" name="Freeform 42"/>
          <p:cNvSpPr>
            <a:spLocks/>
          </p:cNvSpPr>
          <p:nvPr/>
        </p:nvSpPr>
        <p:spPr bwMode="auto">
          <a:xfrm>
            <a:off x="2362200" y="1676400"/>
            <a:ext cx="1916113" cy="520700"/>
          </a:xfrm>
          <a:custGeom>
            <a:avLst/>
            <a:gdLst>
              <a:gd name="T0" fmla="*/ 2147483647 w 311"/>
              <a:gd name="T1" fmla="*/ 2147483647 h 95"/>
              <a:gd name="T2" fmla="*/ 2147483647 w 311"/>
              <a:gd name="T3" fmla="*/ 2147483647 h 95"/>
              <a:gd name="T4" fmla="*/ 721234791 w 311"/>
              <a:gd name="T5" fmla="*/ 2147483647 h 95"/>
              <a:gd name="T6" fmla="*/ 0 w 311"/>
              <a:gd name="T7" fmla="*/ 2147483647 h 95"/>
              <a:gd name="T8" fmla="*/ 0 w 311"/>
              <a:gd name="T9" fmla="*/ 480671873 h 95"/>
              <a:gd name="T10" fmla="*/ 721234791 w 311"/>
              <a:gd name="T11" fmla="*/ 0 h 95"/>
              <a:gd name="T12" fmla="*/ 2147483647 w 311"/>
              <a:gd name="T13" fmla="*/ 0 h 95"/>
              <a:gd name="T14" fmla="*/ 2147483647 w 311"/>
              <a:gd name="T15" fmla="*/ 480671873 h 95"/>
              <a:gd name="T16" fmla="*/ 2147483647 w 311"/>
              <a:gd name="T17" fmla="*/ 2147483647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1" h="95">
                <a:moveTo>
                  <a:pt x="311" y="79"/>
                </a:moveTo>
                <a:cubicBezTo>
                  <a:pt x="311" y="88"/>
                  <a:pt x="302" y="95"/>
                  <a:pt x="292" y="95"/>
                </a:cubicBezTo>
                <a:cubicBezTo>
                  <a:pt x="19" y="95"/>
                  <a:pt x="19" y="95"/>
                  <a:pt x="19" y="95"/>
                </a:cubicBezTo>
                <a:cubicBezTo>
                  <a:pt x="9" y="95"/>
                  <a:pt x="0" y="88"/>
                  <a:pt x="0" y="79"/>
                </a:cubicBezTo>
                <a:cubicBezTo>
                  <a:pt x="0" y="16"/>
                  <a:pt x="0" y="16"/>
                  <a:pt x="0" y="16"/>
                </a:cubicBezTo>
                <a:cubicBezTo>
                  <a:pt x="0" y="7"/>
                  <a:pt x="9" y="0"/>
                  <a:pt x="19" y="0"/>
                </a:cubicBezTo>
                <a:cubicBezTo>
                  <a:pt x="292" y="0"/>
                  <a:pt x="292" y="0"/>
                  <a:pt x="292" y="0"/>
                </a:cubicBezTo>
                <a:cubicBezTo>
                  <a:pt x="302" y="0"/>
                  <a:pt x="311" y="7"/>
                  <a:pt x="311" y="16"/>
                </a:cubicBezTo>
                <a:lnTo>
                  <a:pt x="311" y="79"/>
                </a:lnTo>
                <a:close/>
              </a:path>
            </a:pathLst>
          </a:custGeom>
          <a:solidFill>
            <a:srgbClr val="D7E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0555" name="Rectangle 43"/>
          <p:cNvSpPr>
            <a:spLocks noChangeArrowheads="1"/>
          </p:cNvSpPr>
          <p:nvPr/>
        </p:nvSpPr>
        <p:spPr bwMode="auto">
          <a:xfrm>
            <a:off x="2438400" y="1752600"/>
            <a:ext cx="18415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Unaffordable consumption bundles</a:t>
            </a:r>
            <a:endParaRPr lang="en-US" sz="1400"/>
          </a:p>
        </p:txBody>
      </p:sp>
      <p:sp>
        <p:nvSpPr>
          <p:cNvPr id="320556" name="Rectangle 44"/>
          <p:cNvSpPr>
            <a:spLocks noChangeArrowheads="1"/>
          </p:cNvSpPr>
          <p:nvPr/>
        </p:nvSpPr>
        <p:spPr bwMode="auto">
          <a:xfrm>
            <a:off x="5502275" y="4941888"/>
            <a:ext cx="20034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clams (pounds)</a:t>
            </a:r>
            <a:endParaRPr lang="en-US" sz="1400"/>
          </a:p>
        </p:txBody>
      </p:sp>
      <p:sp>
        <p:nvSpPr>
          <p:cNvPr id="320557" name="Rectangle 45"/>
          <p:cNvSpPr>
            <a:spLocks noChangeArrowheads="1"/>
          </p:cNvSpPr>
          <p:nvPr/>
        </p:nvSpPr>
        <p:spPr bwMode="auto">
          <a:xfrm>
            <a:off x="228600" y="563563"/>
            <a:ext cx="36480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buClr>
                <a:schemeClr val="hlink"/>
              </a:buClr>
              <a:buSzPct val="70000"/>
              <a:buFont typeface="Wingdings" charset="0"/>
              <a:buNone/>
            </a:pPr>
            <a:r>
              <a:rPr lang="en-US" sz="1400">
                <a:solidFill>
                  <a:srgbClr val="000000"/>
                </a:solidFill>
                <a:latin typeface="Myriad Pro" charset="0"/>
              </a:rPr>
              <a:t>Quantity of potatoes </a:t>
            </a:r>
          </a:p>
          <a:p>
            <a:pPr marL="1588" indent="-1588">
              <a:lnSpc>
                <a:spcPct val="80000"/>
              </a:lnSpc>
              <a:buClr>
                <a:schemeClr val="hlink"/>
              </a:buClr>
              <a:buSzPct val="70000"/>
              <a:buFont typeface="Wingdings" charset="0"/>
              <a:buNone/>
            </a:pPr>
            <a:r>
              <a:rPr lang="en-US" sz="1400">
                <a:solidFill>
                  <a:srgbClr val="000000"/>
                </a:solidFill>
                <a:latin typeface="Myriad Pro" charset="0"/>
              </a:rPr>
              <a:t>(pounds)</a:t>
            </a:r>
            <a:endParaRPr lang="en-US" sz="1400"/>
          </a:p>
        </p:txBody>
      </p:sp>
      <p:sp>
        <p:nvSpPr>
          <p:cNvPr id="3083" name="Rectangle 11"/>
          <p:cNvSpPr>
            <a:spLocks noChangeArrowheads="1"/>
          </p:cNvSpPr>
          <p:nvPr/>
        </p:nvSpPr>
        <p:spPr bwMode="auto">
          <a:xfrm>
            <a:off x="533400" y="228600"/>
            <a:ext cx="18415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wrap="none">
            <a:spAutoFit/>
          </a:bodyPr>
          <a:lstStyle/>
          <a:p>
            <a:pPr marL="1588" indent="-1588">
              <a:lnSpc>
                <a:spcPct val="80000"/>
              </a:lnSpc>
              <a:spcBef>
                <a:spcPct val="50000"/>
              </a:spcBef>
              <a:buClr>
                <a:schemeClr val="hlink"/>
              </a:buClr>
              <a:buSzPct val="70000"/>
              <a:buFont typeface="Wingdings" charset="0"/>
              <a:buNone/>
            </a:pPr>
            <a:endParaRPr lang="en-US" sz="3200" b="1">
              <a:solidFill>
                <a:srgbClr val="993366"/>
              </a:solidFill>
            </a:endParaRPr>
          </a:p>
        </p:txBody>
      </p:sp>
      <p:grpSp>
        <p:nvGrpSpPr>
          <p:cNvPr id="320559" name="Group 47"/>
          <p:cNvGrpSpPr>
            <a:grpSpLocks/>
          </p:cNvGrpSpPr>
          <p:nvPr/>
        </p:nvGrpSpPr>
        <p:grpSpPr bwMode="auto">
          <a:xfrm>
            <a:off x="5257800" y="914400"/>
            <a:ext cx="3524250" cy="3140075"/>
            <a:chOff x="3408" y="528"/>
            <a:chExt cx="2220" cy="1978"/>
          </a:xfrm>
        </p:grpSpPr>
        <p:sp>
          <p:nvSpPr>
            <p:cNvPr id="78897" name="Rectangle 48"/>
            <p:cNvSpPr>
              <a:spLocks noChangeArrowheads="1"/>
            </p:cNvSpPr>
            <p:nvPr/>
          </p:nvSpPr>
          <p:spPr bwMode="auto">
            <a:xfrm>
              <a:off x="3420" y="529"/>
              <a:ext cx="2208" cy="471"/>
            </a:xfrm>
            <a:prstGeom prst="rect">
              <a:avLst/>
            </a:prstGeom>
            <a:solidFill>
              <a:srgbClr val="FFF0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p>
          </p:txBody>
        </p:sp>
        <p:sp>
          <p:nvSpPr>
            <p:cNvPr id="78898" name="Freeform 49"/>
            <p:cNvSpPr>
              <a:spLocks/>
            </p:cNvSpPr>
            <p:nvPr/>
          </p:nvSpPr>
          <p:spPr bwMode="auto">
            <a:xfrm>
              <a:off x="3408" y="1250"/>
              <a:ext cx="2191" cy="0"/>
            </a:xfrm>
            <a:custGeom>
              <a:avLst/>
              <a:gdLst>
                <a:gd name="T0" fmla="*/ 0 w 1566"/>
                <a:gd name="T1" fmla="*/ 3065 w 1566"/>
                <a:gd name="T2" fmla="*/ 0 w 1566"/>
                <a:gd name="T3" fmla="*/ 0 60000 65536"/>
                <a:gd name="T4" fmla="*/ 0 60000 65536"/>
                <a:gd name="T5" fmla="*/ 0 60000 65536"/>
              </a:gdLst>
              <a:ahLst/>
              <a:cxnLst>
                <a:cxn ang="T3">
                  <a:pos x="T0" y="0"/>
                </a:cxn>
                <a:cxn ang="T4">
                  <a:pos x="T1" y="0"/>
                </a:cxn>
                <a:cxn ang="T5">
                  <a:pos x="T2" y="0"/>
                </a:cxn>
              </a:cxnLst>
              <a:rect l="0" t="0" r="r" b="b"/>
              <a:pathLst>
                <a:path w="1566">
                  <a:moveTo>
                    <a:pt x="0" y="0"/>
                  </a:moveTo>
                  <a:lnTo>
                    <a:pt x="1566" y="0"/>
                  </a:lnTo>
                  <a:lnTo>
                    <a:pt x="0" y="0"/>
                  </a:lnTo>
                  <a:close/>
                </a:path>
              </a:pathLst>
            </a:custGeom>
            <a:noFill/>
            <a:ln w="7938" cap="flat">
              <a:solidFill>
                <a:srgbClr val="D1D3D4"/>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899" name="Freeform 50"/>
            <p:cNvSpPr>
              <a:spLocks/>
            </p:cNvSpPr>
            <p:nvPr/>
          </p:nvSpPr>
          <p:spPr bwMode="auto">
            <a:xfrm>
              <a:off x="3408" y="1503"/>
              <a:ext cx="2191" cy="0"/>
            </a:xfrm>
            <a:custGeom>
              <a:avLst/>
              <a:gdLst>
                <a:gd name="T0" fmla="*/ 0 w 1566"/>
                <a:gd name="T1" fmla="*/ 3065 w 1566"/>
                <a:gd name="T2" fmla="*/ 0 w 1566"/>
                <a:gd name="T3" fmla="*/ 0 60000 65536"/>
                <a:gd name="T4" fmla="*/ 0 60000 65536"/>
                <a:gd name="T5" fmla="*/ 0 60000 65536"/>
              </a:gdLst>
              <a:ahLst/>
              <a:cxnLst>
                <a:cxn ang="T3">
                  <a:pos x="T0" y="0"/>
                </a:cxn>
                <a:cxn ang="T4">
                  <a:pos x="T1" y="0"/>
                </a:cxn>
                <a:cxn ang="T5">
                  <a:pos x="T2" y="0"/>
                </a:cxn>
              </a:cxnLst>
              <a:rect l="0" t="0" r="r" b="b"/>
              <a:pathLst>
                <a:path w="1566">
                  <a:moveTo>
                    <a:pt x="0" y="0"/>
                  </a:moveTo>
                  <a:lnTo>
                    <a:pt x="1566" y="0"/>
                  </a:lnTo>
                  <a:lnTo>
                    <a:pt x="0" y="0"/>
                  </a:lnTo>
                  <a:close/>
                </a:path>
              </a:pathLst>
            </a:custGeom>
            <a:noFill/>
            <a:ln w="7938" cap="flat">
              <a:solidFill>
                <a:srgbClr val="D1D3D4"/>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900" name="Freeform 51"/>
            <p:cNvSpPr>
              <a:spLocks/>
            </p:cNvSpPr>
            <p:nvPr/>
          </p:nvSpPr>
          <p:spPr bwMode="auto">
            <a:xfrm>
              <a:off x="3408" y="1748"/>
              <a:ext cx="2191" cy="0"/>
            </a:xfrm>
            <a:custGeom>
              <a:avLst/>
              <a:gdLst>
                <a:gd name="T0" fmla="*/ 0 w 1566"/>
                <a:gd name="T1" fmla="*/ 3065 w 1566"/>
                <a:gd name="T2" fmla="*/ 0 w 1566"/>
                <a:gd name="T3" fmla="*/ 0 60000 65536"/>
                <a:gd name="T4" fmla="*/ 0 60000 65536"/>
                <a:gd name="T5" fmla="*/ 0 60000 65536"/>
              </a:gdLst>
              <a:ahLst/>
              <a:cxnLst>
                <a:cxn ang="T3">
                  <a:pos x="T0" y="0"/>
                </a:cxn>
                <a:cxn ang="T4">
                  <a:pos x="T1" y="0"/>
                </a:cxn>
                <a:cxn ang="T5">
                  <a:pos x="T2" y="0"/>
                </a:cxn>
              </a:cxnLst>
              <a:rect l="0" t="0" r="r" b="b"/>
              <a:pathLst>
                <a:path w="1566">
                  <a:moveTo>
                    <a:pt x="0" y="0"/>
                  </a:moveTo>
                  <a:lnTo>
                    <a:pt x="1566" y="0"/>
                  </a:lnTo>
                  <a:lnTo>
                    <a:pt x="0" y="0"/>
                  </a:lnTo>
                  <a:close/>
                </a:path>
              </a:pathLst>
            </a:custGeom>
            <a:noFill/>
            <a:ln w="7938" cap="flat">
              <a:solidFill>
                <a:srgbClr val="D1D3D4"/>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901" name="Freeform 52"/>
            <p:cNvSpPr>
              <a:spLocks/>
            </p:cNvSpPr>
            <p:nvPr/>
          </p:nvSpPr>
          <p:spPr bwMode="auto">
            <a:xfrm>
              <a:off x="3408" y="1994"/>
              <a:ext cx="2191" cy="0"/>
            </a:xfrm>
            <a:custGeom>
              <a:avLst/>
              <a:gdLst>
                <a:gd name="T0" fmla="*/ 0 w 1566"/>
                <a:gd name="T1" fmla="*/ 3065 w 1566"/>
                <a:gd name="T2" fmla="*/ 0 w 1566"/>
                <a:gd name="T3" fmla="*/ 0 60000 65536"/>
                <a:gd name="T4" fmla="*/ 0 60000 65536"/>
                <a:gd name="T5" fmla="*/ 0 60000 65536"/>
              </a:gdLst>
              <a:ahLst/>
              <a:cxnLst>
                <a:cxn ang="T3">
                  <a:pos x="T0" y="0"/>
                </a:cxn>
                <a:cxn ang="T4">
                  <a:pos x="T1" y="0"/>
                </a:cxn>
                <a:cxn ang="T5">
                  <a:pos x="T2" y="0"/>
                </a:cxn>
              </a:cxnLst>
              <a:rect l="0" t="0" r="r" b="b"/>
              <a:pathLst>
                <a:path w="1566">
                  <a:moveTo>
                    <a:pt x="0" y="0"/>
                  </a:moveTo>
                  <a:lnTo>
                    <a:pt x="1566" y="0"/>
                  </a:lnTo>
                  <a:lnTo>
                    <a:pt x="0" y="0"/>
                  </a:lnTo>
                  <a:close/>
                </a:path>
              </a:pathLst>
            </a:custGeom>
            <a:noFill/>
            <a:ln w="7938" cap="flat">
              <a:solidFill>
                <a:srgbClr val="D1D3D4"/>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902" name="Line 53"/>
            <p:cNvSpPr>
              <a:spLocks noChangeShapeType="1"/>
            </p:cNvSpPr>
            <p:nvPr/>
          </p:nvSpPr>
          <p:spPr bwMode="auto">
            <a:xfrm>
              <a:off x="3408" y="2256"/>
              <a:ext cx="2191" cy="0"/>
            </a:xfrm>
            <a:prstGeom prst="line">
              <a:avLst/>
            </a:prstGeom>
            <a:noFill/>
            <a:ln w="7938">
              <a:solidFill>
                <a:srgbClr val="D1D3D4"/>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78903" name="Line 54"/>
            <p:cNvSpPr>
              <a:spLocks noChangeShapeType="1"/>
            </p:cNvSpPr>
            <p:nvPr/>
          </p:nvSpPr>
          <p:spPr bwMode="auto">
            <a:xfrm>
              <a:off x="3408" y="999"/>
              <a:ext cx="2191" cy="0"/>
            </a:xfrm>
            <a:prstGeom prst="line">
              <a:avLst/>
            </a:prstGeom>
            <a:noFill/>
            <a:ln w="14288">
              <a:solidFill>
                <a:srgbClr val="BCBEC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78904" name="Rectangle 55"/>
            <p:cNvSpPr>
              <a:spLocks noChangeArrowheads="1"/>
            </p:cNvSpPr>
            <p:nvPr/>
          </p:nvSpPr>
          <p:spPr bwMode="auto">
            <a:xfrm>
              <a:off x="3785" y="1053"/>
              <a:ext cx="6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A</a:t>
              </a:r>
              <a:endParaRPr lang="en-US" sz="1400"/>
            </a:p>
          </p:txBody>
        </p:sp>
        <p:sp>
          <p:nvSpPr>
            <p:cNvPr id="78905" name="Rectangle 56"/>
            <p:cNvSpPr>
              <a:spLocks noChangeArrowheads="1"/>
            </p:cNvSpPr>
            <p:nvPr/>
          </p:nvSpPr>
          <p:spPr bwMode="auto">
            <a:xfrm>
              <a:off x="3788" y="1301"/>
              <a:ext cx="6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B</a:t>
              </a:r>
              <a:endParaRPr lang="en-US" sz="1400"/>
            </a:p>
          </p:txBody>
        </p:sp>
        <p:sp>
          <p:nvSpPr>
            <p:cNvPr id="78906" name="Rectangle 57"/>
            <p:cNvSpPr>
              <a:spLocks noChangeArrowheads="1"/>
            </p:cNvSpPr>
            <p:nvPr/>
          </p:nvSpPr>
          <p:spPr bwMode="auto">
            <a:xfrm>
              <a:off x="3787" y="1550"/>
              <a:ext cx="6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sp>
          <p:nvSpPr>
            <p:cNvPr id="78907" name="Rectangle 58"/>
            <p:cNvSpPr>
              <a:spLocks noChangeArrowheads="1"/>
            </p:cNvSpPr>
            <p:nvPr/>
          </p:nvSpPr>
          <p:spPr bwMode="auto">
            <a:xfrm>
              <a:off x="3781" y="1799"/>
              <a:ext cx="7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D</a:t>
              </a:r>
              <a:endParaRPr lang="en-US" sz="1400"/>
            </a:p>
          </p:txBody>
        </p:sp>
        <p:sp>
          <p:nvSpPr>
            <p:cNvPr id="78908" name="Rectangle 59"/>
            <p:cNvSpPr>
              <a:spLocks noChangeArrowheads="1"/>
            </p:cNvSpPr>
            <p:nvPr/>
          </p:nvSpPr>
          <p:spPr bwMode="auto">
            <a:xfrm>
              <a:off x="3792" y="2050"/>
              <a:ext cx="5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E</a:t>
              </a:r>
              <a:endParaRPr lang="en-US" sz="1400"/>
            </a:p>
          </p:txBody>
        </p:sp>
        <p:sp>
          <p:nvSpPr>
            <p:cNvPr id="78909" name="Rectangle 60"/>
            <p:cNvSpPr>
              <a:spLocks noChangeArrowheads="1"/>
            </p:cNvSpPr>
            <p:nvPr/>
          </p:nvSpPr>
          <p:spPr bwMode="auto">
            <a:xfrm>
              <a:off x="3793" y="2299"/>
              <a:ext cx="5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F</a:t>
              </a:r>
              <a:endParaRPr lang="en-US" sz="1400"/>
            </a:p>
          </p:txBody>
        </p:sp>
        <p:sp>
          <p:nvSpPr>
            <p:cNvPr id="78910" name="Rectangle 61"/>
            <p:cNvSpPr>
              <a:spLocks noChangeArrowheads="1"/>
            </p:cNvSpPr>
            <p:nvPr/>
          </p:nvSpPr>
          <p:spPr bwMode="auto">
            <a:xfrm>
              <a:off x="3495" y="678"/>
              <a:ext cx="701"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Consumption bundle</a:t>
              </a:r>
              <a:endParaRPr lang="en-US" sz="1400"/>
            </a:p>
          </p:txBody>
        </p:sp>
        <p:sp>
          <p:nvSpPr>
            <p:cNvPr id="78911" name="Rectangle 62"/>
            <p:cNvSpPr>
              <a:spLocks noChangeArrowheads="1"/>
            </p:cNvSpPr>
            <p:nvPr/>
          </p:nvSpPr>
          <p:spPr bwMode="auto">
            <a:xfrm>
              <a:off x="4505" y="1053"/>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78912" name="Rectangle 63"/>
            <p:cNvSpPr>
              <a:spLocks noChangeArrowheads="1"/>
            </p:cNvSpPr>
            <p:nvPr/>
          </p:nvSpPr>
          <p:spPr bwMode="auto">
            <a:xfrm>
              <a:off x="4505" y="1301"/>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a:t>
              </a:r>
              <a:endParaRPr lang="en-US" sz="1400"/>
            </a:p>
          </p:txBody>
        </p:sp>
        <p:sp>
          <p:nvSpPr>
            <p:cNvPr id="78913" name="Rectangle 64"/>
            <p:cNvSpPr>
              <a:spLocks noChangeArrowheads="1"/>
            </p:cNvSpPr>
            <p:nvPr/>
          </p:nvSpPr>
          <p:spPr bwMode="auto">
            <a:xfrm>
              <a:off x="4505" y="1550"/>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78914" name="Rectangle 65"/>
            <p:cNvSpPr>
              <a:spLocks noChangeArrowheads="1"/>
            </p:cNvSpPr>
            <p:nvPr/>
          </p:nvSpPr>
          <p:spPr bwMode="auto">
            <a:xfrm>
              <a:off x="4505" y="1799"/>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3</a:t>
              </a:r>
              <a:endParaRPr lang="en-US" sz="1400"/>
            </a:p>
          </p:txBody>
        </p:sp>
        <p:sp>
          <p:nvSpPr>
            <p:cNvPr id="78915" name="Rectangle 66"/>
            <p:cNvSpPr>
              <a:spLocks noChangeArrowheads="1"/>
            </p:cNvSpPr>
            <p:nvPr/>
          </p:nvSpPr>
          <p:spPr bwMode="auto">
            <a:xfrm>
              <a:off x="4505" y="2050"/>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78916" name="Rectangle 67"/>
            <p:cNvSpPr>
              <a:spLocks noChangeArrowheads="1"/>
            </p:cNvSpPr>
            <p:nvPr/>
          </p:nvSpPr>
          <p:spPr bwMode="auto">
            <a:xfrm>
              <a:off x="4505" y="2299"/>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5</a:t>
              </a:r>
              <a:endParaRPr lang="en-US" sz="1400"/>
            </a:p>
          </p:txBody>
        </p:sp>
        <p:sp>
          <p:nvSpPr>
            <p:cNvPr id="78917" name="Rectangle 68"/>
            <p:cNvSpPr>
              <a:spLocks noChangeArrowheads="1"/>
            </p:cNvSpPr>
            <p:nvPr/>
          </p:nvSpPr>
          <p:spPr bwMode="auto">
            <a:xfrm>
              <a:off x="4319" y="546"/>
              <a:ext cx="448"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clams</a:t>
              </a:r>
              <a:endParaRPr lang="en-US" sz="1400"/>
            </a:p>
          </p:txBody>
        </p:sp>
        <p:sp>
          <p:nvSpPr>
            <p:cNvPr id="78918" name="Rectangle 69"/>
            <p:cNvSpPr>
              <a:spLocks noChangeArrowheads="1"/>
            </p:cNvSpPr>
            <p:nvPr/>
          </p:nvSpPr>
          <p:spPr bwMode="auto">
            <a:xfrm>
              <a:off x="4320" y="768"/>
              <a:ext cx="4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(pounds)</a:t>
              </a:r>
              <a:endParaRPr lang="en-US" sz="1400"/>
            </a:p>
          </p:txBody>
        </p:sp>
        <p:sp>
          <p:nvSpPr>
            <p:cNvPr id="78919" name="Rectangle 70"/>
            <p:cNvSpPr>
              <a:spLocks noChangeArrowheads="1"/>
            </p:cNvSpPr>
            <p:nvPr/>
          </p:nvSpPr>
          <p:spPr bwMode="auto">
            <a:xfrm>
              <a:off x="5164" y="1053"/>
              <a:ext cx="11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10</a:t>
              </a:r>
              <a:endParaRPr lang="en-US" sz="1400"/>
            </a:p>
          </p:txBody>
        </p:sp>
        <p:sp>
          <p:nvSpPr>
            <p:cNvPr id="78920" name="Rectangle 71"/>
            <p:cNvSpPr>
              <a:spLocks noChangeArrowheads="1"/>
            </p:cNvSpPr>
            <p:nvPr/>
          </p:nvSpPr>
          <p:spPr bwMode="auto">
            <a:xfrm>
              <a:off x="5194" y="1301"/>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8</a:t>
              </a:r>
              <a:endParaRPr lang="en-US" sz="1400"/>
            </a:p>
          </p:txBody>
        </p:sp>
        <p:sp>
          <p:nvSpPr>
            <p:cNvPr id="78921" name="Rectangle 72"/>
            <p:cNvSpPr>
              <a:spLocks noChangeArrowheads="1"/>
            </p:cNvSpPr>
            <p:nvPr/>
          </p:nvSpPr>
          <p:spPr bwMode="auto">
            <a:xfrm>
              <a:off x="5194" y="1550"/>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6</a:t>
              </a:r>
              <a:endParaRPr lang="en-US" sz="1400"/>
            </a:p>
          </p:txBody>
        </p:sp>
        <p:sp>
          <p:nvSpPr>
            <p:cNvPr id="78922" name="Rectangle 73"/>
            <p:cNvSpPr>
              <a:spLocks noChangeArrowheads="1"/>
            </p:cNvSpPr>
            <p:nvPr/>
          </p:nvSpPr>
          <p:spPr bwMode="auto">
            <a:xfrm>
              <a:off x="5194" y="1799"/>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78923" name="Rectangle 74"/>
            <p:cNvSpPr>
              <a:spLocks noChangeArrowheads="1"/>
            </p:cNvSpPr>
            <p:nvPr/>
          </p:nvSpPr>
          <p:spPr bwMode="auto">
            <a:xfrm>
              <a:off x="5194" y="2050"/>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78924" name="Rectangle 75"/>
            <p:cNvSpPr>
              <a:spLocks noChangeArrowheads="1"/>
            </p:cNvSpPr>
            <p:nvPr/>
          </p:nvSpPr>
          <p:spPr bwMode="auto">
            <a:xfrm>
              <a:off x="5194" y="2299"/>
              <a:ext cx="57"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78925" name="Rectangle 76"/>
            <p:cNvSpPr>
              <a:spLocks noChangeArrowheads="1"/>
            </p:cNvSpPr>
            <p:nvPr/>
          </p:nvSpPr>
          <p:spPr bwMode="auto">
            <a:xfrm>
              <a:off x="4901" y="566"/>
              <a:ext cx="672"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potatoes</a:t>
              </a:r>
              <a:endParaRPr lang="en-US" sz="1400"/>
            </a:p>
          </p:txBody>
        </p:sp>
        <p:sp>
          <p:nvSpPr>
            <p:cNvPr id="78926" name="Rectangle 77"/>
            <p:cNvSpPr>
              <a:spLocks noChangeArrowheads="1"/>
            </p:cNvSpPr>
            <p:nvPr/>
          </p:nvSpPr>
          <p:spPr bwMode="auto">
            <a:xfrm>
              <a:off x="5040" y="816"/>
              <a:ext cx="4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(pounds)</a:t>
              </a:r>
              <a:endParaRPr lang="en-US" sz="1400"/>
            </a:p>
          </p:txBody>
        </p:sp>
        <p:sp>
          <p:nvSpPr>
            <p:cNvPr id="78927" name="Line 78"/>
            <p:cNvSpPr>
              <a:spLocks noChangeShapeType="1"/>
            </p:cNvSpPr>
            <p:nvPr/>
          </p:nvSpPr>
          <p:spPr bwMode="auto">
            <a:xfrm>
              <a:off x="4855" y="528"/>
              <a:ext cx="0" cy="1978"/>
            </a:xfrm>
            <a:prstGeom prst="line">
              <a:avLst/>
            </a:prstGeom>
            <a:noFill/>
            <a:ln w="14288">
              <a:solidFill>
                <a:srgbClr val="BCBEC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78928" name="Line 79"/>
            <p:cNvSpPr>
              <a:spLocks noChangeShapeType="1"/>
            </p:cNvSpPr>
            <p:nvPr/>
          </p:nvSpPr>
          <p:spPr bwMode="auto">
            <a:xfrm>
              <a:off x="4237" y="528"/>
              <a:ext cx="0" cy="1978"/>
            </a:xfrm>
            <a:prstGeom prst="line">
              <a:avLst/>
            </a:prstGeom>
            <a:noFill/>
            <a:ln w="14288">
              <a:solidFill>
                <a:srgbClr val="BCBEC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78929" name="Rectangle 80"/>
            <p:cNvSpPr>
              <a:spLocks noChangeArrowheads="1"/>
            </p:cNvSpPr>
            <p:nvPr/>
          </p:nvSpPr>
          <p:spPr bwMode="auto">
            <a:xfrm>
              <a:off x="3408" y="528"/>
              <a:ext cx="2191" cy="1978"/>
            </a:xfrm>
            <a:prstGeom prst="rect">
              <a:avLst/>
            </a:prstGeom>
            <a:noFill/>
            <a:ln w="30163">
              <a:solidFill>
                <a:srgbClr val="C6B7B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a:p>
          </p:txBody>
        </p:sp>
      </p:grpSp>
      <p:sp>
        <p:nvSpPr>
          <p:cNvPr id="3082" name="Rectangle 10"/>
          <p:cNvSpPr>
            <a:spLocks noChangeArrowheads="1"/>
          </p:cNvSpPr>
          <p:nvPr/>
        </p:nvSpPr>
        <p:spPr bwMode="auto">
          <a:xfrm>
            <a:off x="0" y="5091113"/>
            <a:ext cx="9144000" cy="1766887"/>
          </a:xfrm>
          <a:prstGeom prst="rect">
            <a:avLst/>
          </a:prstGeom>
          <a:solidFill>
            <a:schemeClr val="hlink"/>
          </a:solidFill>
          <a:ln>
            <a:noFill/>
          </a:ln>
          <a:extLst>
            <a:ext uri="{91240B29-F687-4f45-9708-019B960494DF}">
              <a14:hiddenLine xmlns:a14="http://schemas.microsoft.com/office/drawing/2010/main" w="9525">
                <a:solidFill>
                  <a:schemeClr val="tx1"/>
                </a:solidFill>
                <a:miter lim="800000"/>
                <a:headEnd/>
                <a:tailEnd type="none" w="med" len="lg"/>
              </a14:hiddenLine>
            </a:ext>
          </a:extLst>
        </p:spPr>
        <p:txBody>
          <a:bodyPr>
            <a:spAutoFit/>
          </a:bodyPr>
          <a:lstStyle/>
          <a:p>
            <a:pPr marL="1588" indent="-1588">
              <a:spcBef>
                <a:spcPct val="20000"/>
              </a:spcBef>
              <a:buClr>
                <a:schemeClr val="hlink"/>
              </a:buClr>
              <a:buSzPct val="70000"/>
              <a:buFont typeface="Wingdings" charset="0"/>
              <a:buNone/>
            </a:pPr>
            <a:r>
              <a:rPr lang="en-US" sz="2200"/>
              <a:t>The </a:t>
            </a:r>
            <a:r>
              <a:rPr lang="en-US" sz="2200" i="1"/>
              <a:t>budget line </a:t>
            </a:r>
            <a:r>
              <a:rPr lang="en-US" sz="2200"/>
              <a:t>represents all the possible combinations of quantities of potatoes and clams that Sammy can purchase if he spends all of his income. It is also the boundary between the set of affordable consumption bundles (the </a:t>
            </a:r>
            <a:r>
              <a:rPr lang="en-US" sz="2200" i="1"/>
              <a:t>consumption possibilities</a:t>
            </a:r>
            <a:r>
              <a:rPr lang="en-US" sz="2200"/>
              <a:t>) and unaffordable ones.</a:t>
            </a:r>
          </a:p>
        </p:txBody>
      </p:sp>
      <p:sp>
        <p:nvSpPr>
          <p:cNvPr id="320594" name="Rectangle 82"/>
          <p:cNvSpPr>
            <a:spLocks noGrp="1" noChangeArrowheads="1"/>
          </p:cNvSpPr>
          <p:nvPr>
            <p:ph type="title"/>
          </p:nvPr>
        </p:nvSpPr>
        <p:spPr>
          <a:xfrm>
            <a:off x="2570163" y="331788"/>
            <a:ext cx="5888037" cy="290512"/>
          </a:xfrm>
        </p:spPr>
        <p:txBody>
          <a:bodyPr/>
          <a:lstStyle/>
          <a:p>
            <a:pPr algn="l" eaLnBrk="1" hangingPunct="1">
              <a:defRPr/>
            </a:pPr>
            <a:r>
              <a:rPr lang="en-US" sz="3600" b="1" smtClean="0">
                <a:solidFill>
                  <a:schemeClr val="accent2"/>
                </a:solidFill>
              </a:rPr>
              <a:t>The Budget Line</a:t>
            </a:r>
            <a:endParaRPr lang="en-US" smtClean="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20559"/>
                                        </p:tgtEl>
                                        <p:attrNameLst>
                                          <p:attrName>style.visibility</p:attrName>
                                        </p:attrNameLst>
                                      </p:cBhvr>
                                      <p:to>
                                        <p:strVal val="visible"/>
                                      </p:to>
                                    </p:set>
                                    <p:animEffect transition="in" filter="wipe(left)">
                                      <p:cBhvr>
                                        <p:cTn id="7" dur="500"/>
                                        <p:tgtEl>
                                          <p:spTgt spid="320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08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20557"/>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20534"/>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2053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2053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2053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2053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2053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20517"/>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20529"/>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2052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20527"/>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2052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20533"/>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320532"/>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32051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20518"/>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320531"/>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20519"/>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320530"/>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320520"/>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320521"/>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20556"/>
                                        </p:tgtEl>
                                        <p:attrNameLst>
                                          <p:attrName>style.visibility</p:attrName>
                                        </p:attrNameLst>
                                      </p:cBhvr>
                                      <p:to>
                                        <p:strVal val="visible"/>
                                      </p:to>
                                    </p:se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320515"/>
                                        </p:tgtEl>
                                        <p:attrNameLst>
                                          <p:attrName>style.visibility</p:attrName>
                                        </p:attrNameLst>
                                      </p:cBhvr>
                                      <p:to>
                                        <p:strVal val="visible"/>
                                      </p:to>
                                    </p:set>
                                    <p:animEffect transition="in" filter="wipe(left)">
                                      <p:cBhvr>
                                        <p:cTn id="60" dur="500"/>
                                        <p:tgtEl>
                                          <p:spTgt spid="320515"/>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320514"/>
                                        </p:tgtEl>
                                        <p:attrNameLst>
                                          <p:attrName>style.visibility</p:attrName>
                                        </p:attrNameLst>
                                      </p:cBhvr>
                                      <p:to>
                                        <p:strVal val="visible"/>
                                      </p:to>
                                    </p:set>
                                    <p:animEffect transition="in" filter="dissolve">
                                      <p:cBhvr>
                                        <p:cTn id="63" dur="500"/>
                                        <p:tgtEl>
                                          <p:spTgt spid="320514"/>
                                        </p:tgtEl>
                                      </p:cBhvr>
                                    </p:animEffect>
                                  </p:childTnLst>
                                </p:cTn>
                              </p:par>
                              <p:par>
                                <p:cTn id="64" presetID="1" presetClass="entr" presetSubtype="0" fill="hold" grpId="0" nodeType="withEffect">
                                  <p:stCondLst>
                                    <p:cond delay="0"/>
                                  </p:stCondLst>
                                  <p:childTnLst>
                                    <p:set>
                                      <p:cBhvr>
                                        <p:cTn id="65" dur="1" fill="hold">
                                          <p:stCondLst>
                                            <p:cond delay="0"/>
                                          </p:stCondLst>
                                        </p:cTn>
                                        <p:tgtEl>
                                          <p:spTgt spid="320546"/>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20525"/>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20524"/>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320523"/>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320522"/>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320547"/>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320545"/>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320544"/>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320542"/>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320551"/>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320541"/>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320540"/>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320543"/>
                                        </p:tgtEl>
                                        <p:attrNameLst>
                                          <p:attrName>style.visibility</p:attrName>
                                        </p:attrNameLst>
                                      </p:cBhvr>
                                      <p:to>
                                        <p:strVal val="visible"/>
                                      </p:to>
                                    </p:set>
                                  </p:childTnLst>
                                </p:cTn>
                              </p:par>
                            </p:childTnLst>
                          </p:cTn>
                        </p:par>
                      </p:childTnLst>
                    </p:cTn>
                  </p:par>
                  <p:par>
                    <p:cTn id="90" fill="hold" nodeType="clickPar">
                      <p:stCondLst>
                        <p:cond delay="indefinite"/>
                      </p:stCondLst>
                      <p:childTnLst>
                        <p:par>
                          <p:cTn id="91" fill="hold" nodeType="withGroup">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320553"/>
                                        </p:tgtEl>
                                        <p:attrNameLst>
                                          <p:attrName>style.visibility</p:attrName>
                                        </p:attrNameLst>
                                      </p:cBhvr>
                                      <p:to>
                                        <p:strVal val="visible"/>
                                      </p:to>
                                    </p:set>
                                    <p:animEffect transition="in" filter="wipe(left)">
                                      <p:cBhvr>
                                        <p:cTn id="94" dur="500"/>
                                        <p:tgtEl>
                                          <p:spTgt spid="320553"/>
                                        </p:tgtEl>
                                      </p:cBhvr>
                                    </p:animEffect>
                                  </p:childTnLst>
                                </p:cTn>
                              </p:par>
                              <p:par>
                                <p:cTn id="95" presetID="1" presetClass="entr" presetSubtype="0" fill="hold" grpId="0" nodeType="withEffect">
                                  <p:stCondLst>
                                    <p:cond delay="0"/>
                                  </p:stCondLst>
                                  <p:childTnLst>
                                    <p:set>
                                      <p:cBhvr>
                                        <p:cTn id="96" dur="1" fill="hold">
                                          <p:stCondLst>
                                            <p:cond delay="0"/>
                                          </p:stCondLst>
                                        </p:cTn>
                                        <p:tgtEl>
                                          <p:spTgt spid="320548"/>
                                        </p:tgtEl>
                                        <p:attrNameLst>
                                          <p:attrName>style.visibility</p:attrName>
                                        </p:attrNameLst>
                                      </p:cBhvr>
                                      <p:to>
                                        <p:strVal val="visible"/>
                                      </p:to>
                                    </p:set>
                                  </p:childTnLst>
                                </p:cTn>
                              </p:par>
                              <p:par>
                                <p:cTn id="97" presetID="22" presetClass="entr" presetSubtype="8" fill="hold" nodeType="withEffect">
                                  <p:stCondLst>
                                    <p:cond delay="0"/>
                                  </p:stCondLst>
                                  <p:childTnLst>
                                    <p:set>
                                      <p:cBhvr>
                                        <p:cTn id="98" dur="1" fill="hold">
                                          <p:stCondLst>
                                            <p:cond delay="0"/>
                                          </p:stCondLst>
                                        </p:cTn>
                                        <p:tgtEl>
                                          <p:spTgt spid="320550"/>
                                        </p:tgtEl>
                                        <p:attrNameLst>
                                          <p:attrName>style.visibility</p:attrName>
                                        </p:attrNameLst>
                                      </p:cBhvr>
                                      <p:to>
                                        <p:strVal val="visible"/>
                                      </p:to>
                                    </p:set>
                                    <p:animEffect transition="in" filter="wipe(left)">
                                      <p:cBhvr>
                                        <p:cTn id="99" dur="500"/>
                                        <p:tgtEl>
                                          <p:spTgt spid="320550"/>
                                        </p:tgtEl>
                                      </p:cBhvr>
                                    </p:animEffect>
                                  </p:childTnLst>
                                </p:cTn>
                              </p:par>
                              <p:par>
                                <p:cTn id="100" presetID="22" presetClass="entr" presetSubtype="8" fill="hold" nodeType="withEffect">
                                  <p:stCondLst>
                                    <p:cond delay="0"/>
                                  </p:stCondLst>
                                  <p:childTnLst>
                                    <p:set>
                                      <p:cBhvr>
                                        <p:cTn id="101" dur="1" fill="hold">
                                          <p:stCondLst>
                                            <p:cond delay="0"/>
                                          </p:stCondLst>
                                        </p:cTn>
                                        <p:tgtEl>
                                          <p:spTgt spid="320555"/>
                                        </p:tgtEl>
                                        <p:attrNameLst>
                                          <p:attrName>style.visibility</p:attrName>
                                        </p:attrNameLst>
                                      </p:cBhvr>
                                      <p:to>
                                        <p:strVal val="visible"/>
                                      </p:to>
                                    </p:set>
                                    <p:animEffect transition="in" filter="wipe(left)">
                                      <p:cBhvr>
                                        <p:cTn id="102" dur="500"/>
                                        <p:tgtEl>
                                          <p:spTgt spid="320555"/>
                                        </p:tgtEl>
                                      </p:cBhvr>
                                    </p:animEffect>
                                  </p:childTnLst>
                                </p:cTn>
                              </p:par>
                              <p:par>
                                <p:cTn id="103" presetID="1" presetClass="entr" presetSubtype="0" fill="hold" grpId="0" nodeType="withEffect">
                                  <p:stCondLst>
                                    <p:cond delay="0"/>
                                  </p:stCondLst>
                                  <p:childTnLst>
                                    <p:set>
                                      <p:cBhvr>
                                        <p:cTn id="104" dur="1" fill="hold">
                                          <p:stCondLst>
                                            <p:cond delay="0"/>
                                          </p:stCondLst>
                                        </p:cTn>
                                        <p:tgtEl>
                                          <p:spTgt spid="320554"/>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32055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320549"/>
                                        </p:tgtEl>
                                        <p:attrNameLst>
                                          <p:attrName>style.visibility</p:attrName>
                                        </p:attrNameLst>
                                      </p:cBhvr>
                                      <p:to>
                                        <p:strVal val="visible"/>
                                      </p:to>
                                    </p:se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22" presetClass="entr" presetSubtype="8" fill="hold" grpId="0" nodeType="clickEffect">
                                  <p:stCondLst>
                                    <p:cond delay="0"/>
                                  </p:stCondLst>
                                  <p:childTnLst>
                                    <p:set>
                                      <p:cBhvr>
                                        <p:cTn id="112" dur="1" fill="hold">
                                          <p:stCondLst>
                                            <p:cond delay="0"/>
                                          </p:stCondLst>
                                        </p:cTn>
                                        <p:tgtEl>
                                          <p:spTgt spid="3082"/>
                                        </p:tgtEl>
                                        <p:attrNameLst>
                                          <p:attrName>style.visibility</p:attrName>
                                        </p:attrNameLst>
                                      </p:cBhvr>
                                      <p:to>
                                        <p:strVal val="visible"/>
                                      </p:to>
                                    </p:set>
                                    <p:animEffect transition="in" filter="wipe(left)">
                                      <p:cBhvr>
                                        <p:cTn id="113" dur="500"/>
                                        <p:tgtEl>
                                          <p:spTgt spid="3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4" grpId="0" animBg="1"/>
      <p:bldP spid="320515" grpId="0" animBg="1"/>
      <p:bldP spid="320516" grpId="0"/>
      <p:bldP spid="320517" grpId="0"/>
      <p:bldP spid="320518" grpId="0"/>
      <p:bldP spid="320519" grpId="0"/>
      <p:bldP spid="320520" grpId="0"/>
      <p:bldP spid="320521" grpId="0"/>
      <p:bldP spid="320522" grpId="0" animBg="1"/>
      <p:bldP spid="320523" grpId="0" animBg="1"/>
      <p:bldP spid="320524" grpId="0" animBg="1"/>
      <p:bldP spid="320525" grpId="0" animBg="1"/>
      <p:bldP spid="320526" grpId="0" animBg="1"/>
      <p:bldP spid="320527" grpId="0" animBg="1"/>
      <p:bldP spid="320528" grpId="0" animBg="1"/>
      <p:bldP spid="320529" grpId="0" animBg="1"/>
      <p:bldP spid="320530" grpId="0" animBg="1"/>
      <p:bldP spid="320531" grpId="0" animBg="1"/>
      <p:bldP spid="320532" grpId="0" animBg="1"/>
      <p:bldP spid="320533" grpId="0" animBg="1"/>
      <p:bldP spid="320534" grpId="0" animBg="1"/>
      <p:bldP spid="320535" grpId="0"/>
      <p:bldP spid="320536" grpId="0"/>
      <p:bldP spid="320537" grpId="0"/>
      <p:bldP spid="320538" grpId="0"/>
      <p:bldP spid="320539" grpId="0"/>
      <p:bldP spid="320540" grpId="0"/>
      <p:bldP spid="320541" grpId="0"/>
      <p:bldP spid="320542" grpId="0"/>
      <p:bldP spid="320543" grpId="0"/>
      <p:bldP spid="320544" grpId="0"/>
      <p:bldP spid="320545" grpId="0"/>
      <p:bldP spid="320546" grpId="0" animBg="1"/>
      <p:bldP spid="320547" grpId="0" animBg="1"/>
      <p:bldP spid="320548" grpId="0" animBg="1"/>
      <p:bldP spid="320549" grpId="0" animBg="1"/>
      <p:bldP spid="320551" grpId="0"/>
      <p:bldP spid="320552" grpId="0" animBg="1"/>
      <p:bldP spid="320553" grpId="0"/>
      <p:bldP spid="320554" grpId="0" animBg="1"/>
      <p:bldP spid="320556" grpId="0"/>
      <p:bldP spid="320557" grpId="0"/>
      <p:bldP spid="3083" grpId="0"/>
      <p:bldP spid="308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Rot="1" noChangeArrowheads="1"/>
          </p:cNvSpPr>
          <p:nvPr>
            <p:ph type="title" idx="4294967295"/>
          </p:nvPr>
        </p:nvSpPr>
        <p:spPr>
          <a:xfrm>
            <a:off x="566738" y="0"/>
            <a:ext cx="7772400" cy="1177925"/>
          </a:xfrm>
        </p:spPr>
        <p:txBody>
          <a:bodyPr/>
          <a:lstStyle/>
          <a:p>
            <a:pPr eaLnBrk="1" hangingPunct="1">
              <a:defRPr/>
            </a:pPr>
            <a:r>
              <a:rPr lang="en-US" sz="3600" b="1" smtClean="0">
                <a:solidFill>
                  <a:schemeClr val="accent2"/>
                </a:solidFill>
                <a:latin typeface="Tahoma" charset="0"/>
              </a:rPr>
              <a:t>Sammy</a:t>
            </a:r>
            <a:r>
              <a:rPr lang="ja-JP" altLang="en-US" sz="3600" b="1" smtClean="0">
                <a:solidFill>
                  <a:schemeClr val="accent2"/>
                </a:solidFill>
                <a:latin typeface="Tahoma" charset="0"/>
              </a:rPr>
              <a:t>’</a:t>
            </a:r>
            <a:r>
              <a:rPr lang="en-US" sz="3600" b="1" smtClean="0">
                <a:solidFill>
                  <a:schemeClr val="accent2"/>
                </a:solidFill>
                <a:latin typeface="Tahoma" charset="0"/>
              </a:rPr>
              <a:t>s Utility from Clam and Potato Consumption</a:t>
            </a:r>
            <a:endParaRPr lang="en-US" sz="3600" b="1" smtClean="0"/>
          </a:p>
        </p:txBody>
      </p:sp>
      <p:pic>
        <p:nvPicPr>
          <p:cNvPr id="266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146175"/>
            <a:ext cx="8315325"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Rot="1" noChangeArrowheads="1"/>
          </p:cNvSpPr>
          <p:nvPr>
            <p:ph type="title" idx="4294967295"/>
          </p:nvPr>
        </p:nvSpPr>
        <p:spPr/>
        <p:txBody>
          <a:bodyPr/>
          <a:lstStyle/>
          <a:p>
            <a:pPr eaLnBrk="1" hangingPunct="1">
              <a:defRPr/>
            </a:pPr>
            <a:r>
              <a:rPr lang="en-US" sz="3600" b="1" smtClean="0">
                <a:solidFill>
                  <a:schemeClr val="accent2"/>
                </a:solidFill>
                <a:latin typeface="Tahoma" charset="0"/>
              </a:rPr>
              <a:t>Optimal Consumption Choice</a:t>
            </a:r>
            <a:endParaRPr lang="en-US" b="1" smtClean="0"/>
          </a:p>
        </p:txBody>
      </p:sp>
      <p:sp>
        <p:nvSpPr>
          <p:cNvPr id="332803" name="Rectangle 3"/>
          <p:cNvSpPr>
            <a:spLocks noGrp="1" noChangeArrowheads="1"/>
          </p:cNvSpPr>
          <p:nvPr>
            <p:ph idx="4294967295"/>
          </p:nvPr>
        </p:nvSpPr>
        <p:spPr>
          <a:xfrm>
            <a:off x="684213" y="1979613"/>
            <a:ext cx="7769225" cy="4116387"/>
          </a:xfrm>
        </p:spPr>
        <p:txBody>
          <a:bodyPr/>
          <a:lstStyle/>
          <a:p>
            <a:pPr marL="230188" indent="-215900" eaLnBrk="1" hangingPunct="1">
              <a:buClr>
                <a:srgbClr val="008000"/>
              </a:buClr>
              <a:defRPr/>
            </a:pPr>
            <a:r>
              <a:rPr lang="en-US" smtClean="0"/>
              <a:t>The </a:t>
            </a:r>
            <a:r>
              <a:rPr lang="en-US" b="1" smtClean="0"/>
              <a:t>optimal consumption bundle </a:t>
            </a:r>
            <a:r>
              <a:rPr lang="en-US" smtClean="0"/>
              <a:t>is the consumption bundle that maximizes a consumer</a:t>
            </a:r>
            <a:r>
              <a:rPr lang="ja-JP" altLang="en-US" smtClean="0"/>
              <a:t>’</a:t>
            </a:r>
            <a:r>
              <a:rPr lang="en-US" smtClean="0"/>
              <a:t>s total utility given his or her budget constraint.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Rot="1" noChangeArrowheads="1"/>
          </p:cNvSpPr>
          <p:nvPr>
            <p:ph type="title" idx="4294967295"/>
          </p:nvPr>
        </p:nvSpPr>
        <p:spPr>
          <a:xfrm>
            <a:off x="0" y="0"/>
            <a:ext cx="9144000" cy="1257300"/>
          </a:xfrm>
        </p:spPr>
        <p:txBody>
          <a:bodyPr/>
          <a:lstStyle/>
          <a:p>
            <a:pPr eaLnBrk="1" hangingPunct="1">
              <a:defRPr/>
            </a:pPr>
            <a:r>
              <a:rPr lang="en-US" sz="3600" b="1" smtClean="0">
                <a:solidFill>
                  <a:schemeClr val="accent2"/>
                </a:solidFill>
                <a:latin typeface="Tahoma" charset="0"/>
              </a:rPr>
              <a:t>Sammy</a:t>
            </a:r>
            <a:r>
              <a:rPr lang="ja-JP" altLang="en-US" sz="3600" b="1" smtClean="0">
                <a:solidFill>
                  <a:schemeClr val="accent2"/>
                </a:solidFill>
                <a:latin typeface="Tahoma" charset="0"/>
              </a:rPr>
              <a:t>’</a:t>
            </a:r>
            <a:r>
              <a:rPr lang="en-US" sz="3600" b="1" smtClean="0">
                <a:solidFill>
                  <a:schemeClr val="accent2"/>
                </a:solidFill>
                <a:latin typeface="Tahoma" charset="0"/>
              </a:rPr>
              <a:t>s Budget and Total Utility</a:t>
            </a:r>
            <a:endParaRPr lang="en-US" b="1" smtClean="0"/>
          </a:p>
        </p:txBody>
      </p:sp>
      <p:pic>
        <p:nvPicPr>
          <p:cNvPr id="286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7800"/>
            <a:ext cx="9144000" cy="375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pic>
      <p:sp>
        <p:nvSpPr>
          <p:cNvPr id="28677" name="Text Box 5"/>
          <p:cNvSpPr txBox="1">
            <a:spLocks noChangeArrowheads="1"/>
          </p:cNvSpPr>
          <p:nvPr/>
        </p:nvSpPr>
        <p:spPr bwMode="auto">
          <a:xfrm>
            <a:off x="0" y="5486400"/>
            <a:ext cx="9144000" cy="82232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type="none" w="med" len="lg"/>
              </a14:hiddenLine>
            </a:ext>
          </a:extLst>
        </p:spPr>
        <p:txBody>
          <a:bodyPr>
            <a:spAutoFit/>
          </a:bodyPr>
          <a:lstStyle>
            <a:lvl1pPr marL="1588" indent="-1588"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buClr>
                <a:schemeClr val="hlink"/>
              </a:buClr>
              <a:buSzPct val="70000"/>
              <a:buFont typeface="Wingdings" charset="0"/>
              <a:buNone/>
            </a:pPr>
            <a:r>
              <a:rPr lang="en-US"/>
              <a:t>Sammy</a:t>
            </a:r>
            <a:r>
              <a:rPr lang="ja-JP" altLang="en-US"/>
              <a:t>’</a:t>
            </a:r>
            <a:r>
              <a:rPr lang="en-US" altLang="ja-JP"/>
              <a:t>s total utility is the sum of the utility he gets from clams and the utility he gets from potatoes.</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28677"/>
                                        </p:tgtEl>
                                        <p:attrNameLst>
                                          <p:attrName>style.visibility</p:attrName>
                                        </p:attrNameLst>
                                      </p:cBhvr>
                                      <p:to>
                                        <p:strVal val="visible"/>
                                      </p:to>
                                    </p:set>
                                    <p:animEffect transition="in" filter="wipe(left)">
                                      <p:cBhvr>
                                        <p:cTn id="11" dur="5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ChangeArrowheads="1"/>
          </p:cNvSpPr>
          <p:nvPr/>
        </p:nvSpPr>
        <p:spPr bwMode="auto">
          <a:xfrm>
            <a:off x="990600" y="6069013"/>
            <a:ext cx="5029200" cy="407987"/>
          </a:xfrm>
          <a:prstGeom prst="rect">
            <a:avLst/>
          </a:prstGeom>
          <a:solidFill>
            <a:srgbClr val="CFE5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p>
        </p:txBody>
      </p:sp>
      <p:sp>
        <p:nvSpPr>
          <p:cNvPr id="87042" name="Rectangle 3"/>
          <p:cNvSpPr>
            <a:spLocks noChangeArrowheads="1"/>
          </p:cNvSpPr>
          <p:nvPr/>
        </p:nvSpPr>
        <p:spPr bwMode="auto">
          <a:xfrm>
            <a:off x="2438400" y="6324600"/>
            <a:ext cx="22367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potatoes (pounds)</a:t>
            </a:r>
            <a:endParaRPr lang="en-US" sz="1400">
              <a:latin typeface="Myriad Pro" charset="0"/>
            </a:endParaRPr>
          </a:p>
        </p:txBody>
      </p:sp>
      <p:sp>
        <p:nvSpPr>
          <p:cNvPr id="87043" name="Rectangle 4"/>
          <p:cNvSpPr>
            <a:spLocks noChangeArrowheads="1"/>
          </p:cNvSpPr>
          <p:nvPr/>
        </p:nvSpPr>
        <p:spPr bwMode="auto">
          <a:xfrm>
            <a:off x="985838" y="5762625"/>
            <a:ext cx="5027612" cy="333375"/>
          </a:xfrm>
          <a:prstGeom prst="rect">
            <a:avLst/>
          </a:prstGeom>
          <a:solidFill>
            <a:srgbClr val="C7C4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p>
        </p:txBody>
      </p:sp>
      <p:sp>
        <p:nvSpPr>
          <p:cNvPr id="87044" name="Freeform 5"/>
          <p:cNvSpPr>
            <a:spLocks/>
          </p:cNvSpPr>
          <p:nvPr/>
        </p:nvSpPr>
        <p:spPr bwMode="auto">
          <a:xfrm>
            <a:off x="1163638" y="4349750"/>
            <a:ext cx="4679950" cy="701675"/>
          </a:xfrm>
          <a:custGeom>
            <a:avLst/>
            <a:gdLst>
              <a:gd name="T0" fmla="*/ 0 w 964"/>
              <a:gd name="T1" fmla="*/ 1020093797 h 213"/>
              <a:gd name="T2" fmla="*/ 2147483647 w 964"/>
              <a:gd name="T3" fmla="*/ 75965378 h 213"/>
              <a:gd name="T4" fmla="*/ 2147483647 w 964"/>
              <a:gd name="T5" fmla="*/ 2147483647 h 213"/>
              <a:gd name="T6" fmla="*/ 0 60000 65536"/>
              <a:gd name="T7" fmla="*/ 0 60000 65536"/>
              <a:gd name="T8" fmla="*/ 0 60000 65536"/>
            </a:gdLst>
            <a:ahLst/>
            <a:cxnLst>
              <a:cxn ang="T6">
                <a:pos x="T0" y="T1"/>
              </a:cxn>
              <a:cxn ang="T7">
                <a:pos x="T2" y="T3"/>
              </a:cxn>
              <a:cxn ang="T8">
                <a:pos x="T4" y="T5"/>
              </a:cxn>
            </a:cxnLst>
            <a:rect l="0" t="0" r="r" b="b"/>
            <a:pathLst>
              <a:path w="964" h="213">
                <a:moveTo>
                  <a:pt x="0" y="94"/>
                </a:moveTo>
                <a:cubicBezTo>
                  <a:pt x="0" y="94"/>
                  <a:pt x="184" y="0"/>
                  <a:pt x="417" y="7"/>
                </a:cubicBezTo>
                <a:cubicBezTo>
                  <a:pt x="698" y="16"/>
                  <a:pt x="964" y="213"/>
                  <a:pt x="964" y="213"/>
                </a:cubicBezTo>
              </a:path>
            </a:pathLst>
          </a:custGeom>
          <a:noFill/>
          <a:ln w="28575" cap="flat">
            <a:solidFill>
              <a:srgbClr val="64C29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045" name="Line 6"/>
          <p:cNvSpPr>
            <a:spLocks noChangeShapeType="1"/>
          </p:cNvSpPr>
          <p:nvPr/>
        </p:nvSpPr>
        <p:spPr bwMode="auto">
          <a:xfrm>
            <a:off x="1163638" y="1463675"/>
            <a:ext cx="4679950" cy="1519238"/>
          </a:xfrm>
          <a:prstGeom prst="line">
            <a:avLst/>
          </a:prstGeom>
          <a:noFill/>
          <a:ln w="28575">
            <a:solidFill>
              <a:srgbClr val="F79448"/>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46" name="Oval 7"/>
          <p:cNvSpPr>
            <a:spLocks noChangeArrowheads="1"/>
          </p:cNvSpPr>
          <p:nvPr/>
        </p:nvSpPr>
        <p:spPr bwMode="auto">
          <a:xfrm>
            <a:off x="1116013" y="1431925"/>
            <a:ext cx="96837" cy="666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47" name="Oval 8"/>
          <p:cNvSpPr>
            <a:spLocks noChangeArrowheads="1"/>
          </p:cNvSpPr>
          <p:nvPr/>
        </p:nvSpPr>
        <p:spPr bwMode="auto">
          <a:xfrm>
            <a:off x="2052638" y="1736725"/>
            <a:ext cx="98425" cy="650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48" name="Oval 9"/>
          <p:cNvSpPr>
            <a:spLocks noChangeArrowheads="1"/>
          </p:cNvSpPr>
          <p:nvPr/>
        </p:nvSpPr>
        <p:spPr bwMode="auto">
          <a:xfrm>
            <a:off x="2989263" y="2039938"/>
            <a:ext cx="96837" cy="650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49" name="Oval 10"/>
          <p:cNvSpPr>
            <a:spLocks noChangeArrowheads="1"/>
          </p:cNvSpPr>
          <p:nvPr/>
        </p:nvSpPr>
        <p:spPr bwMode="auto">
          <a:xfrm>
            <a:off x="3927475" y="2343150"/>
            <a:ext cx="95250" cy="666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0" name="Oval 11"/>
          <p:cNvSpPr>
            <a:spLocks noChangeArrowheads="1"/>
          </p:cNvSpPr>
          <p:nvPr/>
        </p:nvSpPr>
        <p:spPr bwMode="auto">
          <a:xfrm>
            <a:off x="1116013" y="4624388"/>
            <a:ext cx="96837" cy="6826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1" name="Oval 12"/>
          <p:cNvSpPr>
            <a:spLocks noChangeArrowheads="1"/>
          </p:cNvSpPr>
          <p:nvPr/>
        </p:nvSpPr>
        <p:spPr bwMode="auto">
          <a:xfrm>
            <a:off x="2052638" y="4406900"/>
            <a:ext cx="98425"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2" name="Oval 13"/>
          <p:cNvSpPr>
            <a:spLocks noChangeArrowheads="1"/>
          </p:cNvSpPr>
          <p:nvPr/>
        </p:nvSpPr>
        <p:spPr bwMode="auto">
          <a:xfrm>
            <a:off x="2989263" y="4338638"/>
            <a:ext cx="96837" cy="666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3" name="Oval 14"/>
          <p:cNvSpPr>
            <a:spLocks noChangeArrowheads="1"/>
          </p:cNvSpPr>
          <p:nvPr/>
        </p:nvSpPr>
        <p:spPr bwMode="auto">
          <a:xfrm>
            <a:off x="3927475" y="4418013"/>
            <a:ext cx="95250" cy="666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4" name="Oval 15"/>
          <p:cNvSpPr>
            <a:spLocks noChangeArrowheads="1"/>
          </p:cNvSpPr>
          <p:nvPr/>
        </p:nvSpPr>
        <p:spPr bwMode="auto">
          <a:xfrm>
            <a:off x="4857750" y="4652963"/>
            <a:ext cx="98425" cy="650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5" name="Oval 16"/>
          <p:cNvSpPr>
            <a:spLocks noChangeArrowheads="1"/>
          </p:cNvSpPr>
          <p:nvPr/>
        </p:nvSpPr>
        <p:spPr bwMode="auto">
          <a:xfrm>
            <a:off x="5795963" y="5019675"/>
            <a:ext cx="96837" cy="666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6" name="Oval 17"/>
          <p:cNvSpPr>
            <a:spLocks noChangeArrowheads="1"/>
          </p:cNvSpPr>
          <p:nvPr/>
        </p:nvSpPr>
        <p:spPr bwMode="auto">
          <a:xfrm>
            <a:off x="4857750" y="2646363"/>
            <a:ext cx="98425" cy="666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7" name="Oval 18"/>
          <p:cNvSpPr>
            <a:spLocks noChangeArrowheads="1"/>
          </p:cNvSpPr>
          <p:nvPr/>
        </p:nvSpPr>
        <p:spPr bwMode="auto">
          <a:xfrm>
            <a:off x="5795963" y="2951163"/>
            <a:ext cx="96837" cy="650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058" name="Line 19"/>
          <p:cNvSpPr>
            <a:spLocks noChangeShapeType="1"/>
          </p:cNvSpPr>
          <p:nvPr/>
        </p:nvSpPr>
        <p:spPr bwMode="auto">
          <a:xfrm>
            <a:off x="1163638" y="1766888"/>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59" name="Line 20"/>
          <p:cNvSpPr>
            <a:spLocks noChangeShapeType="1"/>
          </p:cNvSpPr>
          <p:nvPr/>
        </p:nvSpPr>
        <p:spPr bwMode="auto">
          <a:xfrm>
            <a:off x="1163638" y="2071688"/>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60" name="Line 21"/>
          <p:cNvSpPr>
            <a:spLocks noChangeShapeType="1"/>
          </p:cNvSpPr>
          <p:nvPr/>
        </p:nvSpPr>
        <p:spPr bwMode="auto">
          <a:xfrm>
            <a:off x="1163638" y="2374900"/>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61" name="Line 22"/>
          <p:cNvSpPr>
            <a:spLocks noChangeShapeType="1"/>
          </p:cNvSpPr>
          <p:nvPr/>
        </p:nvSpPr>
        <p:spPr bwMode="auto">
          <a:xfrm>
            <a:off x="1163638" y="2678113"/>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62" name="Line 23"/>
          <p:cNvSpPr>
            <a:spLocks noChangeShapeType="1"/>
          </p:cNvSpPr>
          <p:nvPr/>
        </p:nvSpPr>
        <p:spPr bwMode="auto">
          <a:xfrm flipV="1">
            <a:off x="4906963" y="2903538"/>
            <a:ext cx="0" cy="79375"/>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63" name="Line 24"/>
          <p:cNvSpPr>
            <a:spLocks noChangeShapeType="1"/>
          </p:cNvSpPr>
          <p:nvPr/>
        </p:nvSpPr>
        <p:spPr bwMode="auto">
          <a:xfrm flipV="1">
            <a:off x="3973513" y="2903538"/>
            <a:ext cx="0" cy="79375"/>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64" name="Line 25"/>
          <p:cNvSpPr>
            <a:spLocks noChangeShapeType="1"/>
          </p:cNvSpPr>
          <p:nvPr/>
        </p:nvSpPr>
        <p:spPr bwMode="auto">
          <a:xfrm flipV="1">
            <a:off x="3036888" y="2903538"/>
            <a:ext cx="0" cy="79375"/>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65" name="Line 26"/>
          <p:cNvSpPr>
            <a:spLocks noChangeShapeType="1"/>
          </p:cNvSpPr>
          <p:nvPr/>
        </p:nvSpPr>
        <p:spPr bwMode="auto">
          <a:xfrm flipV="1">
            <a:off x="2098675" y="2903538"/>
            <a:ext cx="0" cy="79375"/>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66" name="Rectangle 27"/>
          <p:cNvSpPr>
            <a:spLocks noChangeArrowheads="1"/>
          </p:cNvSpPr>
          <p:nvPr/>
        </p:nvSpPr>
        <p:spPr bwMode="auto">
          <a:xfrm>
            <a:off x="5799138" y="30003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5</a:t>
            </a:r>
            <a:endParaRPr lang="en-US" sz="1400"/>
          </a:p>
        </p:txBody>
      </p:sp>
      <p:sp>
        <p:nvSpPr>
          <p:cNvPr id="87067" name="Rectangle 28"/>
          <p:cNvSpPr>
            <a:spLocks noChangeArrowheads="1"/>
          </p:cNvSpPr>
          <p:nvPr/>
        </p:nvSpPr>
        <p:spPr bwMode="auto">
          <a:xfrm>
            <a:off x="4864100" y="30003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87068" name="Rectangle 29"/>
          <p:cNvSpPr>
            <a:spLocks noChangeArrowheads="1"/>
          </p:cNvSpPr>
          <p:nvPr/>
        </p:nvSpPr>
        <p:spPr bwMode="auto">
          <a:xfrm>
            <a:off x="3927475" y="30003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3</a:t>
            </a:r>
            <a:endParaRPr lang="en-US" sz="1400"/>
          </a:p>
        </p:txBody>
      </p:sp>
      <p:sp>
        <p:nvSpPr>
          <p:cNvPr id="87069" name="Rectangle 30"/>
          <p:cNvSpPr>
            <a:spLocks noChangeArrowheads="1"/>
          </p:cNvSpPr>
          <p:nvPr/>
        </p:nvSpPr>
        <p:spPr bwMode="auto">
          <a:xfrm>
            <a:off x="2987675" y="29876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87070" name="Rectangle 31"/>
          <p:cNvSpPr>
            <a:spLocks noChangeArrowheads="1"/>
          </p:cNvSpPr>
          <p:nvPr/>
        </p:nvSpPr>
        <p:spPr bwMode="auto">
          <a:xfrm>
            <a:off x="2057400" y="30003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a:t>
            </a:r>
            <a:endParaRPr lang="en-US" sz="1400"/>
          </a:p>
        </p:txBody>
      </p:sp>
      <p:sp>
        <p:nvSpPr>
          <p:cNvPr id="87071" name="Rectangle 32"/>
          <p:cNvSpPr>
            <a:spLocks noChangeArrowheads="1"/>
          </p:cNvSpPr>
          <p:nvPr/>
        </p:nvSpPr>
        <p:spPr bwMode="auto">
          <a:xfrm>
            <a:off x="996950" y="30003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87072" name="Rectangle 33"/>
          <p:cNvSpPr>
            <a:spLocks noChangeArrowheads="1"/>
          </p:cNvSpPr>
          <p:nvPr/>
        </p:nvSpPr>
        <p:spPr bwMode="auto">
          <a:xfrm>
            <a:off x="908050" y="1392238"/>
            <a:ext cx="1825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10</a:t>
            </a:r>
            <a:endParaRPr lang="en-US" sz="1400"/>
          </a:p>
        </p:txBody>
      </p:sp>
      <p:sp>
        <p:nvSpPr>
          <p:cNvPr id="87073" name="Rectangle 34"/>
          <p:cNvSpPr>
            <a:spLocks noChangeArrowheads="1"/>
          </p:cNvSpPr>
          <p:nvPr/>
        </p:nvSpPr>
        <p:spPr bwMode="auto">
          <a:xfrm>
            <a:off x="1000125" y="169545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8</a:t>
            </a:r>
            <a:endParaRPr lang="en-US" sz="1400"/>
          </a:p>
        </p:txBody>
      </p:sp>
      <p:sp>
        <p:nvSpPr>
          <p:cNvPr id="87074" name="Rectangle 35"/>
          <p:cNvSpPr>
            <a:spLocks noChangeArrowheads="1"/>
          </p:cNvSpPr>
          <p:nvPr/>
        </p:nvSpPr>
        <p:spPr bwMode="auto">
          <a:xfrm>
            <a:off x="1000125" y="1995488"/>
            <a:ext cx="904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6</a:t>
            </a:r>
            <a:endParaRPr lang="en-US" sz="1400"/>
          </a:p>
        </p:txBody>
      </p:sp>
      <p:sp>
        <p:nvSpPr>
          <p:cNvPr id="87075" name="Rectangle 36"/>
          <p:cNvSpPr>
            <a:spLocks noChangeArrowheads="1"/>
          </p:cNvSpPr>
          <p:nvPr/>
        </p:nvSpPr>
        <p:spPr bwMode="auto">
          <a:xfrm>
            <a:off x="1000125" y="22987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87076" name="Rectangle 37"/>
          <p:cNvSpPr>
            <a:spLocks noChangeArrowheads="1"/>
          </p:cNvSpPr>
          <p:nvPr/>
        </p:nvSpPr>
        <p:spPr bwMode="auto">
          <a:xfrm>
            <a:off x="1000125" y="260032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87077" name="Freeform 38"/>
          <p:cNvSpPr>
            <a:spLocks/>
          </p:cNvSpPr>
          <p:nvPr/>
        </p:nvSpPr>
        <p:spPr bwMode="auto">
          <a:xfrm>
            <a:off x="1163638" y="993775"/>
            <a:ext cx="5145087" cy="1989138"/>
          </a:xfrm>
          <a:custGeom>
            <a:avLst/>
            <a:gdLst>
              <a:gd name="T0" fmla="*/ 2147483647 w 2503"/>
              <a:gd name="T1" fmla="*/ 2147483647 h 1425"/>
              <a:gd name="T2" fmla="*/ 0 w 2503"/>
              <a:gd name="T3" fmla="*/ 2147483647 h 1425"/>
              <a:gd name="T4" fmla="*/ 0 w 2503"/>
              <a:gd name="T5" fmla="*/ 0 h 1425"/>
              <a:gd name="T6" fmla="*/ 0 60000 65536"/>
              <a:gd name="T7" fmla="*/ 0 60000 65536"/>
              <a:gd name="T8" fmla="*/ 0 60000 65536"/>
            </a:gdLst>
            <a:ahLst/>
            <a:cxnLst>
              <a:cxn ang="T6">
                <a:pos x="T0" y="T1"/>
              </a:cxn>
              <a:cxn ang="T7">
                <a:pos x="T2" y="T3"/>
              </a:cxn>
              <a:cxn ang="T8">
                <a:pos x="T4" y="T5"/>
              </a:cxn>
            </a:cxnLst>
            <a:rect l="0" t="0" r="r" b="b"/>
            <a:pathLst>
              <a:path w="2503" h="1425">
                <a:moveTo>
                  <a:pt x="2503" y="1425"/>
                </a:moveTo>
                <a:lnTo>
                  <a:pt x="0" y="1425"/>
                </a:lnTo>
                <a:lnTo>
                  <a:pt x="0" y="0"/>
                </a:lnTo>
              </a:path>
            </a:pathLst>
          </a:custGeom>
          <a:noFill/>
          <a:ln w="63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078" name="Rectangle 39"/>
          <p:cNvSpPr>
            <a:spLocks noChangeArrowheads="1"/>
          </p:cNvSpPr>
          <p:nvPr/>
        </p:nvSpPr>
        <p:spPr bwMode="auto">
          <a:xfrm>
            <a:off x="1223963" y="1311275"/>
            <a:ext cx="10953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A</a:t>
            </a:r>
            <a:endParaRPr lang="en-US" sz="1400"/>
          </a:p>
        </p:txBody>
      </p:sp>
      <p:sp>
        <p:nvSpPr>
          <p:cNvPr id="87079" name="Rectangle 40"/>
          <p:cNvSpPr>
            <a:spLocks noChangeArrowheads="1"/>
          </p:cNvSpPr>
          <p:nvPr/>
        </p:nvSpPr>
        <p:spPr bwMode="auto">
          <a:xfrm>
            <a:off x="1235075" y="4433888"/>
            <a:ext cx="10953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A</a:t>
            </a:r>
            <a:endParaRPr lang="en-US" sz="1400"/>
          </a:p>
        </p:txBody>
      </p:sp>
      <p:sp>
        <p:nvSpPr>
          <p:cNvPr id="87080" name="Rectangle 41"/>
          <p:cNvSpPr>
            <a:spLocks noChangeArrowheads="1"/>
          </p:cNvSpPr>
          <p:nvPr/>
        </p:nvSpPr>
        <p:spPr bwMode="auto">
          <a:xfrm>
            <a:off x="2046288" y="1584325"/>
            <a:ext cx="9683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B</a:t>
            </a:r>
            <a:endParaRPr lang="en-US" sz="1400"/>
          </a:p>
        </p:txBody>
      </p:sp>
      <p:sp>
        <p:nvSpPr>
          <p:cNvPr id="87081" name="Rectangle 42"/>
          <p:cNvSpPr>
            <a:spLocks noChangeArrowheads="1"/>
          </p:cNvSpPr>
          <p:nvPr/>
        </p:nvSpPr>
        <p:spPr bwMode="auto">
          <a:xfrm>
            <a:off x="2098675" y="4246563"/>
            <a:ext cx="9683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B</a:t>
            </a:r>
            <a:endParaRPr lang="en-US" sz="1400"/>
          </a:p>
        </p:txBody>
      </p:sp>
      <p:sp>
        <p:nvSpPr>
          <p:cNvPr id="87082" name="Rectangle 43"/>
          <p:cNvSpPr>
            <a:spLocks noChangeArrowheads="1"/>
          </p:cNvSpPr>
          <p:nvPr/>
        </p:nvSpPr>
        <p:spPr bwMode="auto">
          <a:xfrm>
            <a:off x="2894013" y="1879600"/>
            <a:ext cx="1031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sp>
        <p:nvSpPr>
          <p:cNvPr id="87083" name="Rectangle 44"/>
          <p:cNvSpPr>
            <a:spLocks noChangeArrowheads="1"/>
          </p:cNvSpPr>
          <p:nvPr/>
        </p:nvSpPr>
        <p:spPr bwMode="auto">
          <a:xfrm>
            <a:off x="3103563" y="4208463"/>
            <a:ext cx="1031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sp>
        <p:nvSpPr>
          <p:cNvPr id="87084" name="Rectangle 45"/>
          <p:cNvSpPr>
            <a:spLocks noChangeArrowheads="1"/>
          </p:cNvSpPr>
          <p:nvPr/>
        </p:nvSpPr>
        <p:spPr bwMode="auto">
          <a:xfrm>
            <a:off x="3887788" y="2192338"/>
            <a:ext cx="11906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D</a:t>
            </a:r>
            <a:endParaRPr lang="en-US" sz="1400"/>
          </a:p>
        </p:txBody>
      </p:sp>
      <p:sp>
        <p:nvSpPr>
          <p:cNvPr id="87085" name="Rectangle 46"/>
          <p:cNvSpPr>
            <a:spLocks noChangeArrowheads="1"/>
          </p:cNvSpPr>
          <p:nvPr/>
        </p:nvSpPr>
        <p:spPr bwMode="auto">
          <a:xfrm>
            <a:off x="4010025" y="4276725"/>
            <a:ext cx="1190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D</a:t>
            </a:r>
            <a:endParaRPr lang="en-US" sz="1400"/>
          </a:p>
        </p:txBody>
      </p:sp>
      <p:sp>
        <p:nvSpPr>
          <p:cNvPr id="87086" name="Rectangle 47"/>
          <p:cNvSpPr>
            <a:spLocks noChangeArrowheads="1"/>
          </p:cNvSpPr>
          <p:nvPr/>
        </p:nvSpPr>
        <p:spPr bwMode="auto">
          <a:xfrm>
            <a:off x="4835525" y="2500313"/>
            <a:ext cx="873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E</a:t>
            </a:r>
            <a:endParaRPr lang="en-US" sz="1400"/>
          </a:p>
        </p:txBody>
      </p:sp>
      <p:sp>
        <p:nvSpPr>
          <p:cNvPr id="87087" name="Rectangle 48"/>
          <p:cNvSpPr>
            <a:spLocks noChangeArrowheads="1"/>
          </p:cNvSpPr>
          <p:nvPr/>
        </p:nvSpPr>
        <p:spPr bwMode="auto">
          <a:xfrm>
            <a:off x="4945063" y="4503738"/>
            <a:ext cx="873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E</a:t>
            </a:r>
            <a:endParaRPr lang="en-US" sz="1400"/>
          </a:p>
        </p:txBody>
      </p:sp>
      <p:sp>
        <p:nvSpPr>
          <p:cNvPr id="87088" name="Rectangle 49"/>
          <p:cNvSpPr>
            <a:spLocks noChangeArrowheads="1"/>
          </p:cNvSpPr>
          <p:nvPr/>
        </p:nvSpPr>
        <p:spPr bwMode="auto">
          <a:xfrm>
            <a:off x="5981700" y="2828925"/>
            <a:ext cx="18097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BL</a:t>
            </a:r>
            <a:endParaRPr lang="en-US" sz="1400"/>
          </a:p>
        </p:txBody>
      </p:sp>
      <p:sp>
        <p:nvSpPr>
          <p:cNvPr id="87089" name="Rectangle 50"/>
          <p:cNvSpPr>
            <a:spLocks noChangeArrowheads="1"/>
          </p:cNvSpPr>
          <p:nvPr/>
        </p:nvSpPr>
        <p:spPr bwMode="auto">
          <a:xfrm>
            <a:off x="5554663" y="4657725"/>
            <a:ext cx="8572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Utility function</a:t>
            </a:r>
            <a:endParaRPr lang="en-US" sz="1400"/>
          </a:p>
        </p:txBody>
      </p:sp>
      <p:sp>
        <p:nvSpPr>
          <p:cNvPr id="87090" name="Rectangle 51"/>
          <p:cNvSpPr>
            <a:spLocks noChangeArrowheads="1"/>
          </p:cNvSpPr>
          <p:nvPr/>
        </p:nvSpPr>
        <p:spPr bwMode="auto">
          <a:xfrm>
            <a:off x="5773738" y="2805113"/>
            <a:ext cx="87312"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F</a:t>
            </a:r>
            <a:endParaRPr lang="en-US" sz="1400"/>
          </a:p>
        </p:txBody>
      </p:sp>
      <p:sp>
        <p:nvSpPr>
          <p:cNvPr id="87091" name="Rectangle 52"/>
          <p:cNvSpPr>
            <a:spLocks noChangeArrowheads="1"/>
          </p:cNvSpPr>
          <p:nvPr/>
        </p:nvSpPr>
        <p:spPr bwMode="auto">
          <a:xfrm>
            <a:off x="5775325" y="5089525"/>
            <a:ext cx="873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F</a:t>
            </a:r>
            <a:endParaRPr lang="en-US" sz="1400"/>
          </a:p>
        </p:txBody>
      </p:sp>
      <p:sp>
        <p:nvSpPr>
          <p:cNvPr id="87092" name="Line 53"/>
          <p:cNvSpPr>
            <a:spLocks noChangeShapeType="1"/>
          </p:cNvSpPr>
          <p:nvPr/>
        </p:nvSpPr>
        <p:spPr bwMode="auto">
          <a:xfrm>
            <a:off x="3036888" y="1624013"/>
            <a:ext cx="0" cy="447675"/>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36950" name="Freeform 54"/>
          <p:cNvSpPr>
            <a:spLocks/>
          </p:cNvSpPr>
          <p:nvPr/>
        </p:nvSpPr>
        <p:spPr bwMode="auto">
          <a:xfrm>
            <a:off x="2438400" y="1066800"/>
            <a:ext cx="1336675" cy="661988"/>
          </a:xfrm>
          <a:custGeom>
            <a:avLst/>
            <a:gdLst>
              <a:gd name="T0" fmla="*/ 2147483647 w 201"/>
              <a:gd name="T1" fmla="*/ 2147483647 h 134"/>
              <a:gd name="T2" fmla="*/ 2147483647 w 201"/>
              <a:gd name="T3" fmla="*/ 2147483647 h 134"/>
              <a:gd name="T4" fmla="*/ 707586534 w 201"/>
              <a:gd name="T5" fmla="*/ 2147483647 h 134"/>
              <a:gd name="T6" fmla="*/ 0 w 201"/>
              <a:gd name="T7" fmla="*/ 2147483647 h 134"/>
              <a:gd name="T8" fmla="*/ 0 w 201"/>
              <a:gd name="T9" fmla="*/ 390488936 h 134"/>
              <a:gd name="T10" fmla="*/ 707586534 w 201"/>
              <a:gd name="T11" fmla="*/ 0 h 134"/>
              <a:gd name="T12" fmla="*/ 2147483647 w 201"/>
              <a:gd name="T13" fmla="*/ 0 h 134"/>
              <a:gd name="T14" fmla="*/ 2147483647 w 201"/>
              <a:gd name="T15" fmla="*/ 390488936 h 134"/>
              <a:gd name="T16" fmla="*/ 2147483647 w 201"/>
              <a:gd name="T17" fmla="*/ 2147483647 h 1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1" h="134">
                <a:moveTo>
                  <a:pt x="201" y="118"/>
                </a:moveTo>
                <a:cubicBezTo>
                  <a:pt x="201" y="127"/>
                  <a:pt x="193" y="134"/>
                  <a:pt x="185" y="134"/>
                </a:cubicBezTo>
                <a:cubicBezTo>
                  <a:pt x="16" y="134"/>
                  <a:pt x="16" y="134"/>
                  <a:pt x="16" y="134"/>
                </a:cubicBezTo>
                <a:cubicBezTo>
                  <a:pt x="7" y="134"/>
                  <a:pt x="0" y="127"/>
                  <a:pt x="0" y="118"/>
                </a:cubicBezTo>
                <a:cubicBezTo>
                  <a:pt x="0" y="16"/>
                  <a:pt x="0" y="16"/>
                  <a:pt x="0" y="16"/>
                </a:cubicBezTo>
                <a:cubicBezTo>
                  <a:pt x="0" y="7"/>
                  <a:pt x="7" y="0"/>
                  <a:pt x="16" y="0"/>
                </a:cubicBezTo>
                <a:cubicBezTo>
                  <a:pt x="185" y="0"/>
                  <a:pt x="185" y="0"/>
                  <a:pt x="185" y="0"/>
                </a:cubicBezTo>
                <a:cubicBezTo>
                  <a:pt x="193" y="0"/>
                  <a:pt x="201" y="7"/>
                  <a:pt x="201" y="16"/>
                </a:cubicBezTo>
                <a:lnTo>
                  <a:pt x="201" y="118"/>
                </a:lnTo>
                <a:close/>
              </a:path>
            </a:pathLst>
          </a:custGeom>
          <a:solidFill>
            <a:srgbClr val="D7E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6951" name="Freeform 55"/>
          <p:cNvSpPr>
            <a:spLocks/>
          </p:cNvSpPr>
          <p:nvPr/>
        </p:nvSpPr>
        <p:spPr bwMode="auto">
          <a:xfrm>
            <a:off x="2081213" y="4824413"/>
            <a:ext cx="2193925" cy="585787"/>
          </a:xfrm>
          <a:custGeom>
            <a:avLst/>
            <a:gdLst>
              <a:gd name="T0" fmla="*/ 2147483647 w 409"/>
              <a:gd name="T1" fmla="*/ 2147483647 h 96"/>
              <a:gd name="T2" fmla="*/ 2147483647 w 409"/>
              <a:gd name="T3" fmla="*/ 2147483647 h 96"/>
              <a:gd name="T4" fmla="*/ 460380946 w 409"/>
              <a:gd name="T5" fmla="*/ 2147483647 h 96"/>
              <a:gd name="T6" fmla="*/ 0 w 409"/>
              <a:gd name="T7" fmla="*/ 2147483647 h 96"/>
              <a:gd name="T8" fmla="*/ 0 w 409"/>
              <a:gd name="T9" fmla="*/ 595739277 h 96"/>
              <a:gd name="T10" fmla="*/ 460380946 w 409"/>
              <a:gd name="T11" fmla="*/ 0 h 96"/>
              <a:gd name="T12" fmla="*/ 2147483647 w 409"/>
              <a:gd name="T13" fmla="*/ 0 h 96"/>
              <a:gd name="T14" fmla="*/ 2147483647 w 409"/>
              <a:gd name="T15" fmla="*/ 595739277 h 96"/>
              <a:gd name="T16" fmla="*/ 2147483647 w 409"/>
              <a:gd name="T17" fmla="*/ 2147483647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9" h="96">
                <a:moveTo>
                  <a:pt x="409" y="80"/>
                </a:moveTo>
                <a:cubicBezTo>
                  <a:pt x="409" y="88"/>
                  <a:pt x="402" y="96"/>
                  <a:pt x="393" y="96"/>
                </a:cubicBezTo>
                <a:cubicBezTo>
                  <a:pt x="16" y="96"/>
                  <a:pt x="16" y="96"/>
                  <a:pt x="16" y="96"/>
                </a:cubicBezTo>
                <a:cubicBezTo>
                  <a:pt x="7" y="96"/>
                  <a:pt x="0" y="88"/>
                  <a:pt x="0" y="80"/>
                </a:cubicBezTo>
                <a:cubicBezTo>
                  <a:pt x="0" y="16"/>
                  <a:pt x="0" y="16"/>
                  <a:pt x="0" y="16"/>
                </a:cubicBezTo>
                <a:cubicBezTo>
                  <a:pt x="0" y="7"/>
                  <a:pt x="7" y="0"/>
                  <a:pt x="16" y="0"/>
                </a:cubicBezTo>
                <a:cubicBezTo>
                  <a:pt x="393" y="0"/>
                  <a:pt x="393" y="0"/>
                  <a:pt x="393" y="0"/>
                </a:cubicBezTo>
                <a:cubicBezTo>
                  <a:pt x="402" y="0"/>
                  <a:pt x="409" y="7"/>
                  <a:pt x="409" y="16"/>
                </a:cubicBezTo>
                <a:lnTo>
                  <a:pt x="409" y="80"/>
                </a:lnTo>
                <a:close/>
              </a:path>
            </a:pathLst>
          </a:custGeom>
          <a:solidFill>
            <a:srgbClr val="D7E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095" name="Line 56"/>
          <p:cNvSpPr>
            <a:spLocks noChangeShapeType="1"/>
          </p:cNvSpPr>
          <p:nvPr/>
        </p:nvSpPr>
        <p:spPr bwMode="auto">
          <a:xfrm>
            <a:off x="1163638" y="4221163"/>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96" name="Line 57"/>
          <p:cNvSpPr>
            <a:spLocks noChangeShapeType="1"/>
          </p:cNvSpPr>
          <p:nvPr/>
        </p:nvSpPr>
        <p:spPr bwMode="auto">
          <a:xfrm>
            <a:off x="1163638" y="4406900"/>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97" name="Line 58"/>
          <p:cNvSpPr>
            <a:spLocks noChangeShapeType="1"/>
          </p:cNvSpPr>
          <p:nvPr/>
        </p:nvSpPr>
        <p:spPr bwMode="auto">
          <a:xfrm>
            <a:off x="1163638" y="4598988"/>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98" name="Line 59"/>
          <p:cNvSpPr>
            <a:spLocks noChangeShapeType="1"/>
          </p:cNvSpPr>
          <p:nvPr/>
        </p:nvSpPr>
        <p:spPr bwMode="auto">
          <a:xfrm>
            <a:off x="1163638" y="4787900"/>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099" name="Line 60"/>
          <p:cNvSpPr>
            <a:spLocks noChangeShapeType="1"/>
          </p:cNvSpPr>
          <p:nvPr/>
        </p:nvSpPr>
        <p:spPr bwMode="auto">
          <a:xfrm>
            <a:off x="1163638" y="4976813"/>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0" name="Line 61"/>
          <p:cNvSpPr>
            <a:spLocks noChangeShapeType="1"/>
          </p:cNvSpPr>
          <p:nvPr/>
        </p:nvSpPr>
        <p:spPr bwMode="auto">
          <a:xfrm>
            <a:off x="1163638" y="5167313"/>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1" name="Line 62"/>
          <p:cNvSpPr>
            <a:spLocks noChangeShapeType="1"/>
          </p:cNvSpPr>
          <p:nvPr/>
        </p:nvSpPr>
        <p:spPr bwMode="auto">
          <a:xfrm>
            <a:off x="1163638" y="5354638"/>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2" name="Line 63"/>
          <p:cNvSpPr>
            <a:spLocks noChangeShapeType="1"/>
          </p:cNvSpPr>
          <p:nvPr/>
        </p:nvSpPr>
        <p:spPr bwMode="auto">
          <a:xfrm>
            <a:off x="1163638" y="5546725"/>
            <a:ext cx="115887" cy="0"/>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3" name="Line 64"/>
          <p:cNvSpPr>
            <a:spLocks noChangeShapeType="1"/>
          </p:cNvSpPr>
          <p:nvPr/>
        </p:nvSpPr>
        <p:spPr bwMode="auto">
          <a:xfrm flipV="1">
            <a:off x="4906963" y="5656263"/>
            <a:ext cx="0" cy="7778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4" name="Line 65"/>
          <p:cNvSpPr>
            <a:spLocks noChangeShapeType="1"/>
          </p:cNvSpPr>
          <p:nvPr/>
        </p:nvSpPr>
        <p:spPr bwMode="auto">
          <a:xfrm flipV="1">
            <a:off x="5843588" y="5656263"/>
            <a:ext cx="0" cy="7778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5" name="Line 66"/>
          <p:cNvSpPr>
            <a:spLocks noChangeShapeType="1"/>
          </p:cNvSpPr>
          <p:nvPr/>
        </p:nvSpPr>
        <p:spPr bwMode="auto">
          <a:xfrm flipV="1">
            <a:off x="3973513" y="5656263"/>
            <a:ext cx="0" cy="7778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6" name="Line 67"/>
          <p:cNvSpPr>
            <a:spLocks noChangeShapeType="1"/>
          </p:cNvSpPr>
          <p:nvPr/>
        </p:nvSpPr>
        <p:spPr bwMode="auto">
          <a:xfrm flipV="1">
            <a:off x="3036888" y="5656263"/>
            <a:ext cx="0" cy="7778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7" name="Line 68"/>
          <p:cNvSpPr>
            <a:spLocks noChangeShapeType="1"/>
          </p:cNvSpPr>
          <p:nvPr/>
        </p:nvSpPr>
        <p:spPr bwMode="auto">
          <a:xfrm flipV="1">
            <a:off x="2098675" y="5656263"/>
            <a:ext cx="0" cy="7778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08" name="Rectangle 69"/>
          <p:cNvSpPr>
            <a:spLocks noChangeArrowheads="1"/>
          </p:cNvSpPr>
          <p:nvPr/>
        </p:nvSpPr>
        <p:spPr bwMode="auto">
          <a:xfrm>
            <a:off x="5799138" y="57689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5</a:t>
            </a:r>
            <a:endParaRPr lang="en-US" sz="1400"/>
          </a:p>
        </p:txBody>
      </p:sp>
      <p:sp>
        <p:nvSpPr>
          <p:cNvPr id="87109" name="Rectangle 70"/>
          <p:cNvSpPr>
            <a:spLocks noChangeArrowheads="1"/>
          </p:cNvSpPr>
          <p:nvPr/>
        </p:nvSpPr>
        <p:spPr bwMode="auto">
          <a:xfrm>
            <a:off x="4864100" y="57689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87110" name="Rectangle 71"/>
          <p:cNvSpPr>
            <a:spLocks noChangeArrowheads="1"/>
          </p:cNvSpPr>
          <p:nvPr/>
        </p:nvSpPr>
        <p:spPr bwMode="auto">
          <a:xfrm>
            <a:off x="3927475" y="57689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3</a:t>
            </a:r>
            <a:endParaRPr lang="en-US" sz="1400"/>
          </a:p>
        </p:txBody>
      </p:sp>
      <p:sp>
        <p:nvSpPr>
          <p:cNvPr id="87111" name="Rectangle 72"/>
          <p:cNvSpPr>
            <a:spLocks noChangeArrowheads="1"/>
          </p:cNvSpPr>
          <p:nvPr/>
        </p:nvSpPr>
        <p:spPr bwMode="auto">
          <a:xfrm>
            <a:off x="2987675" y="5754688"/>
            <a:ext cx="904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87112" name="Rectangle 73"/>
          <p:cNvSpPr>
            <a:spLocks noChangeArrowheads="1"/>
          </p:cNvSpPr>
          <p:nvPr/>
        </p:nvSpPr>
        <p:spPr bwMode="auto">
          <a:xfrm>
            <a:off x="2057400" y="57689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a:t>
            </a:r>
            <a:endParaRPr lang="en-US" sz="1400"/>
          </a:p>
        </p:txBody>
      </p:sp>
      <p:sp>
        <p:nvSpPr>
          <p:cNvPr id="87113" name="Rectangle 74"/>
          <p:cNvSpPr>
            <a:spLocks noChangeArrowheads="1"/>
          </p:cNvSpPr>
          <p:nvPr/>
        </p:nvSpPr>
        <p:spPr bwMode="auto">
          <a:xfrm>
            <a:off x="1122363" y="57689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87114" name="Rectangle 75"/>
          <p:cNvSpPr>
            <a:spLocks noChangeArrowheads="1"/>
          </p:cNvSpPr>
          <p:nvPr/>
        </p:nvSpPr>
        <p:spPr bwMode="auto">
          <a:xfrm>
            <a:off x="908050" y="4141788"/>
            <a:ext cx="1825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80</a:t>
            </a:r>
            <a:endParaRPr lang="en-US" sz="1400"/>
          </a:p>
        </p:txBody>
      </p:sp>
      <p:sp>
        <p:nvSpPr>
          <p:cNvPr id="87115" name="Rectangle 76"/>
          <p:cNvSpPr>
            <a:spLocks noChangeArrowheads="1"/>
          </p:cNvSpPr>
          <p:nvPr/>
        </p:nvSpPr>
        <p:spPr bwMode="auto">
          <a:xfrm>
            <a:off x="908050" y="4333875"/>
            <a:ext cx="1825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70</a:t>
            </a:r>
            <a:endParaRPr lang="en-US" sz="1400"/>
          </a:p>
        </p:txBody>
      </p:sp>
      <p:sp>
        <p:nvSpPr>
          <p:cNvPr id="87116" name="Rectangle 77"/>
          <p:cNvSpPr>
            <a:spLocks noChangeArrowheads="1"/>
          </p:cNvSpPr>
          <p:nvPr/>
        </p:nvSpPr>
        <p:spPr bwMode="auto">
          <a:xfrm>
            <a:off x="908050" y="4524375"/>
            <a:ext cx="1825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60</a:t>
            </a:r>
            <a:endParaRPr lang="en-US" sz="1400"/>
          </a:p>
        </p:txBody>
      </p:sp>
      <p:sp>
        <p:nvSpPr>
          <p:cNvPr id="87117" name="Rectangle 78"/>
          <p:cNvSpPr>
            <a:spLocks noChangeArrowheads="1"/>
          </p:cNvSpPr>
          <p:nvPr/>
        </p:nvSpPr>
        <p:spPr bwMode="auto">
          <a:xfrm>
            <a:off x="908050" y="4714875"/>
            <a:ext cx="1825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50</a:t>
            </a:r>
            <a:endParaRPr lang="en-US" sz="1400"/>
          </a:p>
        </p:txBody>
      </p:sp>
      <p:sp>
        <p:nvSpPr>
          <p:cNvPr id="87118" name="Rectangle 79"/>
          <p:cNvSpPr>
            <a:spLocks noChangeArrowheads="1"/>
          </p:cNvSpPr>
          <p:nvPr/>
        </p:nvSpPr>
        <p:spPr bwMode="auto">
          <a:xfrm>
            <a:off x="908050" y="4903788"/>
            <a:ext cx="1825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40</a:t>
            </a:r>
            <a:endParaRPr lang="en-US" sz="1400"/>
          </a:p>
        </p:txBody>
      </p:sp>
      <p:sp>
        <p:nvSpPr>
          <p:cNvPr id="87119" name="Rectangle 80"/>
          <p:cNvSpPr>
            <a:spLocks noChangeArrowheads="1"/>
          </p:cNvSpPr>
          <p:nvPr/>
        </p:nvSpPr>
        <p:spPr bwMode="auto">
          <a:xfrm>
            <a:off x="908050" y="5091113"/>
            <a:ext cx="1825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30</a:t>
            </a:r>
            <a:endParaRPr lang="en-US" sz="1400"/>
          </a:p>
        </p:txBody>
      </p:sp>
      <p:sp>
        <p:nvSpPr>
          <p:cNvPr id="87120" name="Rectangle 81"/>
          <p:cNvSpPr>
            <a:spLocks noChangeArrowheads="1"/>
          </p:cNvSpPr>
          <p:nvPr/>
        </p:nvSpPr>
        <p:spPr bwMode="auto">
          <a:xfrm>
            <a:off x="908050" y="5283200"/>
            <a:ext cx="1825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20</a:t>
            </a:r>
            <a:endParaRPr lang="en-US" sz="1400"/>
          </a:p>
        </p:txBody>
      </p:sp>
      <p:sp>
        <p:nvSpPr>
          <p:cNvPr id="87121" name="Rectangle 82"/>
          <p:cNvSpPr>
            <a:spLocks noChangeArrowheads="1"/>
          </p:cNvSpPr>
          <p:nvPr/>
        </p:nvSpPr>
        <p:spPr bwMode="auto">
          <a:xfrm>
            <a:off x="908050" y="5472113"/>
            <a:ext cx="18256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10</a:t>
            </a:r>
            <a:endParaRPr lang="en-US" sz="1400"/>
          </a:p>
        </p:txBody>
      </p:sp>
      <p:sp>
        <p:nvSpPr>
          <p:cNvPr id="87122" name="Rectangle 83"/>
          <p:cNvSpPr>
            <a:spLocks noChangeArrowheads="1"/>
          </p:cNvSpPr>
          <p:nvPr/>
        </p:nvSpPr>
        <p:spPr bwMode="auto">
          <a:xfrm>
            <a:off x="2466975" y="5915025"/>
            <a:ext cx="200342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clams (pounds)</a:t>
            </a:r>
            <a:endParaRPr lang="en-US" sz="1400"/>
          </a:p>
        </p:txBody>
      </p:sp>
      <p:sp>
        <p:nvSpPr>
          <p:cNvPr id="87123" name="Freeform 84"/>
          <p:cNvSpPr>
            <a:spLocks/>
          </p:cNvSpPr>
          <p:nvPr/>
        </p:nvSpPr>
        <p:spPr bwMode="auto">
          <a:xfrm>
            <a:off x="1163638" y="3748088"/>
            <a:ext cx="5145087" cy="1985962"/>
          </a:xfrm>
          <a:custGeom>
            <a:avLst/>
            <a:gdLst>
              <a:gd name="T0" fmla="*/ 2147483647 w 2503"/>
              <a:gd name="T1" fmla="*/ 2147483647 h 1422"/>
              <a:gd name="T2" fmla="*/ 0 w 2503"/>
              <a:gd name="T3" fmla="*/ 2147483647 h 1422"/>
              <a:gd name="T4" fmla="*/ 0 w 2503"/>
              <a:gd name="T5" fmla="*/ 0 h 1422"/>
              <a:gd name="T6" fmla="*/ 0 60000 65536"/>
              <a:gd name="T7" fmla="*/ 0 60000 65536"/>
              <a:gd name="T8" fmla="*/ 0 60000 65536"/>
            </a:gdLst>
            <a:ahLst/>
            <a:cxnLst>
              <a:cxn ang="T6">
                <a:pos x="T0" y="T1"/>
              </a:cxn>
              <a:cxn ang="T7">
                <a:pos x="T2" y="T3"/>
              </a:cxn>
              <a:cxn ang="T8">
                <a:pos x="T4" y="T5"/>
              </a:cxn>
            </a:cxnLst>
            <a:rect l="0" t="0" r="r" b="b"/>
            <a:pathLst>
              <a:path w="2503" h="1422">
                <a:moveTo>
                  <a:pt x="2503" y="1422"/>
                </a:moveTo>
                <a:lnTo>
                  <a:pt x="0" y="1422"/>
                </a:lnTo>
                <a:lnTo>
                  <a:pt x="0" y="0"/>
                </a:lnTo>
              </a:path>
            </a:pathLst>
          </a:custGeom>
          <a:noFill/>
          <a:ln w="63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24" name="Rectangle 85"/>
          <p:cNvSpPr>
            <a:spLocks noChangeArrowheads="1"/>
          </p:cNvSpPr>
          <p:nvPr/>
        </p:nvSpPr>
        <p:spPr bwMode="auto">
          <a:xfrm>
            <a:off x="5799138" y="61626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87125" name="Rectangle 86"/>
          <p:cNvSpPr>
            <a:spLocks noChangeArrowheads="1"/>
          </p:cNvSpPr>
          <p:nvPr/>
        </p:nvSpPr>
        <p:spPr bwMode="auto">
          <a:xfrm>
            <a:off x="4864100" y="61626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87126" name="Rectangle 87"/>
          <p:cNvSpPr>
            <a:spLocks noChangeArrowheads="1"/>
          </p:cNvSpPr>
          <p:nvPr/>
        </p:nvSpPr>
        <p:spPr bwMode="auto">
          <a:xfrm>
            <a:off x="3962400" y="61722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87127" name="Rectangle 88"/>
          <p:cNvSpPr>
            <a:spLocks noChangeArrowheads="1"/>
          </p:cNvSpPr>
          <p:nvPr/>
        </p:nvSpPr>
        <p:spPr bwMode="auto">
          <a:xfrm>
            <a:off x="2971800" y="61722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6</a:t>
            </a:r>
            <a:endParaRPr lang="en-US" sz="1400"/>
          </a:p>
        </p:txBody>
      </p:sp>
      <p:sp>
        <p:nvSpPr>
          <p:cNvPr id="87128" name="Rectangle 89"/>
          <p:cNvSpPr>
            <a:spLocks noChangeArrowheads="1"/>
          </p:cNvSpPr>
          <p:nvPr/>
        </p:nvSpPr>
        <p:spPr bwMode="auto">
          <a:xfrm>
            <a:off x="2057400" y="6162675"/>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8</a:t>
            </a:r>
            <a:endParaRPr lang="en-US" sz="1400"/>
          </a:p>
        </p:txBody>
      </p:sp>
      <p:sp>
        <p:nvSpPr>
          <p:cNvPr id="87129" name="Rectangle 90"/>
          <p:cNvSpPr>
            <a:spLocks noChangeArrowheads="1"/>
          </p:cNvSpPr>
          <p:nvPr/>
        </p:nvSpPr>
        <p:spPr bwMode="auto">
          <a:xfrm>
            <a:off x="1077913" y="6162675"/>
            <a:ext cx="182562"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10</a:t>
            </a:r>
            <a:endParaRPr lang="en-US" sz="1400"/>
          </a:p>
        </p:txBody>
      </p:sp>
      <p:sp>
        <p:nvSpPr>
          <p:cNvPr id="87130" name="Rectangle 91"/>
          <p:cNvSpPr>
            <a:spLocks noChangeArrowheads="1"/>
          </p:cNvSpPr>
          <p:nvPr/>
        </p:nvSpPr>
        <p:spPr bwMode="auto">
          <a:xfrm>
            <a:off x="2743200" y="838200"/>
            <a:ext cx="217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b="1">
                <a:solidFill>
                  <a:srgbClr val="000000"/>
                </a:solidFill>
              </a:rPr>
              <a:t>(a)</a:t>
            </a:r>
            <a:endParaRPr lang="en-US" sz="1400" b="1"/>
          </a:p>
        </p:txBody>
      </p:sp>
      <p:sp>
        <p:nvSpPr>
          <p:cNvPr id="87131" name="Rectangle 92"/>
          <p:cNvSpPr>
            <a:spLocks noChangeArrowheads="1"/>
          </p:cNvSpPr>
          <p:nvPr/>
        </p:nvSpPr>
        <p:spPr bwMode="auto">
          <a:xfrm>
            <a:off x="3048000" y="838200"/>
            <a:ext cx="185737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b="1">
                <a:solidFill>
                  <a:srgbClr val="000000"/>
                </a:solidFill>
              </a:rPr>
              <a:t>Sammy</a:t>
            </a:r>
            <a:r>
              <a:rPr lang="ja-JP" altLang="en-US" sz="1400" b="1">
                <a:solidFill>
                  <a:srgbClr val="000000"/>
                </a:solidFill>
              </a:rPr>
              <a:t>’</a:t>
            </a:r>
            <a:r>
              <a:rPr lang="en-US" altLang="ja-JP" sz="1400" b="1">
                <a:solidFill>
                  <a:srgbClr val="000000"/>
                </a:solidFill>
              </a:rPr>
              <a:t>s Budget Line</a:t>
            </a:r>
            <a:endParaRPr lang="en-US" sz="1400" b="1"/>
          </a:p>
        </p:txBody>
      </p:sp>
      <p:sp>
        <p:nvSpPr>
          <p:cNvPr id="87132" name="Rectangle 93"/>
          <p:cNvSpPr>
            <a:spLocks noChangeArrowheads="1"/>
          </p:cNvSpPr>
          <p:nvPr/>
        </p:nvSpPr>
        <p:spPr bwMode="auto">
          <a:xfrm>
            <a:off x="2743200" y="3505200"/>
            <a:ext cx="32067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b="1">
                <a:solidFill>
                  <a:srgbClr val="000000"/>
                </a:solidFill>
              </a:rPr>
              <a:t>(b)</a:t>
            </a:r>
            <a:endParaRPr lang="en-US" sz="1400" b="1"/>
          </a:p>
        </p:txBody>
      </p:sp>
      <p:sp>
        <p:nvSpPr>
          <p:cNvPr id="87133" name="Rectangle 94"/>
          <p:cNvSpPr>
            <a:spLocks noChangeArrowheads="1"/>
          </p:cNvSpPr>
          <p:nvPr/>
        </p:nvSpPr>
        <p:spPr bwMode="auto">
          <a:xfrm>
            <a:off x="3000375" y="3517900"/>
            <a:ext cx="21732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b="1">
                <a:solidFill>
                  <a:srgbClr val="000000"/>
                </a:solidFill>
              </a:rPr>
              <a:t> Sammy</a:t>
            </a:r>
            <a:r>
              <a:rPr lang="ja-JP" altLang="en-US" sz="1400" b="1">
                <a:solidFill>
                  <a:srgbClr val="000000"/>
                </a:solidFill>
              </a:rPr>
              <a:t>’</a:t>
            </a:r>
            <a:r>
              <a:rPr lang="en-US" altLang="ja-JP" sz="1400" b="1">
                <a:solidFill>
                  <a:srgbClr val="000000"/>
                </a:solidFill>
              </a:rPr>
              <a:t>s Utility Function</a:t>
            </a:r>
            <a:endParaRPr lang="en-US" sz="1400" b="1"/>
          </a:p>
        </p:txBody>
      </p:sp>
      <p:sp>
        <p:nvSpPr>
          <p:cNvPr id="87134" name="Line 95"/>
          <p:cNvSpPr>
            <a:spLocks noChangeShapeType="1"/>
          </p:cNvSpPr>
          <p:nvPr/>
        </p:nvSpPr>
        <p:spPr bwMode="auto">
          <a:xfrm>
            <a:off x="1163638" y="5983288"/>
            <a:ext cx="1196975"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35" name="Freeform 96"/>
          <p:cNvSpPr>
            <a:spLocks/>
          </p:cNvSpPr>
          <p:nvPr/>
        </p:nvSpPr>
        <p:spPr bwMode="auto">
          <a:xfrm>
            <a:off x="2328863" y="5962650"/>
            <a:ext cx="106362" cy="42863"/>
          </a:xfrm>
          <a:custGeom>
            <a:avLst/>
            <a:gdLst>
              <a:gd name="T0" fmla="*/ 93497033 w 22"/>
              <a:gd name="T1" fmla="*/ 65227595 h 13"/>
              <a:gd name="T2" fmla="*/ 0 w 22"/>
              <a:gd name="T3" fmla="*/ 0 h 13"/>
              <a:gd name="T4" fmla="*/ 0 w 22"/>
              <a:gd name="T5" fmla="*/ 0 h 13"/>
              <a:gd name="T6" fmla="*/ 257110796 w 22"/>
              <a:gd name="T7" fmla="*/ 43486162 h 13"/>
              <a:gd name="T8" fmla="*/ 514221593 w 22"/>
              <a:gd name="T9" fmla="*/ 65227595 h 13"/>
              <a:gd name="T10" fmla="*/ 257110796 w 22"/>
              <a:gd name="T11" fmla="*/ 97839743 h 13"/>
              <a:gd name="T12" fmla="*/ 0 w 22"/>
              <a:gd name="T13" fmla="*/ 141325905 h 13"/>
              <a:gd name="T14" fmla="*/ 0 w 22"/>
              <a:gd name="T15" fmla="*/ 141325905 h 13"/>
              <a:gd name="T16" fmla="*/ 93497033 w 22"/>
              <a:gd name="T17" fmla="*/ 65227595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4" y="6"/>
                </a:moveTo>
                <a:cubicBezTo>
                  <a:pt x="0" y="0"/>
                  <a:pt x="0" y="0"/>
                  <a:pt x="0" y="0"/>
                </a:cubicBezTo>
                <a:cubicBezTo>
                  <a:pt x="0" y="0"/>
                  <a:pt x="0" y="0"/>
                  <a:pt x="0" y="0"/>
                </a:cubicBezTo>
                <a:cubicBezTo>
                  <a:pt x="11" y="4"/>
                  <a:pt x="11" y="4"/>
                  <a:pt x="11" y="4"/>
                </a:cubicBezTo>
                <a:cubicBezTo>
                  <a:pt x="15" y="5"/>
                  <a:pt x="18" y="5"/>
                  <a:pt x="22" y="6"/>
                </a:cubicBezTo>
                <a:cubicBezTo>
                  <a:pt x="18" y="7"/>
                  <a:pt x="15" y="8"/>
                  <a:pt x="11" y="9"/>
                </a:cubicBezTo>
                <a:cubicBezTo>
                  <a:pt x="0" y="13"/>
                  <a:pt x="0" y="13"/>
                  <a:pt x="0" y="13"/>
                </a:cubicBezTo>
                <a:cubicBezTo>
                  <a:pt x="0" y="13"/>
                  <a:pt x="0" y="13"/>
                  <a:pt x="0" y="13"/>
                </a:cubicBezTo>
                <a:lnTo>
                  <a:pt x="4"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136" name="Line 97"/>
          <p:cNvSpPr>
            <a:spLocks noChangeShapeType="1"/>
          </p:cNvSpPr>
          <p:nvPr/>
        </p:nvSpPr>
        <p:spPr bwMode="auto">
          <a:xfrm>
            <a:off x="4606925" y="5983288"/>
            <a:ext cx="1146175"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37" name="Freeform 98"/>
          <p:cNvSpPr>
            <a:spLocks/>
          </p:cNvSpPr>
          <p:nvPr/>
        </p:nvSpPr>
        <p:spPr bwMode="auto">
          <a:xfrm>
            <a:off x="5724525" y="5962650"/>
            <a:ext cx="106363" cy="42863"/>
          </a:xfrm>
          <a:custGeom>
            <a:avLst/>
            <a:gdLst>
              <a:gd name="T0" fmla="*/ 93497912 w 22"/>
              <a:gd name="T1" fmla="*/ 65227595 h 13"/>
              <a:gd name="T2" fmla="*/ 0 w 22"/>
              <a:gd name="T3" fmla="*/ 0 h 13"/>
              <a:gd name="T4" fmla="*/ 0 w 22"/>
              <a:gd name="T5" fmla="*/ 0 h 13"/>
              <a:gd name="T6" fmla="*/ 257118048 w 22"/>
              <a:gd name="T7" fmla="*/ 43486162 h 13"/>
              <a:gd name="T8" fmla="*/ 514231262 w 22"/>
              <a:gd name="T9" fmla="*/ 65227595 h 13"/>
              <a:gd name="T10" fmla="*/ 257118048 w 22"/>
              <a:gd name="T11" fmla="*/ 97839743 h 13"/>
              <a:gd name="T12" fmla="*/ 0 w 22"/>
              <a:gd name="T13" fmla="*/ 141325905 h 13"/>
              <a:gd name="T14" fmla="*/ 0 w 22"/>
              <a:gd name="T15" fmla="*/ 141325905 h 13"/>
              <a:gd name="T16" fmla="*/ 93497912 w 22"/>
              <a:gd name="T17" fmla="*/ 65227595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4" y="6"/>
                </a:moveTo>
                <a:cubicBezTo>
                  <a:pt x="0" y="0"/>
                  <a:pt x="0" y="0"/>
                  <a:pt x="0" y="0"/>
                </a:cubicBezTo>
                <a:cubicBezTo>
                  <a:pt x="0" y="0"/>
                  <a:pt x="0" y="0"/>
                  <a:pt x="0" y="0"/>
                </a:cubicBezTo>
                <a:cubicBezTo>
                  <a:pt x="11" y="4"/>
                  <a:pt x="11" y="4"/>
                  <a:pt x="11" y="4"/>
                </a:cubicBezTo>
                <a:cubicBezTo>
                  <a:pt x="15" y="5"/>
                  <a:pt x="18" y="5"/>
                  <a:pt x="22" y="6"/>
                </a:cubicBezTo>
                <a:cubicBezTo>
                  <a:pt x="18" y="7"/>
                  <a:pt x="15" y="8"/>
                  <a:pt x="11" y="9"/>
                </a:cubicBezTo>
                <a:cubicBezTo>
                  <a:pt x="0" y="13"/>
                  <a:pt x="0" y="13"/>
                  <a:pt x="0" y="13"/>
                </a:cubicBezTo>
                <a:cubicBezTo>
                  <a:pt x="0" y="13"/>
                  <a:pt x="0" y="13"/>
                  <a:pt x="0" y="13"/>
                </a:cubicBezTo>
                <a:lnTo>
                  <a:pt x="4"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138" name="Line 99"/>
          <p:cNvSpPr>
            <a:spLocks noChangeShapeType="1"/>
          </p:cNvSpPr>
          <p:nvPr/>
        </p:nvSpPr>
        <p:spPr bwMode="auto">
          <a:xfrm flipH="1">
            <a:off x="1243013" y="6378575"/>
            <a:ext cx="1092200"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39" name="Freeform 100"/>
          <p:cNvSpPr>
            <a:spLocks/>
          </p:cNvSpPr>
          <p:nvPr/>
        </p:nvSpPr>
        <p:spPr bwMode="auto">
          <a:xfrm>
            <a:off x="1163638" y="6359525"/>
            <a:ext cx="107950" cy="41275"/>
          </a:xfrm>
          <a:custGeom>
            <a:avLst/>
            <a:gdLst>
              <a:gd name="T0" fmla="*/ 433384902 w 22"/>
              <a:gd name="T1" fmla="*/ 60483750 h 13"/>
              <a:gd name="T2" fmla="*/ 529691023 w 22"/>
              <a:gd name="T3" fmla="*/ 0 h 13"/>
              <a:gd name="T4" fmla="*/ 529691023 w 22"/>
              <a:gd name="T5" fmla="*/ 0 h 13"/>
              <a:gd name="T6" fmla="*/ 264845511 w 22"/>
              <a:gd name="T7" fmla="*/ 40322500 h 13"/>
              <a:gd name="T8" fmla="*/ 0 w 22"/>
              <a:gd name="T9" fmla="*/ 60483750 h 13"/>
              <a:gd name="T10" fmla="*/ 264845511 w 22"/>
              <a:gd name="T11" fmla="*/ 90725625 h 13"/>
              <a:gd name="T12" fmla="*/ 529691023 w 22"/>
              <a:gd name="T13" fmla="*/ 131048125 h 13"/>
              <a:gd name="T14" fmla="*/ 529691023 w 22"/>
              <a:gd name="T15" fmla="*/ 131048125 h 13"/>
              <a:gd name="T16" fmla="*/ 433384902 w 22"/>
              <a:gd name="T17" fmla="*/ 6048375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18" y="6"/>
                </a:moveTo>
                <a:cubicBezTo>
                  <a:pt x="22" y="0"/>
                  <a:pt x="22" y="0"/>
                  <a:pt x="22" y="0"/>
                </a:cubicBezTo>
                <a:cubicBezTo>
                  <a:pt x="22" y="0"/>
                  <a:pt x="22" y="0"/>
                  <a:pt x="22" y="0"/>
                </a:cubicBezTo>
                <a:cubicBezTo>
                  <a:pt x="11" y="4"/>
                  <a:pt x="11" y="4"/>
                  <a:pt x="11" y="4"/>
                </a:cubicBezTo>
                <a:cubicBezTo>
                  <a:pt x="8" y="5"/>
                  <a:pt x="4" y="5"/>
                  <a:pt x="0" y="6"/>
                </a:cubicBezTo>
                <a:cubicBezTo>
                  <a:pt x="4" y="7"/>
                  <a:pt x="8" y="8"/>
                  <a:pt x="11" y="9"/>
                </a:cubicBezTo>
                <a:cubicBezTo>
                  <a:pt x="22" y="13"/>
                  <a:pt x="22" y="13"/>
                  <a:pt x="22" y="13"/>
                </a:cubicBezTo>
                <a:cubicBezTo>
                  <a:pt x="22" y="13"/>
                  <a:pt x="22" y="13"/>
                  <a:pt x="22" y="13"/>
                </a:cubicBezTo>
                <a:lnTo>
                  <a:pt x="18"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140" name="Line 101"/>
          <p:cNvSpPr>
            <a:spLocks noChangeShapeType="1"/>
          </p:cNvSpPr>
          <p:nvPr/>
        </p:nvSpPr>
        <p:spPr bwMode="auto">
          <a:xfrm flipH="1">
            <a:off x="4786313" y="6378575"/>
            <a:ext cx="1049337"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41" name="Freeform 102"/>
          <p:cNvSpPr>
            <a:spLocks/>
          </p:cNvSpPr>
          <p:nvPr/>
        </p:nvSpPr>
        <p:spPr bwMode="auto">
          <a:xfrm>
            <a:off x="4708525" y="6359525"/>
            <a:ext cx="106363" cy="41275"/>
          </a:xfrm>
          <a:custGeom>
            <a:avLst/>
            <a:gdLst>
              <a:gd name="T0" fmla="*/ 420733351 w 22"/>
              <a:gd name="T1" fmla="*/ 60483750 h 13"/>
              <a:gd name="T2" fmla="*/ 514231262 w 22"/>
              <a:gd name="T3" fmla="*/ 0 h 13"/>
              <a:gd name="T4" fmla="*/ 514231262 w 22"/>
              <a:gd name="T5" fmla="*/ 0 h 13"/>
              <a:gd name="T6" fmla="*/ 257118048 w 22"/>
              <a:gd name="T7" fmla="*/ 40322500 h 13"/>
              <a:gd name="T8" fmla="*/ 0 w 22"/>
              <a:gd name="T9" fmla="*/ 60483750 h 13"/>
              <a:gd name="T10" fmla="*/ 257118048 w 22"/>
              <a:gd name="T11" fmla="*/ 90725625 h 13"/>
              <a:gd name="T12" fmla="*/ 514231262 w 22"/>
              <a:gd name="T13" fmla="*/ 131048125 h 13"/>
              <a:gd name="T14" fmla="*/ 514231262 w 22"/>
              <a:gd name="T15" fmla="*/ 131048125 h 13"/>
              <a:gd name="T16" fmla="*/ 420733351 w 22"/>
              <a:gd name="T17" fmla="*/ 6048375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18" y="6"/>
                </a:moveTo>
                <a:cubicBezTo>
                  <a:pt x="22" y="0"/>
                  <a:pt x="22" y="0"/>
                  <a:pt x="22" y="0"/>
                </a:cubicBezTo>
                <a:cubicBezTo>
                  <a:pt x="22" y="0"/>
                  <a:pt x="22" y="0"/>
                  <a:pt x="22" y="0"/>
                </a:cubicBezTo>
                <a:cubicBezTo>
                  <a:pt x="11" y="4"/>
                  <a:pt x="11" y="4"/>
                  <a:pt x="11" y="4"/>
                </a:cubicBezTo>
                <a:cubicBezTo>
                  <a:pt x="8" y="5"/>
                  <a:pt x="4" y="5"/>
                  <a:pt x="0" y="6"/>
                </a:cubicBezTo>
                <a:cubicBezTo>
                  <a:pt x="4" y="7"/>
                  <a:pt x="8" y="8"/>
                  <a:pt x="11" y="9"/>
                </a:cubicBezTo>
                <a:cubicBezTo>
                  <a:pt x="22" y="13"/>
                  <a:pt x="22" y="13"/>
                  <a:pt x="22" y="13"/>
                </a:cubicBezTo>
                <a:cubicBezTo>
                  <a:pt x="22" y="13"/>
                  <a:pt x="22" y="13"/>
                  <a:pt x="22" y="13"/>
                </a:cubicBezTo>
                <a:lnTo>
                  <a:pt x="18"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142" name="Line 103"/>
          <p:cNvSpPr>
            <a:spLocks noChangeShapeType="1"/>
          </p:cNvSpPr>
          <p:nvPr/>
        </p:nvSpPr>
        <p:spPr bwMode="auto">
          <a:xfrm>
            <a:off x="3036888" y="4371975"/>
            <a:ext cx="11112" cy="1266825"/>
          </a:xfrm>
          <a:prstGeom prst="line">
            <a:avLst/>
          </a:prstGeom>
          <a:noFill/>
          <a:ln w="12700">
            <a:solidFill>
              <a:srgbClr val="000000"/>
            </a:solidFill>
            <a:prstDash val="sysDot"/>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87143" name="Oval 104"/>
          <p:cNvSpPr>
            <a:spLocks noChangeArrowheads="1"/>
          </p:cNvSpPr>
          <p:nvPr/>
        </p:nvSpPr>
        <p:spPr bwMode="auto">
          <a:xfrm>
            <a:off x="1333500" y="2065338"/>
            <a:ext cx="20638"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44" name="Oval 105"/>
          <p:cNvSpPr>
            <a:spLocks noChangeArrowheads="1"/>
          </p:cNvSpPr>
          <p:nvPr/>
        </p:nvSpPr>
        <p:spPr bwMode="auto">
          <a:xfrm>
            <a:off x="1422400" y="2065338"/>
            <a:ext cx="17463"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45" name="Oval 106"/>
          <p:cNvSpPr>
            <a:spLocks noChangeArrowheads="1"/>
          </p:cNvSpPr>
          <p:nvPr/>
        </p:nvSpPr>
        <p:spPr bwMode="auto">
          <a:xfrm>
            <a:off x="1509713" y="2065338"/>
            <a:ext cx="19050"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46" name="Oval 107"/>
          <p:cNvSpPr>
            <a:spLocks noChangeArrowheads="1"/>
          </p:cNvSpPr>
          <p:nvPr/>
        </p:nvSpPr>
        <p:spPr bwMode="auto">
          <a:xfrm>
            <a:off x="1597025" y="2065338"/>
            <a:ext cx="19050"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47" name="Oval 108"/>
          <p:cNvSpPr>
            <a:spLocks noChangeArrowheads="1"/>
          </p:cNvSpPr>
          <p:nvPr/>
        </p:nvSpPr>
        <p:spPr bwMode="auto">
          <a:xfrm>
            <a:off x="1682750" y="2065338"/>
            <a:ext cx="20638"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48" name="Oval 109"/>
          <p:cNvSpPr>
            <a:spLocks noChangeArrowheads="1"/>
          </p:cNvSpPr>
          <p:nvPr/>
        </p:nvSpPr>
        <p:spPr bwMode="auto">
          <a:xfrm>
            <a:off x="1771650" y="2065338"/>
            <a:ext cx="19050"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49" name="Oval 110"/>
          <p:cNvSpPr>
            <a:spLocks noChangeArrowheads="1"/>
          </p:cNvSpPr>
          <p:nvPr/>
        </p:nvSpPr>
        <p:spPr bwMode="auto">
          <a:xfrm>
            <a:off x="1857375" y="2065338"/>
            <a:ext cx="22225"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0" name="Oval 111"/>
          <p:cNvSpPr>
            <a:spLocks noChangeArrowheads="1"/>
          </p:cNvSpPr>
          <p:nvPr/>
        </p:nvSpPr>
        <p:spPr bwMode="auto">
          <a:xfrm>
            <a:off x="1946275" y="2065338"/>
            <a:ext cx="17463"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1" name="Oval 112"/>
          <p:cNvSpPr>
            <a:spLocks noChangeArrowheads="1"/>
          </p:cNvSpPr>
          <p:nvPr/>
        </p:nvSpPr>
        <p:spPr bwMode="auto">
          <a:xfrm>
            <a:off x="2032000" y="2065338"/>
            <a:ext cx="20638"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2" name="Oval 113"/>
          <p:cNvSpPr>
            <a:spLocks noChangeArrowheads="1"/>
          </p:cNvSpPr>
          <p:nvPr/>
        </p:nvSpPr>
        <p:spPr bwMode="auto">
          <a:xfrm>
            <a:off x="2122488" y="2065338"/>
            <a:ext cx="17462"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3" name="Oval 114"/>
          <p:cNvSpPr>
            <a:spLocks noChangeArrowheads="1"/>
          </p:cNvSpPr>
          <p:nvPr/>
        </p:nvSpPr>
        <p:spPr bwMode="auto">
          <a:xfrm>
            <a:off x="2206625" y="2065338"/>
            <a:ext cx="22225"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4" name="Oval 115"/>
          <p:cNvSpPr>
            <a:spLocks noChangeArrowheads="1"/>
          </p:cNvSpPr>
          <p:nvPr/>
        </p:nvSpPr>
        <p:spPr bwMode="auto">
          <a:xfrm>
            <a:off x="2295525" y="2065338"/>
            <a:ext cx="17463"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5" name="Oval 116"/>
          <p:cNvSpPr>
            <a:spLocks noChangeArrowheads="1"/>
          </p:cNvSpPr>
          <p:nvPr/>
        </p:nvSpPr>
        <p:spPr bwMode="auto">
          <a:xfrm>
            <a:off x="2382838" y="2065338"/>
            <a:ext cx="19050"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6" name="Oval 117"/>
          <p:cNvSpPr>
            <a:spLocks noChangeArrowheads="1"/>
          </p:cNvSpPr>
          <p:nvPr/>
        </p:nvSpPr>
        <p:spPr bwMode="auto">
          <a:xfrm>
            <a:off x="2471738" y="2065338"/>
            <a:ext cx="17462"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7" name="Oval 118"/>
          <p:cNvSpPr>
            <a:spLocks noChangeArrowheads="1"/>
          </p:cNvSpPr>
          <p:nvPr/>
        </p:nvSpPr>
        <p:spPr bwMode="auto">
          <a:xfrm>
            <a:off x="2557463" y="2065338"/>
            <a:ext cx="20637"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8" name="Oval 119"/>
          <p:cNvSpPr>
            <a:spLocks noChangeArrowheads="1"/>
          </p:cNvSpPr>
          <p:nvPr/>
        </p:nvSpPr>
        <p:spPr bwMode="auto">
          <a:xfrm>
            <a:off x="2644775" y="2065338"/>
            <a:ext cx="17463"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59" name="Oval 120"/>
          <p:cNvSpPr>
            <a:spLocks noChangeArrowheads="1"/>
          </p:cNvSpPr>
          <p:nvPr/>
        </p:nvSpPr>
        <p:spPr bwMode="auto">
          <a:xfrm>
            <a:off x="2733675" y="2065338"/>
            <a:ext cx="17463"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0" name="Oval 121"/>
          <p:cNvSpPr>
            <a:spLocks noChangeArrowheads="1"/>
          </p:cNvSpPr>
          <p:nvPr/>
        </p:nvSpPr>
        <p:spPr bwMode="auto">
          <a:xfrm>
            <a:off x="2817813" y="2065338"/>
            <a:ext cx="23812"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1" name="Oval 122"/>
          <p:cNvSpPr>
            <a:spLocks noChangeArrowheads="1"/>
          </p:cNvSpPr>
          <p:nvPr/>
        </p:nvSpPr>
        <p:spPr bwMode="auto">
          <a:xfrm>
            <a:off x="2908300" y="2065338"/>
            <a:ext cx="17463"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2" name="Oval 123"/>
          <p:cNvSpPr>
            <a:spLocks noChangeArrowheads="1"/>
          </p:cNvSpPr>
          <p:nvPr/>
        </p:nvSpPr>
        <p:spPr bwMode="auto">
          <a:xfrm>
            <a:off x="3030538" y="5194300"/>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3" name="Oval 124"/>
          <p:cNvSpPr>
            <a:spLocks noChangeArrowheads="1"/>
          </p:cNvSpPr>
          <p:nvPr/>
        </p:nvSpPr>
        <p:spPr bwMode="auto">
          <a:xfrm>
            <a:off x="3030538" y="5253038"/>
            <a:ext cx="17462" cy="142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4" name="Oval 125"/>
          <p:cNvSpPr>
            <a:spLocks noChangeArrowheads="1"/>
          </p:cNvSpPr>
          <p:nvPr/>
        </p:nvSpPr>
        <p:spPr bwMode="auto">
          <a:xfrm>
            <a:off x="3030538" y="5313363"/>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5" name="Oval 126"/>
          <p:cNvSpPr>
            <a:spLocks noChangeArrowheads="1"/>
          </p:cNvSpPr>
          <p:nvPr/>
        </p:nvSpPr>
        <p:spPr bwMode="auto">
          <a:xfrm>
            <a:off x="3030538" y="5372100"/>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6" name="Oval 127"/>
          <p:cNvSpPr>
            <a:spLocks noChangeArrowheads="1"/>
          </p:cNvSpPr>
          <p:nvPr/>
        </p:nvSpPr>
        <p:spPr bwMode="auto">
          <a:xfrm>
            <a:off x="3030538" y="5430838"/>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7" name="Oval 128"/>
          <p:cNvSpPr>
            <a:spLocks noChangeArrowheads="1"/>
          </p:cNvSpPr>
          <p:nvPr/>
        </p:nvSpPr>
        <p:spPr bwMode="auto">
          <a:xfrm>
            <a:off x="3030538" y="5489575"/>
            <a:ext cx="17462" cy="158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8" name="Oval 129"/>
          <p:cNvSpPr>
            <a:spLocks noChangeArrowheads="1"/>
          </p:cNvSpPr>
          <p:nvPr/>
        </p:nvSpPr>
        <p:spPr bwMode="auto">
          <a:xfrm>
            <a:off x="3030538" y="5549900"/>
            <a:ext cx="17462"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69" name="Oval 130"/>
          <p:cNvSpPr>
            <a:spLocks noChangeArrowheads="1"/>
          </p:cNvSpPr>
          <p:nvPr/>
        </p:nvSpPr>
        <p:spPr bwMode="auto">
          <a:xfrm>
            <a:off x="3030538" y="5610225"/>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0" name="Oval 131"/>
          <p:cNvSpPr>
            <a:spLocks noChangeArrowheads="1"/>
          </p:cNvSpPr>
          <p:nvPr/>
        </p:nvSpPr>
        <p:spPr bwMode="auto">
          <a:xfrm>
            <a:off x="3030538" y="3741738"/>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1" name="Oval 132"/>
          <p:cNvSpPr>
            <a:spLocks noChangeArrowheads="1"/>
          </p:cNvSpPr>
          <p:nvPr/>
        </p:nvSpPr>
        <p:spPr bwMode="auto">
          <a:xfrm>
            <a:off x="3030538" y="3802063"/>
            <a:ext cx="17462"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2" name="Oval 133"/>
          <p:cNvSpPr>
            <a:spLocks noChangeArrowheads="1"/>
          </p:cNvSpPr>
          <p:nvPr/>
        </p:nvSpPr>
        <p:spPr bwMode="auto">
          <a:xfrm>
            <a:off x="3030538" y="3683000"/>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3" name="Oval 134"/>
          <p:cNvSpPr>
            <a:spLocks noChangeArrowheads="1"/>
          </p:cNvSpPr>
          <p:nvPr/>
        </p:nvSpPr>
        <p:spPr bwMode="auto">
          <a:xfrm>
            <a:off x="3030538" y="3859213"/>
            <a:ext cx="17462" cy="158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4" name="Oval 135"/>
          <p:cNvSpPr>
            <a:spLocks noChangeArrowheads="1"/>
          </p:cNvSpPr>
          <p:nvPr/>
        </p:nvSpPr>
        <p:spPr bwMode="auto">
          <a:xfrm>
            <a:off x="3030538" y="3919538"/>
            <a:ext cx="17462" cy="142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5" name="Oval 136"/>
          <p:cNvSpPr>
            <a:spLocks noChangeArrowheads="1"/>
          </p:cNvSpPr>
          <p:nvPr/>
        </p:nvSpPr>
        <p:spPr bwMode="auto">
          <a:xfrm>
            <a:off x="3030538" y="3203575"/>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6" name="Oval 137"/>
          <p:cNvSpPr>
            <a:spLocks noChangeArrowheads="1"/>
          </p:cNvSpPr>
          <p:nvPr/>
        </p:nvSpPr>
        <p:spPr bwMode="auto">
          <a:xfrm>
            <a:off x="3030538" y="3263900"/>
            <a:ext cx="17462" cy="111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7" name="Oval 138"/>
          <p:cNvSpPr>
            <a:spLocks noChangeArrowheads="1"/>
          </p:cNvSpPr>
          <p:nvPr/>
        </p:nvSpPr>
        <p:spPr bwMode="auto">
          <a:xfrm>
            <a:off x="3030538" y="3322638"/>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8" name="Oval 139"/>
          <p:cNvSpPr>
            <a:spLocks noChangeArrowheads="1"/>
          </p:cNvSpPr>
          <p:nvPr/>
        </p:nvSpPr>
        <p:spPr bwMode="auto">
          <a:xfrm>
            <a:off x="3030538" y="3381375"/>
            <a:ext cx="17462"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79" name="Oval 140"/>
          <p:cNvSpPr>
            <a:spLocks noChangeArrowheads="1"/>
          </p:cNvSpPr>
          <p:nvPr/>
        </p:nvSpPr>
        <p:spPr bwMode="auto">
          <a:xfrm>
            <a:off x="3030538" y="3441700"/>
            <a:ext cx="17462"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0" name="Oval 141"/>
          <p:cNvSpPr>
            <a:spLocks noChangeArrowheads="1"/>
          </p:cNvSpPr>
          <p:nvPr/>
        </p:nvSpPr>
        <p:spPr bwMode="auto">
          <a:xfrm>
            <a:off x="3030538" y="3503613"/>
            <a:ext cx="17462" cy="142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1" name="Oval 142"/>
          <p:cNvSpPr>
            <a:spLocks noChangeArrowheads="1"/>
          </p:cNvSpPr>
          <p:nvPr/>
        </p:nvSpPr>
        <p:spPr bwMode="auto">
          <a:xfrm>
            <a:off x="3030538" y="3979863"/>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2" name="Oval 143"/>
          <p:cNvSpPr>
            <a:spLocks noChangeArrowheads="1"/>
          </p:cNvSpPr>
          <p:nvPr/>
        </p:nvSpPr>
        <p:spPr bwMode="auto">
          <a:xfrm>
            <a:off x="3030538" y="4040188"/>
            <a:ext cx="17462"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3" name="Oval 144"/>
          <p:cNvSpPr>
            <a:spLocks noChangeArrowheads="1"/>
          </p:cNvSpPr>
          <p:nvPr/>
        </p:nvSpPr>
        <p:spPr bwMode="auto">
          <a:xfrm>
            <a:off x="3030538" y="4097338"/>
            <a:ext cx="17462" cy="142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4" name="Oval 145"/>
          <p:cNvSpPr>
            <a:spLocks noChangeArrowheads="1"/>
          </p:cNvSpPr>
          <p:nvPr/>
        </p:nvSpPr>
        <p:spPr bwMode="auto">
          <a:xfrm>
            <a:off x="3030538" y="4157663"/>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5" name="Oval 146"/>
          <p:cNvSpPr>
            <a:spLocks noChangeArrowheads="1"/>
          </p:cNvSpPr>
          <p:nvPr/>
        </p:nvSpPr>
        <p:spPr bwMode="auto">
          <a:xfrm>
            <a:off x="3030538" y="4221163"/>
            <a:ext cx="17462"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6" name="Oval 147"/>
          <p:cNvSpPr>
            <a:spLocks noChangeArrowheads="1"/>
          </p:cNvSpPr>
          <p:nvPr/>
        </p:nvSpPr>
        <p:spPr bwMode="auto">
          <a:xfrm>
            <a:off x="3030538" y="4279900"/>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7" name="Oval 148"/>
          <p:cNvSpPr>
            <a:spLocks noChangeArrowheads="1"/>
          </p:cNvSpPr>
          <p:nvPr/>
        </p:nvSpPr>
        <p:spPr bwMode="auto">
          <a:xfrm>
            <a:off x="3030538" y="2322513"/>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8" name="Oval 149"/>
          <p:cNvSpPr>
            <a:spLocks noChangeArrowheads="1"/>
          </p:cNvSpPr>
          <p:nvPr/>
        </p:nvSpPr>
        <p:spPr bwMode="auto">
          <a:xfrm>
            <a:off x="3030538" y="2381250"/>
            <a:ext cx="17462"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89" name="Oval 150"/>
          <p:cNvSpPr>
            <a:spLocks noChangeArrowheads="1"/>
          </p:cNvSpPr>
          <p:nvPr/>
        </p:nvSpPr>
        <p:spPr bwMode="auto">
          <a:xfrm>
            <a:off x="3030538" y="2441575"/>
            <a:ext cx="17462"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0" name="Oval 151"/>
          <p:cNvSpPr>
            <a:spLocks noChangeArrowheads="1"/>
          </p:cNvSpPr>
          <p:nvPr/>
        </p:nvSpPr>
        <p:spPr bwMode="auto">
          <a:xfrm>
            <a:off x="3030538" y="2501900"/>
            <a:ext cx="17462" cy="111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1" name="Oval 152"/>
          <p:cNvSpPr>
            <a:spLocks noChangeArrowheads="1"/>
          </p:cNvSpPr>
          <p:nvPr/>
        </p:nvSpPr>
        <p:spPr bwMode="auto">
          <a:xfrm>
            <a:off x="3030538" y="2146300"/>
            <a:ext cx="17462" cy="111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2" name="Oval 153"/>
          <p:cNvSpPr>
            <a:spLocks noChangeArrowheads="1"/>
          </p:cNvSpPr>
          <p:nvPr/>
        </p:nvSpPr>
        <p:spPr bwMode="auto">
          <a:xfrm>
            <a:off x="3030538" y="2203450"/>
            <a:ext cx="17462"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3" name="Oval 154"/>
          <p:cNvSpPr>
            <a:spLocks noChangeArrowheads="1"/>
          </p:cNvSpPr>
          <p:nvPr/>
        </p:nvSpPr>
        <p:spPr bwMode="auto">
          <a:xfrm>
            <a:off x="3030538" y="2263775"/>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4" name="Oval 155"/>
          <p:cNvSpPr>
            <a:spLocks noChangeArrowheads="1"/>
          </p:cNvSpPr>
          <p:nvPr/>
        </p:nvSpPr>
        <p:spPr bwMode="auto">
          <a:xfrm>
            <a:off x="3030538" y="2560638"/>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5" name="Oval 156"/>
          <p:cNvSpPr>
            <a:spLocks noChangeArrowheads="1"/>
          </p:cNvSpPr>
          <p:nvPr/>
        </p:nvSpPr>
        <p:spPr bwMode="auto">
          <a:xfrm>
            <a:off x="3030538" y="2619375"/>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6" name="Oval 157"/>
          <p:cNvSpPr>
            <a:spLocks noChangeArrowheads="1"/>
          </p:cNvSpPr>
          <p:nvPr/>
        </p:nvSpPr>
        <p:spPr bwMode="auto">
          <a:xfrm>
            <a:off x="3030538" y="2678113"/>
            <a:ext cx="17462" cy="142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7" name="Oval 158"/>
          <p:cNvSpPr>
            <a:spLocks noChangeArrowheads="1"/>
          </p:cNvSpPr>
          <p:nvPr/>
        </p:nvSpPr>
        <p:spPr bwMode="auto">
          <a:xfrm>
            <a:off x="3030538" y="2738438"/>
            <a:ext cx="17462"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8" name="Oval 159"/>
          <p:cNvSpPr>
            <a:spLocks noChangeArrowheads="1"/>
          </p:cNvSpPr>
          <p:nvPr/>
        </p:nvSpPr>
        <p:spPr bwMode="auto">
          <a:xfrm>
            <a:off x="3030538" y="2801938"/>
            <a:ext cx="17462" cy="111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87199" name="Oval 160"/>
          <p:cNvSpPr>
            <a:spLocks noChangeArrowheads="1"/>
          </p:cNvSpPr>
          <p:nvPr/>
        </p:nvSpPr>
        <p:spPr bwMode="auto">
          <a:xfrm>
            <a:off x="3030538" y="2859088"/>
            <a:ext cx="17462" cy="142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37057" name="Rectangle 161"/>
          <p:cNvSpPr>
            <a:spLocks noChangeArrowheads="1"/>
          </p:cNvSpPr>
          <p:nvPr/>
        </p:nvSpPr>
        <p:spPr bwMode="auto">
          <a:xfrm>
            <a:off x="2590800" y="1143000"/>
            <a:ext cx="12446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rPr>
              <a:t>The optimal consumption bundle…</a:t>
            </a:r>
            <a:endParaRPr lang="en-US" sz="1400"/>
          </a:p>
        </p:txBody>
      </p:sp>
      <p:sp>
        <p:nvSpPr>
          <p:cNvPr id="87201" name="Rectangle 162"/>
          <p:cNvSpPr>
            <a:spLocks noChangeArrowheads="1"/>
          </p:cNvSpPr>
          <p:nvPr/>
        </p:nvSpPr>
        <p:spPr bwMode="auto">
          <a:xfrm>
            <a:off x="4343400" y="3170238"/>
            <a:ext cx="20034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clams (pounds)</a:t>
            </a:r>
            <a:endParaRPr lang="en-US" sz="1400"/>
          </a:p>
        </p:txBody>
      </p:sp>
      <p:sp>
        <p:nvSpPr>
          <p:cNvPr id="87202" name="Rectangle 163"/>
          <p:cNvSpPr>
            <a:spLocks noChangeArrowheads="1"/>
          </p:cNvSpPr>
          <p:nvPr/>
        </p:nvSpPr>
        <p:spPr bwMode="auto">
          <a:xfrm>
            <a:off x="157163" y="939800"/>
            <a:ext cx="985837"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potatoes (pounds)</a:t>
            </a:r>
            <a:endParaRPr lang="en-US" sz="1400"/>
          </a:p>
        </p:txBody>
      </p:sp>
      <p:sp>
        <p:nvSpPr>
          <p:cNvPr id="337060" name="Rectangle 164"/>
          <p:cNvSpPr>
            <a:spLocks noChangeArrowheads="1"/>
          </p:cNvSpPr>
          <p:nvPr/>
        </p:nvSpPr>
        <p:spPr bwMode="auto">
          <a:xfrm>
            <a:off x="2136775" y="4872038"/>
            <a:ext cx="1973263" cy="509587"/>
          </a:xfrm>
          <a:prstGeom prst="rect">
            <a:avLst/>
          </a:prstGeom>
          <a:solidFill>
            <a:srgbClr val="D7E2E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rPr>
              <a:t>… maximizes total utility given the budget constraint</a:t>
            </a:r>
            <a:endParaRPr lang="en-US" sz="1400"/>
          </a:p>
        </p:txBody>
      </p:sp>
      <p:sp>
        <p:nvSpPr>
          <p:cNvPr id="87204" name="Rectangle 165"/>
          <p:cNvSpPr>
            <a:spLocks noChangeArrowheads="1"/>
          </p:cNvSpPr>
          <p:nvPr/>
        </p:nvSpPr>
        <p:spPr bwMode="auto">
          <a:xfrm>
            <a:off x="393700" y="3689350"/>
            <a:ext cx="5207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solidFill>
                  <a:srgbClr val="000000"/>
                </a:solidFill>
                <a:latin typeface="Myriad Pro" charset="0"/>
              </a:rPr>
              <a:t>Total utility (utils)</a:t>
            </a:r>
            <a:endParaRPr lang="en-US" sz="1400"/>
          </a:p>
        </p:txBody>
      </p:sp>
      <p:sp>
        <p:nvSpPr>
          <p:cNvPr id="87205" name="Rectangle 2"/>
          <p:cNvSpPr>
            <a:spLocks noRot="1" noChangeArrowheads="1"/>
          </p:cNvSpPr>
          <p:nvPr/>
        </p:nvSpPr>
        <p:spPr bwMode="auto">
          <a:xfrm>
            <a:off x="346075" y="0"/>
            <a:ext cx="8763000" cy="731838"/>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600" b="1">
                <a:solidFill>
                  <a:schemeClr val="accent2"/>
                </a:solidFill>
                <a:latin typeface="Tahoma" charset="0"/>
                <a:ea typeface="Osaka" charset="0"/>
                <a:cs typeface="Osaka" charset="0"/>
              </a:rPr>
              <a:t>Optimal Consumption Bundle</a:t>
            </a:r>
            <a:endParaRPr lang="en-US" sz="4400" b="1">
              <a:solidFill>
                <a:schemeClr val="tx2"/>
              </a:solidFill>
              <a:ea typeface="Osaka" charset="0"/>
              <a:cs typeface="Osaka" charset="0"/>
            </a:endParaRPr>
          </a:p>
        </p:txBody>
      </p:sp>
      <p:sp>
        <p:nvSpPr>
          <p:cNvPr id="5130" name="Text Box 10"/>
          <p:cNvSpPr txBox="1">
            <a:spLocks noChangeArrowheads="1"/>
          </p:cNvSpPr>
          <p:nvPr/>
        </p:nvSpPr>
        <p:spPr bwMode="auto">
          <a:xfrm>
            <a:off x="6324600" y="3505200"/>
            <a:ext cx="2819400" cy="2530475"/>
          </a:xfrm>
          <a:prstGeom prst="rect">
            <a:avLst/>
          </a:prstGeom>
          <a:solidFill>
            <a:schemeClr val="hlink"/>
          </a:solidFill>
          <a:ln>
            <a:noFill/>
          </a:ln>
          <a:extLst>
            <a:ext uri="{91240B29-F687-4f45-9708-019B960494DF}">
              <a14:hiddenLine xmlns:a14="http://schemas.microsoft.com/office/drawing/2010/main" w="9525">
                <a:solidFill>
                  <a:schemeClr val="tx1"/>
                </a:solidFill>
                <a:miter lim="800000"/>
                <a:headEnd/>
                <a:tailEnd type="none" w="med" len="lg"/>
              </a14:hiddenLine>
            </a:ext>
          </a:extLst>
        </p:spPr>
        <p:txBody>
          <a:bodyPr>
            <a:spAutoFit/>
          </a:bodyPr>
          <a:lstStyle>
            <a:lvl1pPr marL="1588" indent="-1588"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buClr>
                <a:schemeClr val="hlink"/>
              </a:buClr>
              <a:buSzPct val="70000"/>
              <a:buFont typeface="Wingdings" charset="0"/>
              <a:buNone/>
            </a:pPr>
            <a:r>
              <a:rPr lang="en-US" sz="2000"/>
              <a:t>Sammy</a:t>
            </a:r>
            <a:r>
              <a:rPr lang="ja-JP" altLang="en-US" sz="2000"/>
              <a:t>’</a:t>
            </a:r>
            <a:r>
              <a:rPr lang="en-US" altLang="ja-JP" sz="2000"/>
              <a:t>s total utility is maximized at bundle </a:t>
            </a:r>
            <a:r>
              <a:rPr lang="en-US" altLang="ja-JP" sz="2000" i="1"/>
              <a:t>C</a:t>
            </a:r>
            <a:r>
              <a:rPr lang="en-US" altLang="ja-JP" sz="2000"/>
              <a:t>, where he consumes 2 pounds of clams and 6 pounds of potatoes. This is Sammy</a:t>
            </a:r>
            <a:r>
              <a:rPr lang="ja-JP" altLang="en-US" sz="2000"/>
              <a:t>’</a:t>
            </a:r>
            <a:r>
              <a:rPr lang="en-US" altLang="ja-JP" sz="2000"/>
              <a:t>s </a:t>
            </a:r>
            <a:r>
              <a:rPr lang="en-US" altLang="ja-JP" sz="2000" i="1"/>
              <a:t>optimal consumption bundle</a:t>
            </a:r>
            <a:r>
              <a:rPr lang="en-US" altLang="ja-JP" sz="2000"/>
              <a:t>.</a:t>
            </a:r>
            <a:endParaRPr lang="en-US" sz="200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6950"/>
                                        </p:tgtEl>
                                        <p:attrNameLst>
                                          <p:attrName>style.visibility</p:attrName>
                                        </p:attrNameLst>
                                      </p:cBhvr>
                                      <p:to>
                                        <p:strVal val="visible"/>
                                      </p:to>
                                    </p:set>
                                    <p:animEffect transition="in" filter="wipe(left)">
                                      <p:cBhvr>
                                        <p:cTn id="7" dur="500"/>
                                        <p:tgtEl>
                                          <p:spTgt spid="33695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37057"/>
                                        </p:tgtEl>
                                        <p:attrNameLst>
                                          <p:attrName>style.visibility</p:attrName>
                                        </p:attrNameLst>
                                      </p:cBhvr>
                                      <p:to>
                                        <p:strVal val="visible"/>
                                      </p:to>
                                    </p:set>
                                    <p:animEffect transition="in" filter="wipe(left)">
                                      <p:cBhvr>
                                        <p:cTn id="10" dur="500"/>
                                        <p:tgtEl>
                                          <p:spTgt spid="33705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37060"/>
                                        </p:tgtEl>
                                        <p:attrNameLst>
                                          <p:attrName>style.visibility</p:attrName>
                                        </p:attrNameLst>
                                      </p:cBhvr>
                                      <p:to>
                                        <p:strVal val="visible"/>
                                      </p:to>
                                    </p:set>
                                    <p:animEffect transition="in" filter="wipe(left)">
                                      <p:cBhvr>
                                        <p:cTn id="15" dur="500"/>
                                        <p:tgtEl>
                                          <p:spTgt spid="33706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36951"/>
                                        </p:tgtEl>
                                        <p:attrNameLst>
                                          <p:attrName>style.visibility</p:attrName>
                                        </p:attrNameLst>
                                      </p:cBhvr>
                                      <p:to>
                                        <p:strVal val="visible"/>
                                      </p:to>
                                    </p:set>
                                    <p:animEffect transition="in" filter="wipe(left)">
                                      <p:cBhvr>
                                        <p:cTn id="18" dur="500"/>
                                        <p:tgtEl>
                                          <p:spTgt spid="336951"/>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950" grpId="0" animBg="1"/>
      <p:bldP spid="336951" grpId="0" animBg="1"/>
      <p:bldP spid="337057" grpId="0"/>
      <p:bldP spid="337060" grpId="0" animBg="1"/>
      <p:bldP spid="513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457200" y="396875"/>
            <a:ext cx="8150225" cy="1193800"/>
          </a:xfrm>
        </p:spPr>
        <p:txBody>
          <a:bodyPr/>
          <a:lstStyle/>
          <a:p>
            <a:pPr eaLnBrk="1" hangingPunct="1">
              <a:defRPr/>
            </a:pPr>
            <a:r>
              <a:rPr lang="en-US" sz="3600" b="1" smtClean="0">
                <a:solidFill>
                  <a:schemeClr val="accent2"/>
                </a:solidFill>
              </a:rPr>
              <a:t>Food for Thought on Budget Constraints</a:t>
            </a:r>
            <a:br>
              <a:rPr lang="en-US" sz="3600" b="1" smtClean="0">
                <a:solidFill>
                  <a:schemeClr val="accent2"/>
                </a:solidFill>
              </a:rPr>
            </a:br>
            <a:endParaRPr lang="en-US" b="1" smtClean="0">
              <a:solidFill>
                <a:srgbClr val="993366"/>
              </a:solidFill>
            </a:endParaRPr>
          </a:p>
        </p:txBody>
      </p:sp>
      <p:sp>
        <p:nvSpPr>
          <p:cNvPr id="355331" name="Rectangle 3"/>
          <p:cNvSpPr>
            <a:spLocks noGrp="1" noChangeArrowheads="1"/>
          </p:cNvSpPr>
          <p:nvPr>
            <p:ph type="body" idx="1"/>
          </p:nvPr>
        </p:nvSpPr>
        <p:spPr>
          <a:xfrm>
            <a:off x="0" y="1298575"/>
            <a:ext cx="9144000" cy="5254625"/>
          </a:xfrm>
        </p:spPr>
        <p:txBody>
          <a:bodyPr/>
          <a:lstStyle/>
          <a:p>
            <a:pPr eaLnBrk="1" hangingPunct="1">
              <a:lnSpc>
                <a:spcPct val="90000"/>
              </a:lnSpc>
              <a:buClr>
                <a:srgbClr val="008000"/>
              </a:buClr>
              <a:defRPr/>
            </a:pPr>
            <a:r>
              <a:rPr lang="en-US" sz="2400" smtClean="0"/>
              <a:t>Budget constraints aren</a:t>
            </a:r>
            <a:r>
              <a:rPr lang="ja-JP" altLang="en-US" sz="2400" smtClean="0">
                <a:latin typeface="Arial"/>
              </a:rPr>
              <a:t>’</a:t>
            </a:r>
            <a:r>
              <a:rPr lang="en-US" sz="2400" smtClean="0"/>
              <a:t>t just about money. In fact, there are many other budget constraints affecting our lives.</a:t>
            </a:r>
          </a:p>
          <a:p>
            <a:pPr eaLnBrk="1" hangingPunct="1">
              <a:lnSpc>
                <a:spcPct val="90000"/>
              </a:lnSpc>
              <a:buClr>
                <a:srgbClr val="008000"/>
              </a:buClr>
              <a:defRPr/>
            </a:pPr>
            <a:r>
              <a:rPr lang="en-US" sz="2400" smtClean="0"/>
              <a:t>Examples are:</a:t>
            </a:r>
          </a:p>
          <a:p>
            <a:pPr lvl="1" eaLnBrk="1" hangingPunct="1">
              <a:lnSpc>
                <a:spcPct val="90000"/>
              </a:lnSpc>
              <a:buClr>
                <a:srgbClr val="FF8000"/>
              </a:buClr>
              <a:defRPr/>
            </a:pPr>
            <a:r>
              <a:rPr lang="en-US" sz="2400" smtClean="0"/>
              <a:t>Limited amount of closet space for clothes.</a:t>
            </a:r>
          </a:p>
          <a:p>
            <a:pPr lvl="1" eaLnBrk="1" hangingPunct="1">
              <a:lnSpc>
                <a:spcPct val="90000"/>
              </a:lnSpc>
              <a:buClr>
                <a:srgbClr val="FF8000"/>
              </a:buClr>
              <a:defRPr/>
            </a:pPr>
            <a:r>
              <a:rPr lang="en-US" sz="2400" smtClean="0"/>
              <a:t>A fixed number of hours in a day.</a:t>
            </a:r>
          </a:p>
          <a:p>
            <a:pPr lvl="1" eaLnBrk="1" hangingPunct="1">
              <a:lnSpc>
                <a:spcPct val="90000"/>
              </a:lnSpc>
              <a:buClr>
                <a:srgbClr val="FF8000"/>
              </a:buClr>
              <a:defRPr/>
            </a:pPr>
            <a:r>
              <a:rPr lang="en-US" sz="2400" smtClean="0"/>
              <a:t>A dieter on the Weight Watchers plan is only allowed a maximum number of points regarding the food they can eat each day whereby  each food  is assigned a certain number of points.</a:t>
            </a:r>
          </a:p>
          <a:p>
            <a:pPr eaLnBrk="1" hangingPunct="1">
              <a:lnSpc>
                <a:spcPct val="90000"/>
              </a:lnSpc>
              <a:buClr>
                <a:srgbClr val="008000"/>
              </a:buClr>
              <a:defRPr/>
            </a:pPr>
            <a:r>
              <a:rPr lang="en-US" sz="2400" smtClean="0"/>
              <a:t>The dieter is just like a consumer choosing a consumption bundle: points are the equivalent of prices, and the overall point limit is the equivalent of total income.</a:t>
            </a:r>
          </a:p>
          <a:p>
            <a:pPr eaLnBrk="1" hangingPunct="1">
              <a:lnSpc>
                <a:spcPct val="90000"/>
              </a:lnSpc>
              <a:buClr>
                <a:schemeClr val="tx1"/>
              </a:buClr>
              <a:defRPr/>
            </a:pPr>
            <a:endParaRPr lang="en-US" sz="2600"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rrowheads="1"/>
          </p:cNvSpPr>
          <p:nvPr>
            <p:ph type="title" idx="4294967295"/>
          </p:nvPr>
        </p:nvSpPr>
        <p:spPr>
          <a:xfrm>
            <a:off x="627063" y="0"/>
            <a:ext cx="7772400" cy="1262063"/>
          </a:xfrm>
        </p:spPr>
        <p:txBody>
          <a:bodyPr/>
          <a:lstStyle/>
          <a:p>
            <a:pPr eaLnBrk="1" hangingPunct="1">
              <a:defRPr/>
            </a:pPr>
            <a:r>
              <a:rPr lang="en-US" sz="3600" b="1" smtClean="0">
                <a:solidFill>
                  <a:schemeClr val="accent2"/>
                </a:solidFill>
                <a:latin typeface="Tahoma" charset="0"/>
              </a:rPr>
              <a:t>Spending the Marginal Dollar</a:t>
            </a:r>
            <a:endParaRPr lang="en-US" b="1" smtClean="0"/>
          </a:p>
        </p:txBody>
      </p:sp>
      <p:sp>
        <p:nvSpPr>
          <p:cNvPr id="343043" name="Rectangle 3"/>
          <p:cNvSpPr>
            <a:spLocks noGrp="1" noChangeArrowheads="1"/>
          </p:cNvSpPr>
          <p:nvPr>
            <p:ph idx="4294967295"/>
          </p:nvPr>
        </p:nvSpPr>
        <p:spPr>
          <a:xfrm>
            <a:off x="666750" y="1068388"/>
            <a:ext cx="7772400" cy="5027612"/>
          </a:xfrm>
        </p:spPr>
        <p:txBody>
          <a:bodyPr/>
          <a:lstStyle/>
          <a:p>
            <a:pPr marL="6350" indent="7938" eaLnBrk="1" hangingPunct="1">
              <a:buClr>
                <a:srgbClr val="993366"/>
              </a:buClr>
              <a:buFont typeface="Wingdings" charset="0"/>
              <a:buNone/>
              <a:defRPr/>
            </a:pPr>
            <a:r>
              <a:rPr lang="en-US" smtClean="0"/>
              <a:t>The </a:t>
            </a:r>
            <a:r>
              <a:rPr lang="en-US" b="1" smtClean="0"/>
              <a:t>marginal utility per dollar </a:t>
            </a:r>
            <a:r>
              <a:rPr lang="en-US" smtClean="0"/>
              <a:t>spent on a good or service is the additional utility from spending one more dollar on that good or service.</a:t>
            </a:r>
          </a:p>
        </p:txBody>
      </p:sp>
      <p:grpSp>
        <p:nvGrpSpPr>
          <p:cNvPr id="343044" name="Group 4"/>
          <p:cNvGrpSpPr>
            <a:grpSpLocks/>
          </p:cNvGrpSpPr>
          <p:nvPr/>
        </p:nvGrpSpPr>
        <p:grpSpPr bwMode="auto">
          <a:xfrm>
            <a:off x="417513" y="3095625"/>
            <a:ext cx="8269287" cy="3384550"/>
            <a:chOff x="144" y="1776"/>
            <a:chExt cx="5472" cy="1632"/>
          </a:xfrm>
        </p:grpSpPr>
        <p:sp>
          <p:nvSpPr>
            <p:cNvPr id="91140" name="Rectangle 3"/>
            <p:cNvSpPr>
              <a:spLocks noChangeArrowheads="1"/>
            </p:cNvSpPr>
            <p:nvPr/>
          </p:nvSpPr>
          <p:spPr bwMode="auto">
            <a:xfrm>
              <a:off x="144" y="1776"/>
              <a:ext cx="5472" cy="16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6350" indent="7938">
                <a:spcBef>
                  <a:spcPct val="20000"/>
                </a:spcBef>
                <a:buClr>
                  <a:srgbClr val="993366"/>
                </a:buClr>
                <a:buFont typeface="Wingdings" charset="0"/>
                <a:buNone/>
              </a:pPr>
              <a:endParaRPr lang="en-US" sz="3200">
                <a:ea typeface="Osaka" charset="0"/>
                <a:cs typeface="Osaka" charset="0"/>
              </a:endParaRPr>
            </a:p>
          </p:txBody>
        </p:sp>
        <p:pic>
          <p:nvPicPr>
            <p:cNvPr id="911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 y="2112"/>
              <a:ext cx="5472" cy="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43044"/>
                                        </p:tgtEl>
                                        <p:attrNameLst>
                                          <p:attrName>style.visibility</p:attrName>
                                        </p:attrNameLst>
                                      </p:cBhvr>
                                      <p:to>
                                        <p:strVal val="visible"/>
                                      </p:to>
                                    </p:set>
                                    <p:animEffect transition="in" filter="wipe(left)">
                                      <p:cBhvr>
                                        <p:cTn id="7" dur="500"/>
                                        <p:tgtEl>
                                          <p:spTgt spid="343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Rot="1" noChangeArrowheads="1"/>
          </p:cNvSpPr>
          <p:nvPr>
            <p:ph type="title" idx="4294967295"/>
          </p:nvPr>
        </p:nvSpPr>
        <p:spPr>
          <a:xfrm>
            <a:off x="0" y="0"/>
            <a:ext cx="9144000" cy="627063"/>
          </a:xfrm>
        </p:spPr>
        <p:txBody>
          <a:bodyPr/>
          <a:lstStyle/>
          <a:p>
            <a:pPr eaLnBrk="1" hangingPunct="1">
              <a:defRPr/>
            </a:pPr>
            <a:r>
              <a:rPr lang="en-US" sz="3600" b="1" smtClean="0">
                <a:solidFill>
                  <a:schemeClr val="accent2"/>
                </a:solidFill>
                <a:latin typeface="Tahoma" charset="0"/>
              </a:rPr>
              <a:t>Sammy</a:t>
            </a:r>
            <a:r>
              <a:rPr lang="ja-JP" altLang="en-US" sz="3600" b="1" smtClean="0">
                <a:solidFill>
                  <a:schemeClr val="accent2"/>
                </a:solidFill>
                <a:latin typeface="Tahoma" charset="0"/>
              </a:rPr>
              <a:t>’</a:t>
            </a:r>
            <a:r>
              <a:rPr lang="en-US" sz="3600" b="1" smtClean="0">
                <a:solidFill>
                  <a:schemeClr val="accent2"/>
                </a:solidFill>
                <a:latin typeface="Tahoma" charset="0"/>
              </a:rPr>
              <a:t>s Marginal Utility per Dollar</a:t>
            </a:r>
            <a:endParaRPr lang="en-US" b="1" smtClean="0"/>
          </a:p>
        </p:txBody>
      </p:sp>
      <p:pic>
        <p:nvPicPr>
          <p:cNvPr id="327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52463"/>
            <a:ext cx="9144000" cy="620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pic>
      <p:sp>
        <p:nvSpPr>
          <p:cNvPr id="345092" name="Text Box 4"/>
          <p:cNvSpPr txBox="1">
            <a:spLocks noChangeArrowheads="1"/>
          </p:cNvSpPr>
          <p:nvPr/>
        </p:nvSpPr>
        <p:spPr bwMode="auto">
          <a:xfrm>
            <a:off x="344488" y="5076825"/>
            <a:ext cx="2882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b="1">
                <a:solidFill>
                  <a:srgbClr val="CC0000"/>
                </a:solidFill>
                <a:cs typeface="Arial" charset="0"/>
              </a:rPr>
              <a:t>Sammy</a:t>
            </a:r>
            <a:r>
              <a:rPr lang="ja-JP" altLang="en-US" sz="1800" b="1">
                <a:solidFill>
                  <a:srgbClr val="CC0000"/>
                </a:solidFill>
                <a:latin typeface="Arial"/>
                <a:cs typeface="Arial" charset="0"/>
              </a:rPr>
              <a:t>’</a:t>
            </a:r>
            <a:r>
              <a:rPr lang="en-US" sz="1800" b="1">
                <a:solidFill>
                  <a:srgbClr val="CC0000"/>
                </a:solidFill>
                <a:cs typeface="Arial" charset="0"/>
              </a:rPr>
              <a:t>s income is $20.</a:t>
            </a:r>
            <a:endParaRPr lang="en-US" sz="1800">
              <a:cs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Rot="1" noChangeArrowheads="1"/>
          </p:cNvSpPr>
          <p:nvPr/>
        </p:nvSpPr>
        <p:spPr bwMode="auto">
          <a:xfrm>
            <a:off x="346075" y="0"/>
            <a:ext cx="8763000" cy="731838"/>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solidFill>
                  <a:schemeClr val="accent2"/>
                </a:solidFill>
                <a:ea typeface="Osaka" charset="0"/>
                <a:cs typeface="Osaka" charset="0"/>
              </a:rPr>
              <a:t>Marginal Utility per Dollar</a:t>
            </a:r>
            <a:endParaRPr lang="en-US" sz="4400">
              <a:solidFill>
                <a:schemeClr val="tx2"/>
              </a:solidFill>
              <a:ea typeface="Osaka" charset="0"/>
              <a:cs typeface="Osaka" charset="0"/>
            </a:endParaRPr>
          </a:p>
        </p:txBody>
      </p:sp>
      <p:sp>
        <p:nvSpPr>
          <p:cNvPr id="6155" name="Text Box 11"/>
          <p:cNvSpPr txBox="1">
            <a:spLocks noChangeArrowheads="1"/>
          </p:cNvSpPr>
          <p:nvPr/>
        </p:nvSpPr>
        <p:spPr bwMode="auto">
          <a:xfrm>
            <a:off x="90488" y="1828800"/>
            <a:ext cx="2133600" cy="2536825"/>
          </a:xfrm>
          <a:prstGeom prst="rect">
            <a:avLst/>
          </a:prstGeom>
          <a:solidFill>
            <a:schemeClr val="hlink"/>
          </a:solidFill>
          <a:ln>
            <a:noFill/>
          </a:ln>
          <a:extLst>
            <a:ext uri="{91240B29-F687-4f45-9708-019B960494DF}">
              <a14:hiddenLine xmlns:a14="http://schemas.microsoft.com/office/drawing/2010/main" w="9525">
                <a:solidFill>
                  <a:schemeClr val="tx1"/>
                </a:solidFill>
                <a:miter lim="800000"/>
                <a:headEnd/>
                <a:tailEnd type="none" w="med" len="lg"/>
              </a14:hiddenLine>
            </a:ext>
          </a:extLst>
        </p:spPr>
        <p:txBody>
          <a:bodyPr>
            <a:spAutoFit/>
          </a:bodyPr>
          <a:lstStyle>
            <a:lvl1pPr marL="1588" indent="-1588"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50000"/>
              </a:spcBef>
              <a:buClr>
                <a:schemeClr val="hlink"/>
              </a:buClr>
              <a:buSzPct val="70000"/>
              <a:buFont typeface="Wingdings" charset="0"/>
              <a:buNone/>
            </a:pPr>
            <a:r>
              <a:rPr lang="en-US" sz="2000"/>
              <a:t>If Sammy has, in fact, chosen his optimal consumption bundle, his marginal utility per dollar spent on clams and potatoes must be equal.</a:t>
            </a:r>
          </a:p>
        </p:txBody>
      </p:sp>
      <p:cxnSp>
        <p:nvCxnSpPr>
          <p:cNvPr id="548914" name="Straight Connector 86"/>
          <p:cNvCxnSpPr>
            <a:cxnSpLocks noChangeShapeType="1"/>
          </p:cNvCxnSpPr>
          <p:nvPr/>
        </p:nvCxnSpPr>
        <p:spPr bwMode="auto">
          <a:xfrm>
            <a:off x="3771900" y="3613150"/>
            <a:ext cx="0" cy="1546225"/>
          </a:xfrm>
          <a:prstGeom prst="line">
            <a:avLst/>
          </a:prstGeom>
          <a:noFill/>
          <a:ln w="15875">
            <a:solidFill>
              <a:srgbClr val="808080"/>
            </a:solidFill>
            <a:prstDash val="sysDot"/>
            <a:round/>
            <a:headEnd/>
            <a:tailEnd type="none" w="med" len="lg"/>
          </a:ln>
          <a:extLst>
            <a:ext uri="{909E8E84-426E-40dd-AFC4-6F175D3DCCD1}">
              <a14:hiddenFill xmlns:a14="http://schemas.microsoft.com/office/drawing/2010/main">
                <a:noFill/>
              </a14:hiddenFill>
            </a:ext>
          </a:extLst>
        </p:spPr>
      </p:cxnSp>
      <p:sp>
        <p:nvSpPr>
          <p:cNvPr id="95236" name="Line 5"/>
          <p:cNvSpPr>
            <a:spLocks noChangeShapeType="1"/>
          </p:cNvSpPr>
          <p:nvPr/>
        </p:nvSpPr>
        <p:spPr bwMode="auto">
          <a:xfrm>
            <a:off x="1181100" y="3251200"/>
            <a:ext cx="0" cy="0"/>
          </a:xfrm>
          <a:prstGeom prst="line">
            <a:avLst/>
          </a:prstGeom>
          <a:noFill/>
          <a:ln w="30163">
            <a:solidFill>
              <a:srgbClr val="3C5DAA"/>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42" name="Rectangle 6"/>
          <p:cNvSpPr>
            <a:spLocks noChangeArrowheads="1"/>
          </p:cNvSpPr>
          <p:nvPr/>
        </p:nvSpPr>
        <p:spPr bwMode="auto">
          <a:xfrm>
            <a:off x="2500313" y="185102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6</a:t>
            </a:r>
            <a:endParaRPr lang="en-US" sz="1400"/>
          </a:p>
        </p:txBody>
      </p:sp>
      <p:sp>
        <p:nvSpPr>
          <p:cNvPr id="347143" name="Rectangle 7"/>
          <p:cNvSpPr>
            <a:spLocks noChangeArrowheads="1"/>
          </p:cNvSpPr>
          <p:nvPr/>
        </p:nvSpPr>
        <p:spPr bwMode="auto">
          <a:xfrm>
            <a:off x="2500313" y="2398713"/>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5</a:t>
            </a:r>
            <a:endParaRPr lang="en-US" sz="1400"/>
          </a:p>
        </p:txBody>
      </p:sp>
      <p:sp>
        <p:nvSpPr>
          <p:cNvPr id="347144" name="Rectangle 8"/>
          <p:cNvSpPr>
            <a:spLocks noChangeArrowheads="1"/>
          </p:cNvSpPr>
          <p:nvPr/>
        </p:nvSpPr>
        <p:spPr bwMode="auto">
          <a:xfrm>
            <a:off x="2500313" y="2954338"/>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347145" name="Rectangle 9"/>
          <p:cNvSpPr>
            <a:spLocks noChangeArrowheads="1"/>
          </p:cNvSpPr>
          <p:nvPr/>
        </p:nvSpPr>
        <p:spPr bwMode="auto">
          <a:xfrm>
            <a:off x="2500313" y="35083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3</a:t>
            </a:r>
            <a:endParaRPr lang="en-US" sz="1400"/>
          </a:p>
        </p:txBody>
      </p:sp>
      <p:sp>
        <p:nvSpPr>
          <p:cNvPr id="347146" name="Rectangle 10"/>
          <p:cNvSpPr>
            <a:spLocks noChangeArrowheads="1"/>
          </p:cNvSpPr>
          <p:nvPr/>
        </p:nvSpPr>
        <p:spPr bwMode="auto">
          <a:xfrm>
            <a:off x="2500313" y="4059238"/>
            <a:ext cx="90487"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347147" name="Rectangle 11"/>
          <p:cNvSpPr>
            <a:spLocks noChangeArrowheads="1"/>
          </p:cNvSpPr>
          <p:nvPr/>
        </p:nvSpPr>
        <p:spPr bwMode="auto">
          <a:xfrm>
            <a:off x="2500313" y="4613275"/>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1</a:t>
            </a:r>
            <a:endParaRPr lang="en-US" sz="1400"/>
          </a:p>
        </p:txBody>
      </p:sp>
      <p:sp>
        <p:nvSpPr>
          <p:cNvPr id="347148" name="Freeform 12"/>
          <p:cNvSpPr>
            <a:spLocks/>
          </p:cNvSpPr>
          <p:nvPr/>
        </p:nvSpPr>
        <p:spPr bwMode="auto">
          <a:xfrm>
            <a:off x="2667000" y="1981200"/>
            <a:ext cx="5330825" cy="2913063"/>
          </a:xfrm>
          <a:custGeom>
            <a:avLst/>
            <a:gdLst>
              <a:gd name="T0" fmla="*/ 2147483647 w 752"/>
              <a:gd name="T1" fmla="*/ 0 h 517"/>
              <a:gd name="T2" fmla="*/ 2147483647 w 752"/>
              <a:gd name="T3" fmla="*/ 2147483647 h 517"/>
              <a:gd name="T4" fmla="*/ 2147483647 w 752"/>
              <a:gd name="T5" fmla="*/ 2147483647 h 517"/>
              <a:gd name="T6" fmla="*/ 2147483647 w 752"/>
              <a:gd name="T7" fmla="*/ 2147483647 h 517"/>
              <a:gd name="T8" fmla="*/ 2147483647 w 752"/>
              <a:gd name="T9" fmla="*/ 2147483647 h 517"/>
              <a:gd name="T10" fmla="*/ 2147483647 w 752"/>
              <a:gd name="T11" fmla="*/ 2147483647 h 517"/>
              <a:gd name="T12" fmla="*/ 2147483647 w 752"/>
              <a:gd name="T13" fmla="*/ 2147483647 h 517"/>
              <a:gd name="T14" fmla="*/ 2147483647 w 752"/>
              <a:gd name="T15" fmla="*/ 2147483647 h 517"/>
              <a:gd name="T16" fmla="*/ 0 w 752"/>
              <a:gd name="T17" fmla="*/ 2147483647 h 5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2" h="517">
                <a:moveTo>
                  <a:pt x="752" y="0"/>
                </a:moveTo>
                <a:cubicBezTo>
                  <a:pt x="657" y="99"/>
                  <a:pt x="657" y="99"/>
                  <a:pt x="657" y="99"/>
                </a:cubicBezTo>
                <a:cubicBezTo>
                  <a:pt x="578" y="179"/>
                  <a:pt x="578" y="179"/>
                  <a:pt x="578" y="179"/>
                </a:cubicBezTo>
                <a:cubicBezTo>
                  <a:pt x="501" y="240"/>
                  <a:pt x="501" y="240"/>
                  <a:pt x="501" y="240"/>
                </a:cubicBezTo>
                <a:cubicBezTo>
                  <a:pt x="424" y="302"/>
                  <a:pt x="424" y="302"/>
                  <a:pt x="424" y="302"/>
                </a:cubicBezTo>
                <a:cubicBezTo>
                  <a:pt x="347" y="364"/>
                  <a:pt x="347" y="364"/>
                  <a:pt x="347" y="364"/>
                </a:cubicBezTo>
                <a:cubicBezTo>
                  <a:pt x="270" y="411"/>
                  <a:pt x="270" y="411"/>
                  <a:pt x="270" y="411"/>
                </a:cubicBezTo>
                <a:cubicBezTo>
                  <a:pt x="196" y="450"/>
                  <a:pt x="196" y="450"/>
                  <a:pt x="196" y="450"/>
                </a:cubicBezTo>
                <a:cubicBezTo>
                  <a:pt x="196" y="450"/>
                  <a:pt x="148" y="480"/>
                  <a:pt x="0" y="517"/>
                </a:cubicBezTo>
              </a:path>
            </a:pathLst>
          </a:custGeom>
          <a:noFill/>
          <a:ln w="30163" cap="flat">
            <a:solidFill>
              <a:srgbClr val="3C5DAA"/>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7149" name="Freeform 13"/>
          <p:cNvSpPr>
            <a:spLocks/>
          </p:cNvSpPr>
          <p:nvPr/>
        </p:nvSpPr>
        <p:spPr bwMode="auto">
          <a:xfrm>
            <a:off x="7234238" y="2481263"/>
            <a:ext cx="150812" cy="120650"/>
          </a:xfrm>
          <a:custGeom>
            <a:avLst/>
            <a:gdLst>
              <a:gd name="T0" fmla="*/ 51577704 w 21"/>
              <a:gd name="T1" fmla="*/ 396093950 h 21"/>
              <a:gd name="T2" fmla="*/ 618889359 w 21"/>
              <a:gd name="T3" fmla="*/ 693162976 h 21"/>
              <a:gd name="T4" fmla="*/ 1083059969 w 21"/>
              <a:gd name="T5" fmla="*/ 330075419 h 21"/>
              <a:gd name="T6" fmla="*/ 515741132 w 21"/>
              <a:gd name="T7" fmla="*/ 33006393 h 21"/>
              <a:gd name="T8" fmla="*/ 51577704 w 21"/>
              <a:gd name="T9" fmla="*/ 396093950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 y="12"/>
                </a:moveTo>
                <a:cubicBezTo>
                  <a:pt x="1" y="17"/>
                  <a:pt x="6" y="21"/>
                  <a:pt x="12" y="21"/>
                </a:cubicBezTo>
                <a:cubicBezTo>
                  <a:pt x="17" y="20"/>
                  <a:pt x="21" y="16"/>
                  <a:pt x="21" y="10"/>
                </a:cubicBezTo>
                <a:cubicBezTo>
                  <a:pt x="20" y="5"/>
                  <a:pt x="16" y="0"/>
                  <a:pt x="10" y="1"/>
                </a:cubicBezTo>
                <a:cubicBezTo>
                  <a:pt x="5" y="2"/>
                  <a:pt x="0" y="6"/>
                  <a:pt x="1"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0" name="Freeform 14"/>
          <p:cNvSpPr>
            <a:spLocks/>
          </p:cNvSpPr>
          <p:nvPr/>
        </p:nvSpPr>
        <p:spPr bwMode="auto">
          <a:xfrm>
            <a:off x="6686550" y="2940050"/>
            <a:ext cx="150813" cy="117475"/>
          </a:xfrm>
          <a:custGeom>
            <a:avLst/>
            <a:gdLst>
              <a:gd name="T0" fmla="*/ 51578046 w 21"/>
              <a:gd name="T1" fmla="*/ 375522823 h 21"/>
              <a:gd name="T2" fmla="*/ 567322598 w 21"/>
              <a:gd name="T3" fmla="*/ 657160744 h 21"/>
              <a:gd name="T4" fmla="*/ 1083074332 w 21"/>
              <a:gd name="T5" fmla="*/ 312931024 h 21"/>
              <a:gd name="T6" fmla="*/ 515751734 w 21"/>
              <a:gd name="T7" fmla="*/ 31293102 h 21"/>
              <a:gd name="T8" fmla="*/ 51578046 w 21"/>
              <a:gd name="T9" fmla="*/ 375522823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 y="12"/>
                </a:moveTo>
                <a:cubicBezTo>
                  <a:pt x="1" y="17"/>
                  <a:pt x="6" y="21"/>
                  <a:pt x="11" y="21"/>
                </a:cubicBezTo>
                <a:cubicBezTo>
                  <a:pt x="17" y="20"/>
                  <a:pt x="21" y="15"/>
                  <a:pt x="21" y="10"/>
                </a:cubicBezTo>
                <a:cubicBezTo>
                  <a:pt x="20" y="4"/>
                  <a:pt x="15" y="0"/>
                  <a:pt x="10" y="1"/>
                </a:cubicBezTo>
                <a:cubicBezTo>
                  <a:pt x="4" y="1"/>
                  <a:pt x="0" y="6"/>
                  <a:pt x="1"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1" name="Freeform 15"/>
          <p:cNvSpPr>
            <a:spLocks/>
          </p:cNvSpPr>
          <p:nvPr/>
        </p:nvSpPr>
        <p:spPr bwMode="auto">
          <a:xfrm>
            <a:off x="6149975" y="3276600"/>
            <a:ext cx="141288" cy="119063"/>
          </a:xfrm>
          <a:custGeom>
            <a:avLst/>
            <a:gdLst>
              <a:gd name="T0" fmla="*/ 0 w 20"/>
              <a:gd name="T1" fmla="*/ 385741441 h 21"/>
              <a:gd name="T2" fmla="*/ 548960395 w 20"/>
              <a:gd name="T3" fmla="*/ 675047522 h 21"/>
              <a:gd name="T4" fmla="*/ 998114947 w 20"/>
              <a:gd name="T5" fmla="*/ 321453091 h 21"/>
              <a:gd name="T6" fmla="*/ 449154552 w 20"/>
              <a:gd name="T7" fmla="*/ 32147010 h 21"/>
              <a:gd name="T8" fmla="*/ 0 w 20"/>
              <a:gd name="T9" fmla="*/ 385741441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1">
                <a:moveTo>
                  <a:pt x="0" y="12"/>
                </a:moveTo>
                <a:cubicBezTo>
                  <a:pt x="0" y="17"/>
                  <a:pt x="5" y="21"/>
                  <a:pt x="11" y="21"/>
                </a:cubicBezTo>
                <a:cubicBezTo>
                  <a:pt x="16" y="20"/>
                  <a:pt x="20" y="15"/>
                  <a:pt x="20" y="10"/>
                </a:cubicBezTo>
                <a:cubicBezTo>
                  <a:pt x="19" y="4"/>
                  <a:pt x="15" y="0"/>
                  <a:pt x="9" y="1"/>
                </a:cubicBezTo>
                <a:cubicBezTo>
                  <a:pt x="4" y="1"/>
                  <a:pt x="0" y="6"/>
                  <a:pt x="0"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2" name="Freeform 16"/>
          <p:cNvSpPr>
            <a:spLocks/>
          </p:cNvSpPr>
          <p:nvPr/>
        </p:nvSpPr>
        <p:spPr bwMode="auto">
          <a:xfrm>
            <a:off x="5602288" y="3621088"/>
            <a:ext cx="142875" cy="119062"/>
          </a:xfrm>
          <a:custGeom>
            <a:avLst/>
            <a:gdLst>
              <a:gd name="T0" fmla="*/ 0 w 20"/>
              <a:gd name="T1" fmla="*/ 353591462 h 21"/>
              <a:gd name="T2" fmla="*/ 561363019 w 20"/>
              <a:gd name="T3" fmla="*/ 642889443 h 21"/>
              <a:gd name="T4" fmla="*/ 1020663281 w 20"/>
              <a:gd name="T5" fmla="*/ 289303651 h 21"/>
              <a:gd name="T6" fmla="*/ 459300263 w 20"/>
              <a:gd name="T7" fmla="*/ 0 h 21"/>
              <a:gd name="T8" fmla="*/ 0 w 20"/>
              <a:gd name="T9" fmla="*/ 353591462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1">
                <a:moveTo>
                  <a:pt x="0" y="11"/>
                </a:moveTo>
                <a:cubicBezTo>
                  <a:pt x="1" y="17"/>
                  <a:pt x="5" y="21"/>
                  <a:pt x="11" y="20"/>
                </a:cubicBezTo>
                <a:cubicBezTo>
                  <a:pt x="16" y="20"/>
                  <a:pt x="20" y="15"/>
                  <a:pt x="20" y="9"/>
                </a:cubicBezTo>
                <a:cubicBezTo>
                  <a:pt x="20" y="4"/>
                  <a:pt x="15" y="0"/>
                  <a:pt x="9" y="0"/>
                </a:cubicBezTo>
                <a:cubicBezTo>
                  <a:pt x="4" y="1"/>
                  <a:pt x="0" y="6"/>
                  <a:pt x="0"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3" name="Freeform 17"/>
          <p:cNvSpPr>
            <a:spLocks/>
          </p:cNvSpPr>
          <p:nvPr/>
        </p:nvSpPr>
        <p:spPr bwMode="auto">
          <a:xfrm>
            <a:off x="5051425" y="3971925"/>
            <a:ext cx="146050" cy="119063"/>
          </a:xfrm>
          <a:custGeom>
            <a:avLst/>
            <a:gdLst>
              <a:gd name="T0" fmla="*/ 48370369 w 21"/>
              <a:gd name="T1" fmla="*/ 353594431 h 21"/>
              <a:gd name="T2" fmla="*/ 580423564 w 21"/>
              <a:gd name="T3" fmla="*/ 642900512 h 21"/>
              <a:gd name="T4" fmla="*/ 1015742976 w 21"/>
              <a:gd name="T5" fmla="*/ 289306081 h 21"/>
              <a:gd name="T6" fmla="*/ 483689781 w 21"/>
              <a:gd name="T7" fmla="*/ 0 h 21"/>
              <a:gd name="T8" fmla="*/ 48370369 w 21"/>
              <a:gd name="T9" fmla="*/ 353594431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 y="11"/>
                </a:moveTo>
                <a:cubicBezTo>
                  <a:pt x="1" y="17"/>
                  <a:pt x="6" y="21"/>
                  <a:pt x="12" y="20"/>
                </a:cubicBezTo>
                <a:cubicBezTo>
                  <a:pt x="17" y="20"/>
                  <a:pt x="21" y="15"/>
                  <a:pt x="21" y="9"/>
                </a:cubicBezTo>
                <a:cubicBezTo>
                  <a:pt x="20" y="4"/>
                  <a:pt x="16" y="0"/>
                  <a:pt x="10" y="0"/>
                </a:cubicBezTo>
                <a:cubicBezTo>
                  <a:pt x="4" y="1"/>
                  <a:pt x="0" y="6"/>
                  <a:pt x="1"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4" name="Freeform 18"/>
          <p:cNvSpPr>
            <a:spLocks/>
          </p:cNvSpPr>
          <p:nvPr/>
        </p:nvSpPr>
        <p:spPr bwMode="auto">
          <a:xfrm>
            <a:off x="4511675" y="4241800"/>
            <a:ext cx="150813" cy="117475"/>
          </a:xfrm>
          <a:custGeom>
            <a:avLst/>
            <a:gdLst>
              <a:gd name="T0" fmla="*/ 51578046 w 21"/>
              <a:gd name="T1" fmla="*/ 344229720 h 21"/>
              <a:gd name="T2" fmla="*/ 618900644 w 21"/>
              <a:gd name="T3" fmla="*/ 625867642 h 21"/>
              <a:gd name="T4" fmla="*/ 1083074332 w 21"/>
              <a:gd name="T5" fmla="*/ 281637921 h 21"/>
              <a:gd name="T6" fmla="*/ 515751734 w 21"/>
              <a:gd name="T7" fmla="*/ 0 h 21"/>
              <a:gd name="T8" fmla="*/ 51578046 w 21"/>
              <a:gd name="T9" fmla="*/ 344229720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 y="11"/>
                </a:moveTo>
                <a:cubicBezTo>
                  <a:pt x="1" y="17"/>
                  <a:pt x="6" y="21"/>
                  <a:pt x="12" y="20"/>
                </a:cubicBezTo>
                <a:cubicBezTo>
                  <a:pt x="17" y="20"/>
                  <a:pt x="21" y="15"/>
                  <a:pt x="21" y="9"/>
                </a:cubicBezTo>
                <a:cubicBezTo>
                  <a:pt x="20" y="4"/>
                  <a:pt x="15" y="0"/>
                  <a:pt x="10" y="0"/>
                </a:cubicBezTo>
                <a:cubicBezTo>
                  <a:pt x="4" y="1"/>
                  <a:pt x="0" y="6"/>
                  <a:pt x="1"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5" name="Freeform 19"/>
          <p:cNvSpPr>
            <a:spLocks/>
          </p:cNvSpPr>
          <p:nvPr/>
        </p:nvSpPr>
        <p:spPr bwMode="auto">
          <a:xfrm>
            <a:off x="3979863" y="4456113"/>
            <a:ext cx="150812" cy="120650"/>
          </a:xfrm>
          <a:custGeom>
            <a:avLst/>
            <a:gdLst>
              <a:gd name="T0" fmla="*/ 0 w 21"/>
              <a:gd name="T1" fmla="*/ 396093950 h 21"/>
              <a:gd name="T2" fmla="*/ 567318836 w 21"/>
              <a:gd name="T3" fmla="*/ 693162976 h 21"/>
              <a:gd name="T4" fmla="*/ 1031482265 w 21"/>
              <a:gd name="T5" fmla="*/ 330075419 h 21"/>
              <a:gd name="T6" fmla="*/ 515741132 w 21"/>
              <a:gd name="T7" fmla="*/ 33006393 h 21"/>
              <a:gd name="T8" fmla="*/ 0 w 21"/>
              <a:gd name="T9" fmla="*/ 396093950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0" y="12"/>
                </a:moveTo>
                <a:cubicBezTo>
                  <a:pt x="1" y="17"/>
                  <a:pt x="6" y="21"/>
                  <a:pt x="11" y="21"/>
                </a:cubicBezTo>
                <a:cubicBezTo>
                  <a:pt x="17" y="20"/>
                  <a:pt x="21" y="15"/>
                  <a:pt x="20" y="10"/>
                </a:cubicBezTo>
                <a:cubicBezTo>
                  <a:pt x="20" y="4"/>
                  <a:pt x="15" y="0"/>
                  <a:pt x="10" y="1"/>
                </a:cubicBezTo>
                <a:cubicBezTo>
                  <a:pt x="4" y="2"/>
                  <a:pt x="0" y="6"/>
                  <a:pt x="0"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6" name="Freeform 20"/>
          <p:cNvSpPr>
            <a:spLocks/>
          </p:cNvSpPr>
          <p:nvPr/>
        </p:nvSpPr>
        <p:spPr bwMode="auto">
          <a:xfrm>
            <a:off x="3422650" y="4659313"/>
            <a:ext cx="146050" cy="119062"/>
          </a:xfrm>
          <a:custGeom>
            <a:avLst/>
            <a:gdLst>
              <a:gd name="T0" fmla="*/ 48370369 w 21"/>
              <a:gd name="T1" fmla="*/ 385732532 h 21"/>
              <a:gd name="T2" fmla="*/ 532053195 w 21"/>
              <a:gd name="T3" fmla="*/ 675036183 h 21"/>
              <a:gd name="T4" fmla="*/ 967372607 w 21"/>
              <a:gd name="T5" fmla="*/ 321444722 h 21"/>
              <a:gd name="T6" fmla="*/ 483689781 w 21"/>
              <a:gd name="T7" fmla="*/ 32146740 h 21"/>
              <a:gd name="T8" fmla="*/ 48370369 w 21"/>
              <a:gd name="T9" fmla="*/ 385732532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1" y="12"/>
                </a:moveTo>
                <a:cubicBezTo>
                  <a:pt x="1" y="17"/>
                  <a:pt x="6" y="21"/>
                  <a:pt x="11" y="21"/>
                </a:cubicBezTo>
                <a:cubicBezTo>
                  <a:pt x="17" y="20"/>
                  <a:pt x="21" y="15"/>
                  <a:pt x="20" y="10"/>
                </a:cubicBezTo>
                <a:cubicBezTo>
                  <a:pt x="20" y="4"/>
                  <a:pt x="15" y="0"/>
                  <a:pt x="10" y="1"/>
                </a:cubicBezTo>
                <a:cubicBezTo>
                  <a:pt x="4" y="1"/>
                  <a:pt x="0" y="6"/>
                  <a:pt x="1"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57" name="Freeform 21"/>
          <p:cNvSpPr>
            <a:spLocks/>
          </p:cNvSpPr>
          <p:nvPr/>
        </p:nvSpPr>
        <p:spPr bwMode="auto">
          <a:xfrm>
            <a:off x="7780338" y="2047875"/>
            <a:ext cx="139700" cy="119063"/>
          </a:xfrm>
          <a:custGeom>
            <a:avLst/>
            <a:gdLst>
              <a:gd name="T0" fmla="*/ 0 w 20"/>
              <a:gd name="T1" fmla="*/ 353594431 h 21"/>
              <a:gd name="T2" fmla="*/ 536692475 w 20"/>
              <a:gd name="T3" fmla="*/ 642900512 h 21"/>
              <a:gd name="T4" fmla="*/ 975804500 w 20"/>
              <a:gd name="T5" fmla="*/ 289306081 h 21"/>
              <a:gd name="T6" fmla="*/ 439112025 w 20"/>
              <a:gd name="T7" fmla="*/ 0 h 21"/>
              <a:gd name="T8" fmla="*/ 0 w 20"/>
              <a:gd name="T9" fmla="*/ 353594431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1">
                <a:moveTo>
                  <a:pt x="0" y="11"/>
                </a:moveTo>
                <a:cubicBezTo>
                  <a:pt x="1" y="17"/>
                  <a:pt x="5" y="21"/>
                  <a:pt x="11" y="20"/>
                </a:cubicBezTo>
                <a:cubicBezTo>
                  <a:pt x="16" y="20"/>
                  <a:pt x="20" y="15"/>
                  <a:pt x="20" y="9"/>
                </a:cubicBezTo>
                <a:cubicBezTo>
                  <a:pt x="20" y="4"/>
                  <a:pt x="15" y="0"/>
                  <a:pt x="9" y="0"/>
                </a:cubicBezTo>
                <a:cubicBezTo>
                  <a:pt x="4" y="1"/>
                  <a:pt x="0" y="6"/>
                  <a:pt x="0"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347158" name="Group 22"/>
          <p:cNvGrpSpPr>
            <a:grpSpLocks/>
          </p:cNvGrpSpPr>
          <p:nvPr/>
        </p:nvGrpSpPr>
        <p:grpSpPr bwMode="auto">
          <a:xfrm>
            <a:off x="3925888" y="3268663"/>
            <a:ext cx="222250" cy="314325"/>
            <a:chOff x="2610" y="1936"/>
            <a:chExt cx="74" cy="132"/>
          </a:xfrm>
        </p:grpSpPr>
        <p:sp>
          <p:nvSpPr>
            <p:cNvPr id="95324" name="Rectangle 23"/>
            <p:cNvSpPr>
              <a:spLocks noChangeArrowheads="1"/>
            </p:cNvSpPr>
            <p:nvPr/>
          </p:nvSpPr>
          <p:spPr bwMode="auto">
            <a:xfrm>
              <a:off x="2610" y="1936"/>
              <a:ext cx="32"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B</a:t>
              </a:r>
              <a:endParaRPr lang="en-US" sz="1400"/>
            </a:p>
          </p:txBody>
        </p:sp>
        <p:sp>
          <p:nvSpPr>
            <p:cNvPr id="95325" name="Rectangle 24"/>
            <p:cNvSpPr>
              <a:spLocks noChangeArrowheads="1"/>
            </p:cNvSpPr>
            <p:nvPr/>
          </p:nvSpPr>
          <p:spPr bwMode="auto">
            <a:xfrm>
              <a:off x="2649" y="1997"/>
              <a:ext cx="35"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grpSp>
      <p:grpSp>
        <p:nvGrpSpPr>
          <p:cNvPr id="347161" name="Group 25"/>
          <p:cNvGrpSpPr>
            <a:grpSpLocks/>
          </p:cNvGrpSpPr>
          <p:nvPr/>
        </p:nvGrpSpPr>
        <p:grpSpPr bwMode="auto">
          <a:xfrm>
            <a:off x="3848100" y="4679950"/>
            <a:ext cx="201613" cy="315913"/>
            <a:chOff x="2609" y="2497"/>
            <a:chExt cx="67" cy="132"/>
          </a:xfrm>
        </p:grpSpPr>
        <p:sp>
          <p:nvSpPr>
            <p:cNvPr id="95322" name="Rectangle 26"/>
            <p:cNvSpPr>
              <a:spLocks noChangeArrowheads="1"/>
            </p:cNvSpPr>
            <p:nvPr/>
          </p:nvSpPr>
          <p:spPr bwMode="auto">
            <a:xfrm>
              <a:off x="2609" y="2497"/>
              <a:ext cx="32"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B</a:t>
              </a:r>
              <a:endParaRPr lang="en-US" sz="1400"/>
            </a:p>
          </p:txBody>
        </p:sp>
        <p:sp>
          <p:nvSpPr>
            <p:cNvPr id="95323" name="Rectangle 27"/>
            <p:cNvSpPr>
              <a:spLocks noChangeArrowheads="1"/>
            </p:cNvSpPr>
            <p:nvPr/>
          </p:nvSpPr>
          <p:spPr bwMode="auto">
            <a:xfrm>
              <a:off x="2644" y="2558"/>
              <a:ext cx="32"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P</a:t>
              </a:r>
              <a:endParaRPr lang="en-US" sz="1400"/>
            </a:p>
          </p:txBody>
        </p:sp>
      </p:grpSp>
      <p:grpSp>
        <p:nvGrpSpPr>
          <p:cNvPr id="347164" name="Group 28"/>
          <p:cNvGrpSpPr>
            <a:grpSpLocks/>
          </p:cNvGrpSpPr>
          <p:nvPr/>
        </p:nvGrpSpPr>
        <p:grpSpPr bwMode="auto">
          <a:xfrm>
            <a:off x="7805738" y="4646613"/>
            <a:ext cx="766762" cy="315912"/>
            <a:chOff x="3904" y="2514"/>
            <a:chExt cx="255" cy="132"/>
          </a:xfrm>
        </p:grpSpPr>
        <p:sp>
          <p:nvSpPr>
            <p:cNvPr id="95317" name="Rectangle 29"/>
            <p:cNvSpPr>
              <a:spLocks noChangeArrowheads="1"/>
            </p:cNvSpPr>
            <p:nvPr/>
          </p:nvSpPr>
          <p:spPr bwMode="auto">
            <a:xfrm>
              <a:off x="3904" y="2514"/>
              <a:ext cx="86"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MU</a:t>
              </a:r>
              <a:endParaRPr lang="en-US" sz="1400"/>
            </a:p>
          </p:txBody>
        </p:sp>
        <p:sp>
          <p:nvSpPr>
            <p:cNvPr id="95318" name="Rectangle 30"/>
            <p:cNvSpPr>
              <a:spLocks noChangeArrowheads="1"/>
            </p:cNvSpPr>
            <p:nvPr/>
          </p:nvSpPr>
          <p:spPr bwMode="auto">
            <a:xfrm>
              <a:off x="4004" y="2575"/>
              <a:ext cx="35"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sp>
          <p:nvSpPr>
            <p:cNvPr id="95319" name="Rectangle 31"/>
            <p:cNvSpPr>
              <a:spLocks noChangeArrowheads="1"/>
            </p:cNvSpPr>
            <p:nvPr/>
          </p:nvSpPr>
          <p:spPr bwMode="auto">
            <a:xfrm>
              <a:off x="4054" y="2514"/>
              <a:ext cx="20"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a:t>
              </a:r>
              <a:endParaRPr lang="en-US" sz="1400"/>
            </a:p>
          </p:txBody>
        </p:sp>
        <p:sp>
          <p:nvSpPr>
            <p:cNvPr id="95320" name="Rectangle 32"/>
            <p:cNvSpPr>
              <a:spLocks noChangeArrowheads="1"/>
            </p:cNvSpPr>
            <p:nvPr/>
          </p:nvSpPr>
          <p:spPr bwMode="auto">
            <a:xfrm>
              <a:off x="4086" y="2514"/>
              <a:ext cx="32"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P</a:t>
              </a:r>
              <a:endParaRPr lang="en-US" sz="1400"/>
            </a:p>
          </p:txBody>
        </p:sp>
        <p:sp>
          <p:nvSpPr>
            <p:cNvPr id="95321" name="Rectangle 33"/>
            <p:cNvSpPr>
              <a:spLocks noChangeArrowheads="1"/>
            </p:cNvSpPr>
            <p:nvPr/>
          </p:nvSpPr>
          <p:spPr bwMode="auto">
            <a:xfrm>
              <a:off x="4124" y="2575"/>
              <a:ext cx="35" cy="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grpSp>
      <p:sp>
        <p:nvSpPr>
          <p:cNvPr id="347170" name="Rectangle 34"/>
          <p:cNvSpPr>
            <a:spLocks noChangeArrowheads="1"/>
          </p:cNvSpPr>
          <p:nvPr/>
        </p:nvSpPr>
        <p:spPr bwMode="auto">
          <a:xfrm>
            <a:off x="7734300" y="1479550"/>
            <a:ext cx="2587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MU</a:t>
            </a:r>
            <a:endParaRPr lang="en-US" sz="1400"/>
          </a:p>
        </p:txBody>
      </p:sp>
      <p:sp>
        <p:nvSpPr>
          <p:cNvPr id="347171" name="Rectangle 35"/>
          <p:cNvSpPr>
            <a:spLocks noChangeArrowheads="1"/>
          </p:cNvSpPr>
          <p:nvPr/>
        </p:nvSpPr>
        <p:spPr bwMode="auto">
          <a:xfrm>
            <a:off x="7999413" y="1592263"/>
            <a:ext cx="95250"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P</a:t>
            </a:r>
            <a:endParaRPr lang="en-US" sz="1400"/>
          </a:p>
        </p:txBody>
      </p:sp>
      <p:sp>
        <p:nvSpPr>
          <p:cNvPr id="347172" name="Rectangle 36"/>
          <p:cNvSpPr>
            <a:spLocks noChangeArrowheads="1"/>
          </p:cNvSpPr>
          <p:nvPr/>
        </p:nvSpPr>
        <p:spPr bwMode="auto">
          <a:xfrm>
            <a:off x="8107363" y="1519238"/>
            <a:ext cx="603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a:t>
            </a:r>
            <a:endParaRPr lang="en-US" sz="1400"/>
          </a:p>
        </p:txBody>
      </p:sp>
      <p:sp>
        <p:nvSpPr>
          <p:cNvPr id="347173" name="Rectangle 37"/>
          <p:cNvSpPr>
            <a:spLocks noChangeArrowheads="1"/>
          </p:cNvSpPr>
          <p:nvPr/>
        </p:nvSpPr>
        <p:spPr bwMode="auto">
          <a:xfrm>
            <a:off x="8205788" y="1519238"/>
            <a:ext cx="95250"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P</a:t>
            </a:r>
            <a:endParaRPr lang="en-US" sz="1400"/>
          </a:p>
        </p:txBody>
      </p:sp>
      <p:sp>
        <p:nvSpPr>
          <p:cNvPr id="347174" name="Rectangle 38"/>
          <p:cNvSpPr>
            <a:spLocks noChangeArrowheads="1"/>
          </p:cNvSpPr>
          <p:nvPr/>
        </p:nvSpPr>
        <p:spPr bwMode="auto">
          <a:xfrm>
            <a:off x="8286750" y="1666875"/>
            <a:ext cx="9525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P</a:t>
            </a:r>
            <a:endParaRPr lang="en-US" sz="1400"/>
          </a:p>
        </p:txBody>
      </p:sp>
      <p:sp>
        <p:nvSpPr>
          <p:cNvPr id="347175" name="Rectangle 39"/>
          <p:cNvSpPr>
            <a:spLocks noChangeArrowheads="1"/>
          </p:cNvSpPr>
          <p:nvPr/>
        </p:nvSpPr>
        <p:spPr bwMode="auto">
          <a:xfrm>
            <a:off x="5267325" y="4033838"/>
            <a:ext cx="1031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C</a:t>
            </a:r>
            <a:endParaRPr lang="en-US" sz="1400"/>
          </a:p>
        </p:txBody>
      </p:sp>
      <p:sp>
        <p:nvSpPr>
          <p:cNvPr id="347176" name="Line 40"/>
          <p:cNvSpPr>
            <a:spLocks noChangeShapeType="1"/>
          </p:cNvSpPr>
          <p:nvPr/>
        </p:nvSpPr>
        <p:spPr bwMode="auto">
          <a:xfrm flipH="1" flipV="1">
            <a:off x="4610100" y="2546350"/>
            <a:ext cx="254000" cy="163195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77" name="Line 41"/>
          <p:cNvSpPr>
            <a:spLocks noChangeShapeType="1"/>
          </p:cNvSpPr>
          <p:nvPr/>
        </p:nvSpPr>
        <p:spPr bwMode="auto">
          <a:xfrm>
            <a:off x="2678113" y="4716463"/>
            <a:ext cx="168275"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78" name="Line 42"/>
          <p:cNvSpPr>
            <a:spLocks noChangeShapeType="1"/>
          </p:cNvSpPr>
          <p:nvPr/>
        </p:nvSpPr>
        <p:spPr bwMode="auto">
          <a:xfrm>
            <a:off x="2678113" y="4170363"/>
            <a:ext cx="168275"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79" name="Line 43"/>
          <p:cNvSpPr>
            <a:spLocks noChangeShapeType="1"/>
          </p:cNvSpPr>
          <p:nvPr/>
        </p:nvSpPr>
        <p:spPr bwMode="auto">
          <a:xfrm>
            <a:off x="2678113" y="3616325"/>
            <a:ext cx="168275"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0" name="Line 44"/>
          <p:cNvSpPr>
            <a:spLocks noChangeShapeType="1"/>
          </p:cNvSpPr>
          <p:nvPr/>
        </p:nvSpPr>
        <p:spPr bwMode="auto">
          <a:xfrm>
            <a:off x="2678113" y="3068638"/>
            <a:ext cx="168275"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1" name="Line 45"/>
          <p:cNvSpPr>
            <a:spLocks noChangeShapeType="1"/>
          </p:cNvSpPr>
          <p:nvPr/>
        </p:nvSpPr>
        <p:spPr bwMode="auto">
          <a:xfrm>
            <a:off x="2678113" y="2514600"/>
            <a:ext cx="168275"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2" name="Line 46"/>
          <p:cNvSpPr>
            <a:spLocks noChangeShapeType="1"/>
          </p:cNvSpPr>
          <p:nvPr/>
        </p:nvSpPr>
        <p:spPr bwMode="auto">
          <a:xfrm>
            <a:off x="2678113" y="1965325"/>
            <a:ext cx="168275" cy="0"/>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3" name="Line 47"/>
          <p:cNvSpPr>
            <a:spLocks noChangeShapeType="1"/>
          </p:cNvSpPr>
          <p:nvPr/>
        </p:nvSpPr>
        <p:spPr bwMode="auto">
          <a:xfrm>
            <a:off x="3760788" y="5126038"/>
            <a:ext cx="0" cy="136525"/>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4" name="Line 48"/>
          <p:cNvSpPr>
            <a:spLocks noChangeShapeType="1"/>
          </p:cNvSpPr>
          <p:nvPr/>
        </p:nvSpPr>
        <p:spPr bwMode="auto">
          <a:xfrm>
            <a:off x="4852988" y="5126038"/>
            <a:ext cx="0" cy="136525"/>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5" name="Line 49"/>
          <p:cNvSpPr>
            <a:spLocks noChangeShapeType="1"/>
          </p:cNvSpPr>
          <p:nvPr/>
        </p:nvSpPr>
        <p:spPr bwMode="auto">
          <a:xfrm>
            <a:off x="5942013" y="5126038"/>
            <a:ext cx="0" cy="136525"/>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6" name="Line 50"/>
          <p:cNvSpPr>
            <a:spLocks noChangeShapeType="1"/>
          </p:cNvSpPr>
          <p:nvPr/>
        </p:nvSpPr>
        <p:spPr bwMode="auto">
          <a:xfrm>
            <a:off x="7035800" y="5126038"/>
            <a:ext cx="0" cy="136525"/>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7" name="Line 51"/>
          <p:cNvSpPr>
            <a:spLocks noChangeShapeType="1"/>
          </p:cNvSpPr>
          <p:nvPr/>
        </p:nvSpPr>
        <p:spPr bwMode="auto">
          <a:xfrm>
            <a:off x="8129588" y="5126038"/>
            <a:ext cx="0" cy="136525"/>
          </a:xfrm>
          <a:prstGeom prst="line">
            <a:avLst/>
          </a:prstGeom>
          <a:noFill/>
          <a:ln w="7938">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188" name="Freeform 52"/>
          <p:cNvSpPr>
            <a:spLocks/>
          </p:cNvSpPr>
          <p:nvPr/>
        </p:nvSpPr>
        <p:spPr bwMode="auto">
          <a:xfrm>
            <a:off x="3151188" y="1676400"/>
            <a:ext cx="3338512" cy="946150"/>
          </a:xfrm>
          <a:custGeom>
            <a:avLst/>
            <a:gdLst>
              <a:gd name="T0" fmla="*/ 2147483647 w 471"/>
              <a:gd name="T1" fmla="*/ 2147483647 h 212"/>
              <a:gd name="T2" fmla="*/ 2147483647 w 471"/>
              <a:gd name="T3" fmla="*/ 2147483647 h 212"/>
              <a:gd name="T4" fmla="*/ 904346905 w 471"/>
              <a:gd name="T5" fmla="*/ 2147483647 h 212"/>
              <a:gd name="T6" fmla="*/ 0 w 471"/>
              <a:gd name="T7" fmla="*/ 2147483647 h 212"/>
              <a:gd name="T8" fmla="*/ 0 w 471"/>
              <a:gd name="T9" fmla="*/ 318691883 h 212"/>
              <a:gd name="T10" fmla="*/ 904346905 w 471"/>
              <a:gd name="T11" fmla="*/ 0 h 212"/>
              <a:gd name="T12" fmla="*/ 2147483647 w 471"/>
              <a:gd name="T13" fmla="*/ 0 h 212"/>
              <a:gd name="T14" fmla="*/ 2147483647 w 471"/>
              <a:gd name="T15" fmla="*/ 318691883 h 212"/>
              <a:gd name="T16" fmla="*/ 2147483647 w 471"/>
              <a:gd name="T17" fmla="*/ 2147483647 h 2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1" h="212">
                <a:moveTo>
                  <a:pt x="471" y="196"/>
                </a:moveTo>
                <a:cubicBezTo>
                  <a:pt x="471" y="204"/>
                  <a:pt x="463" y="212"/>
                  <a:pt x="453" y="212"/>
                </a:cubicBezTo>
                <a:cubicBezTo>
                  <a:pt x="18" y="212"/>
                  <a:pt x="18" y="212"/>
                  <a:pt x="18" y="212"/>
                </a:cubicBezTo>
                <a:cubicBezTo>
                  <a:pt x="8" y="212"/>
                  <a:pt x="0" y="204"/>
                  <a:pt x="0" y="196"/>
                </a:cubicBezTo>
                <a:cubicBezTo>
                  <a:pt x="0" y="16"/>
                  <a:pt x="0" y="16"/>
                  <a:pt x="0" y="16"/>
                </a:cubicBezTo>
                <a:cubicBezTo>
                  <a:pt x="0" y="7"/>
                  <a:pt x="8" y="0"/>
                  <a:pt x="18" y="0"/>
                </a:cubicBezTo>
                <a:cubicBezTo>
                  <a:pt x="453" y="0"/>
                  <a:pt x="453" y="0"/>
                  <a:pt x="453" y="0"/>
                </a:cubicBezTo>
                <a:cubicBezTo>
                  <a:pt x="463" y="0"/>
                  <a:pt x="471" y="7"/>
                  <a:pt x="471" y="16"/>
                </a:cubicBezTo>
                <a:lnTo>
                  <a:pt x="471" y="196"/>
                </a:lnTo>
                <a:close/>
              </a:path>
            </a:pathLst>
          </a:custGeom>
          <a:solidFill>
            <a:srgbClr val="D7E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189" name="Freeform 53"/>
          <p:cNvSpPr>
            <a:spLocks/>
          </p:cNvSpPr>
          <p:nvPr/>
        </p:nvSpPr>
        <p:spPr bwMode="auto">
          <a:xfrm>
            <a:off x="2952750" y="3035300"/>
            <a:ext cx="5103813" cy="2012950"/>
          </a:xfrm>
          <a:custGeom>
            <a:avLst/>
            <a:gdLst>
              <a:gd name="T0" fmla="*/ 0 w 720"/>
              <a:gd name="T1" fmla="*/ 0 h 357"/>
              <a:gd name="T2" fmla="*/ 2147483647 w 720"/>
              <a:gd name="T3" fmla="*/ 2147483647 h 357"/>
              <a:gd name="T4" fmla="*/ 2147483647 w 720"/>
              <a:gd name="T5" fmla="*/ 2147483647 h 357"/>
              <a:gd name="T6" fmla="*/ 2147483647 w 720"/>
              <a:gd name="T7" fmla="*/ 2147483647 h 3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0" h="357">
                <a:moveTo>
                  <a:pt x="0" y="0"/>
                </a:moveTo>
                <a:cubicBezTo>
                  <a:pt x="20" y="17"/>
                  <a:pt x="78" y="70"/>
                  <a:pt x="191" y="147"/>
                </a:cubicBezTo>
                <a:cubicBezTo>
                  <a:pt x="275" y="204"/>
                  <a:pt x="377" y="280"/>
                  <a:pt x="497" y="321"/>
                </a:cubicBezTo>
                <a:cubicBezTo>
                  <a:pt x="557" y="342"/>
                  <a:pt x="641" y="349"/>
                  <a:pt x="720" y="357"/>
                </a:cubicBezTo>
              </a:path>
            </a:pathLst>
          </a:custGeom>
          <a:noFill/>
          <a:ln w="30163" cap="flat">
            <a:solidFill>
              <a:srgbClr val="3C5DAA"/>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7190" name="Oval 54"/>
          <p:cNvSpPr>
            <a:spLocks noChangeArrowheads="1"/>
          </p:cNvSpPr>
          <p:nvPr/>
        </p:nvSpPr>
        <p:spPr bwMode="auto">
          <a:xfrm>
            <a:off x="4244975" y="3817938"/>
            <a:ext cx="139700" cy="1127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191" name="Oval 55"/>
          <p:cNvSpPr>
            <a:spLocks noChangeArrowheads="1"/>
          </p:cNvSpPr>
          <p:nvPr/>
        </p:nvSpPr>
        <p:spPr bwMode="auto">
          <a:xfrm>
            <a:off x="3697288" y="3503613"/>
            <a:ext cx="141287" cy="1127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192" name="Oval 56"/>
          <p:cNvSpPr>
            <a:spLocks noChangeArrowheads="1"/>
          </p:cNvSpPr>
          <p:nvPr/>
        </p:nvSpPr>
        <p:spPr bwMode="auto">
          <a:xfrm>
            <a:off x="3697288" y="4576763"/>
            <a:ext cx="141287" cy="10953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193" name="Oval 57"/>
          <p:cNvSpPr>
            <a:spLocks noChangeArrowheads="1"/>
          </p:cNvSpPr>
          <p:nvPr/>
        </p:nvSpPr>
        <p:spPr bwMode="auto">
          <a:xfrm>
            <a:off x="3130550" y="3143250"/>
            <a:ext cx="141288" cy="1127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194" name="Oval 58"/>
          <p:cNvSpPr>
            <a:spLocks noChangeArrowheads="1"/>
          </p:cNvSpPr>
          <p:nvPr/>
        </p:nvSpPr>
        <p:spPr bwMode="auto">
          <a:xfrm>
            <a:off x="5327650" y="4389438"/>
            <a:ext cx="141288" cy="1127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195" name="Oval 59"/>
          <p:cNvSpPr>
            <a:spLocks noChangeArrowheads="1"/>
          </p:cNvSpPr>
          <p:nvPr/>
        </p:nvSpPr>
        <p:spPr bwMode="auto">
          <a:xfrm>
            <a:off x="6405563" y="4791075"/>
            <a:ext cx="139700" cy="1127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196" name="Oval 60"/>
          <p:cNvSpPr>
            <a:spLocks noChangeArrowheads="1"/>
          </p:cNvSpPr>
          <p:nvPr/>
        </p:nvSpPr>
        <p:spPr bwMode="auto">
          <a:xfrm>
            <a:off x="7496175" y="4946650"/>
            <a:ext cx="142875" cy="1127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197" name="Rectangle 61"/>
          <p:cNvSpPr>
            <a:spLocks noChangeArrowheads="1"/>
          </p:cNvSpPr>
          <p:nvPr/>
        </p:nvSpPr>
        <p:spPr bwMode="auto">
          <a:xfrm>
            <a:off x="2392363" y="5313363"/>
            <a:ext cx="5891212" cy="520700"/>
          </a:xfrm>
          <a:prstGeom prst="rect">
            <a:avLst/>
          </a:prstGeom>
          <a:solidFill>
            <a:srgbClr val="C7C4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p>
        </p:txBody>
      </p:sp>
      <p:sp>
        <p:nvSpPr>
          <p:cNvPr id="347198" name="Rectangle 62"/>
          <p:cNvSpPr>
            <a:spLocks noChangeArrowheads="1"/>
          </p:cNvSpPr>
          <p:nvPr/>
        </p:nvSpPr>
        <p:spPr bwMode="auto">
          <a:xfrm>
            <a:off x="8140700" y="53467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5</a:t>
            </a:r>
            <a:endParaRPr lang="en-US" sz="1400"/>
          </a:p>
        </p:txBody>
      </p:sp>
      <p:sp>
        <p:nvSpPr>
          <p:cNvPr id="347199" name="Rectangle 63"/>
          <p:cNvSpPr>
            <a:spLocks noChangeArrowheads="1"/>
          </p:cNvSpPr>
          <p:nvPr/>
        </p:nvSpPr>
        <p:spPr bwMode="auto">
          <a:xfrm>
            <a:off x="7021513" y="5346700"/>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347200" name="Rectangle 64"/>
          <p:cNvSpPr>
            <a:spLocks noChangeArrowheads="1"/>
          </p:cNvSpPr>
          <p:nvPr/>
        </p:nvSpPr>
        <p:spPr bwMode="auto">
          <a:xfrm>
            <a:off x="5943600" y="53467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3</a:t>
            </a:r>
            <a:endParaRPr lang="en-US" sz="1400"/>
          </a:p>
        </p:txBody>
      </p:sp>
      <p:sp>
        <p:nvSpPr>
          <p:cNvPr id="347201" name="Rectangle 65"/>
          <p:cNvSpPr>
            <a:spLocks noChangeArrowheads="1"/>
          </p:cNvSpPr>
          <p:nvPr/>
        </p:nvSpPr>
        <p:spPr bwMode="auto">
          <a:xfrm>
            <a:off x="2392363" y="5989638"/>
            <a:ext cx="5891212" cy="519112"/>
          </a:xfrm>
          <a:prstGeom prst="rect">
            <a:avLst/>
          </a:prstGeom>
          <a:solidFill>
            <a:srgbClr val="CFE5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a:p>
        </p:txBody>
      </p:sp>
      <p:sp>
        <p:nvSpPr>
          <p:cNvPr id="347202" name="Rectangle 66"/>
          <p:cNvSpPr>
            <a:spLocks noChangeArrowheads="1"/>
          </p:cNvSpPr>
          <p:nvPr/>
        </p:nvSpPr>
        <p:spPr bwMode="auto">
          <a:xfrm>
            <a:off x="4887913" y="5346700"/>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347203" name="Rectangle 67"/>
          <p:cNvSpPr>
            <a:spLocks noChangeArrowheads="1"/>
          </p:cNvSpPr>
          <p:nvPr/>
        </p:nvSpPr>
        <p:spPr bwMode="auto">
          <a:xfrm>
            <a:off x="3771900" y="53467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1</a:t>
            </a:r>
            <a:endParaRPr lang="en-US" sz="1400"/>
          </a:p>
        </p:txBody>
      </p:sp>
      <p:sp>
        <p:nvSpPr>
          <p:cNvPr id="347204" name="Rectangle 68"/>
          <p:cNvSpPr>
            <a:spLocks noChangeArrowheads="1"/>
          </p:cNvSpPr>
          <p:nvPr/>
        </p:nvSpPr>
        <p:spPr bwMode="auto">
          <a:xfrm>
            <a:off x="2692400" y="53467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347205" name="Rectangle 69"/>
          <p:cNvSpPr>
            <a:spLocks noChangeArrowheads="1"/>
          </p:cNvSpPr>
          <p:nvPr/>
        </p:nvSpPr>
        <p:spPr bwMode="auto">
          <a:xfrm>
            <a:off x="8129588" y="6019800"/>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0</a:t>
            </a:r>
            <a:endParaRPr lang="en-US" sz="1400"/>
          </a:p>
        </p:txBody>
      </p:sp>
      <p:sp>
        <p:nvSpPr>
          <p:cNvPr id="347206" name="Rectangle 70"/>
          <p:cNvSpPr>
            <a:spLocks noChangeArrowheads="1"/>
          </p:cNvSpPr>
          <p:nvPr/>
        </p:nvSpPr>
        <p:spPr bwMode="auto">
          <a:xfrm>
            <a:off x="7056438" y="6019800"/>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2</a:t>
            </a:r>
            <a:endParaRPr lang="en-US" sz="1400"/>
          </a:p>
        </p:txBody>
      </p:sp>
      <p:sp>
        <p:nvSpPr>
          <p:cNvPr id="347207" name="Rectangle 71"/>
          <p:cNvSpPr>
            <a:spLocks noChangeArrowheads="1"/>
          </p:cNvSpPr>
          <p:nvPr/>
        </p:nvSpPr>
        <p:spPr bwMode="auto">
          <a:xfrm>
            <a:off x="5943600" y="60198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4</a:t>
            </a:r>
            <a:endParaRPr lang="en-US" sz="1400"/>
          </a:p>
        </p:txBody>
      </p:sp>
      <p:sp>
        <p:nvSpPr>
          <p:cNvPr id="347208" name="Rectangle 72"/>
          <p:cNvSpPr>
            <a:spLocks noChangeArrowheads="1"/>
          </p:cNvSpPr>
          <p:nvPr/>
        </p:nvSpPr>
        <p:spPr bwMode="auto">
          <a:xfrm>
            <a:off x="4884738" y="6019800"/>
            <a:ext cx="9048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6</a:t>
            </a:r>
            <a:endParaRPr lang="en-US" sz="1400"/>
          </a:p>
        </p:txBody>
      </p:sp>
      <p:sp>
        <p:nvSpPr>
          <p:cNvPr id="347209" name="Rectangle 73"/>
          <p:cNvSpPr>
            <a:spLocks noChangeArrowheads="1"/>
          </p:cNvSpPr>
          <p:nvPr/>
        </p:nvSpPr>
        <p:spPr bwMode="auto">
          <a:xfrm>
            <a:off x="3775075" y="6019800"/>
            <a:ext cx="90488"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8</a:t>
            </a:r>
            <a:endParaRPr lang="en-US" sz="1400"/>
          </a:p>
        </p:txBody>
      </p:sp>
      <p:sp>
        <p:nvSpPr>
          <p:cNvPr id="347210" name="Rectangle 74"/>
          <p:cNvSpPr>
            <a:spLocks noChangeArrowheads="1"/>
          </p:cNvSpPr>
          <p:nvPr/>
        </p:nvSpPr>
        <p:spPr bwMode="auto">
          <a:xfrm>
            <a:off x="2593975" y="6019800"/>
            <a:ext cx="1825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10</a:t>
            </a:r>
            <a:endParaRPr lang="en-US" sz="1400"/>
          </a:p>
        </p:txBody>
      </p:sp>
      <p:sp>
        <p:nvSpPr>
          <p:cNvPr id="347211" name="Line 75"/>
          <p:cNvSpPr>
            <a:spLocks noChangeShapeType="1"/>
          </p:cNvSpPr>
          <p:nvPr/>
        </p:nvSpPr>
        <p:spPr bwMode="auto">
          <a:xfrm>
            <a:off x="2682875" y="5692775"/>
            <a:ext cx="969963"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212" name="Freeform 76"/>
          <p:cNvSpPr>
            <a:spLocks/>
          </p:cNvSpPr>
          <p:nvPr/>
        </p:nvSpPr>
        <p:spPr bwMode="auto">
          <a:xfrm>
            <a:off x="3621088" y="5653088"/>
            <a:ext cx="146050" cy="73025"/>
          </a:xfrm>
          <a:custGeom>
            <a:avLst/>
            <a:gdLst>
              <a:gd name="T0" fmla="*/ 193474521 w 21"/>
              <a:gd name="T1" fmla="*/ 220878156 h 13"/>
              <a:gd name="T2" fmla="*/ 0 w 21"/>
              <a:gd name="T3" fmla="*/ 0 h 13"/>
              <a:gd name="T4" fmla="*/ 0 w 21"/>
              <a:gd name="T5" fmla="*/ 0 h 13"/>
              <a:gd name="T6" fmla="*/ 483689781 w 21"/>
              <a:gd name="T7" fmla="*/ 126215287 h 13"/>
              <a:gd name="T8" fmla="*/ 1015742976 w 21"/>
              <a:gd name="T9" fmla="*/ 220878156 h 13"/>
              <a:gd name="T10" fmla="*/ 483689781 w 21"/>
              <a:gd name="T11" fmla="*/ 283988608 h 13"/>
              <a:gd name="T12" fmla="*/ 0 w 21"/>
              <a:gd name="T13" fmla="*/ 410203894 h 13"/>
              <a:gd name="T14" fmla="*/ 0 w 21"/>
              <a:gd name="T15" fmla="*/ 410203894 h 13"/>
              <a:gd name="T16" fmla="*/ 193474521 w 21"/>
              <a:gd name="T17" fmla="*/ 220878156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 h="13">
                <a:moveTo>
                  <a:pt x="4" y="7"/>
                </a:moveTo>
                <a:cubicBezTo>
                  <a:pt x="0" y="0"/>
                  <a:pt x="0" y="0"/>
                  <a:pt x="0" y="0"/>
                </a:cubicBezTo>
                <a:cubicBezTo>
                  <a:pt x="0" y="0"/>
                  <a:pt x="0" y="0"/>
                  <a:pt x="0" y="0"/>
                </a:cubicBezTo>
                <a:cubicBezTo>
                  <a:pt x="10" y="4"/>
                  <a:pt x="10" y="4"/>
                  <a:pt x="10" y="4"/>
                </a:cubicBezTo>
                <a:cubicBezTo>
                  <a:pt x="14" y="5"/>
                  <a:pt x="18" y="6"/>
                  <a:pt x="21" y="7"/>
                </a:cubicBezTo>
                <a:cubicBezTo>
                  <a:pt x="18" y="7"/>
                  <a:pt x="14" y="8"/>
                  <a:pt x="10" y="9"/>
                </a:cubicBezTo>
                <a:cubicBezTo>
                  <a:pt x="0" y="13"/>
                  <a:pt x="0" y="13"/>
                  <a:pt x="0" y="13"/>
                </a:cubicBezTo>
                <a:cubicBezTo>
                  <a:pt x="0" y="13"/>
                  <a:pt x="0" y="13"/>
                  <a:pt x="0" y="13"/>
                </a:cubicBezTo>
                <a:lnTo>
                  <a:pt x="4"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213" name="Line 77"/>
          <p:cNvSpPr>
            <a:spLocks noChangeShapeType="1"/>
          </p:cNvSpPr>
          <p:nvPr/>
        </p:nvSpPr>
        <p:spPr bwMode="auto">
          <a:xfrm>
            <a:off x="6908800" y="5692775"/>
            <a:ext cx="1077913"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214" name="Freeform 78"/>
          <p:cNvSpPr>
            <a:spLocks/>
          </p:cNvSpPr>
          <p:nvPr/>
        </p:nvSpPr>
        <p:spPr bwMode="auto">
          <a:xfrm>
            <a:off x="7943850" y="5653088"/>
            <a:ext cx="155575" cy="73025"/>
          </a:xfrm>
          <a:custGeom>
            <a:avLst/>
            <a:gdLst>
              <a:gd name="T0" fmla="*/ 200027020 w 22"/>
              <a:gd name="T1" fmla="*/ 220878156 h 13"/>
              <a:gd name="T2" fmla="*/ 0 w 22"/>
              <a:gd name="T3" fmla="*/ 0 h 13"/>
              <a:gd name="T4" fmla="*/ 50010291 w 22"/>
              <a:gd name="T5" fmla="*/ 0 h 13"/>
              <a:gd name="T6" fmla="*/ 550084914 w 22"/>
              <a:gd name="T7" fmla="*/ 126215287 h 13"/>
              <a:gd name="T8" fmla="*/ 1100162756 w 22"/>
              <a:gd name="T9" fmla="*/ 220878156 h 13"/>
              <a:gd name="T10" fmla="*/ 550084914 w 22"/>
              <a:gd name="T11" fmla="*/ 283988608 h 13"/>
              <a:gd name="T12" fmla="*/ 50010291 w 22"/>
              <a:gd name="T13" fmla="*/ 410203894 h 13"/>
              <a:gd name="T14" fmla="*/ 0 w 22"/>
              <a:gd name="T15" fmla="*/ 410203894 h 13"/>
              <a:gd name="T16" fmla="*/ 200027020 w 22"/>
              <a:gd name="T17" fmla="*/ 220878156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4" y="7"/>
                </a:moveTo>
                <a:cubicBezTo>
                  <a:pt x="0" y="0"/>
                  <a:pt x="0" y="0"/>
                  <a:pt x="0" y="0"/>
                </a:cubicBezTo>
                <a:cubicBezTo>
                  <a:pt x="1" y="0"/>
                  <a:pt x="1" y="0"/>
                  <a:pt x="1" y="0"/>
                </a:cubicBezTo>
                <a:cubicBezTo>
                  <a:pt x="11" y="4"/>
                  <a:pt x="11" y="4"/>
                  <a:pt x="11" y="4"/>
                </a:cubicBezTo>
                <a:cubicBezTo>
                  <a:pt x="15" y="5"/>
                  <a:pt x="19" y="6"/>
                  <a:pt x="22" y="7"/>
                </a:cubicBezTo>
                <a:cubicBezTo>
                  <a:pt x="19" y="7"/>
                  <a:pt x="15" y="8"/>
                  <a:pt x="11" y="9"/>
                </a:cubicBezTo>
                <a:cubicBezTo>
                  <a:pt x="1" y="13"/>
                  <a:pt x="1" y="13"/>
                  <a:pt x="1" y="13"/>
                </a:cubicBezTo>
                <a:cubicBezTo>
                  <a:pt x="0" y="13"/>
                  <a:pt x="0" y="13"/>
                  <a:pt x="0" y="13"/>
                </a:cubicBezTo>
                <a:lnTo>
                  <a:pt x="4"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215" name="Line 79"/>
          <p:cNvSpPr>
            <a:spLocks noChangeShapeType="1"/>
          </p:cNvSpPr>
          <p:nvPr/>
        </p:nvSpPr>
        <p:spPr bwMode="auto">
          <a:xfrm flipH="1">
            <a:off x="2740025" y="6367463"/>
            <a:ext cx="1027113"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216" name="Freeform 80"/>
          <p:cNvSpPr>
            <a:spLocks/>
          </p:cNvSpPr>
          <p:nvPr/>
        </p:nvSpPr>
        <p:spPr bwMode="auto">
          <a:xfrm>
            <a:off x="2625725" y="6327775"/>
            <a:ext cx="155575" cy="73025"/>
          </a:xfrm>
          <a:custGeom>
            <a:avLst/>
            <a:gdLst>
              <a:gd name="T0" fmla="*/ 900135735 w 22"/>
              <a:gd name="T1" fmla="*/ 220878156 h 13"/>
              <a:gd name="T2" fmla="*/ 1100162756 w 22"/>
              <a:gd name="T3" fmla="*/ 0 h 13"/>
              <a:gd name="T4" fmla="*/ 1050152465 w 22"/>
              <a:gd name="T5" fmla="*/ 0 h 13"/>
              <a:gd name="T6" fmla="*/ 550084914 w 22"/>
              <a:gd name="T7" fmla="*/ 126215287 h 13"/>
              <a:gd name="T8" fmla="*/ 0 w 22"/>
              <a:gd name="T9" fmla="*/ 220878156 h 13"/>
              <a:gd name="T10" fmla="*/ 550084914 w 22"/>
              <a:gd name="T11" fmla="*/ 283988608 h 13"/>
              <a:gd name="T12" fmla="*/ 1050152465 w 22"/>
              <a:gd name="T13" fmla="*/ 410203894 h 13"/>
              <a:gd name="T14" fmla="*/ 1100162756 w 22"/>
              <a:gd name="T15" fmla="*/ 410203894 h 13"/>
              <a:gd name="T16" fmla="*/ 900135735 w 22"/>
              <a:gd name="T17" fmla="*/ 220878156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18" y="7"/>
                </a:moveTo>
                <a:cubicBezTo>
                  <a:pt x="22" y="0"/>
                  <a:pt x="22" y="0"/>
                  <a:pt x="22" y="0"/>
                </a:cubicBezTo>
                <a:cubicBezTo>
                  <a:pt x="21" y="0"/>
                  <a:pt x="21" y="0"/>
                  <a:pt x="21" y="0"/>
                </a:cubicBezTo>
                <a:cubicBezTo>
                  <a:pt x="11" y="4"/>
                  <a:pt x="11" y="4"/>
                  <a:pt x="11" y="4"/>
                </a:cubicBezTo>
                <a:cubicBezTo>
                  <a:pt x="7" y="5"/>
                  <a:pt x="3" y="6"/>
                  <a:pt x="0" y="7"/>
                </a:cubicBezTo>
                <a:cubicBezTo>
                  <a:pt x="3" y="7"/>
                  <a:pt x="7" y="8"/>
                  <a:pt x="11" y="9"/>
                </a:cubicBezTo>
                <a:cubicBezTo>
                  <a:pt x="21" y="13"/>
                  <a:pt x="21" y="13"/>
                  <a:pt x="21" y="13"/>
                </a:cubicBezTo>
                <a:cubicBezTo>
                  <a:pt x="22" y="13"/>
                  <a:pt x="22" y="13"/>
                  <a:pt x="22" y="13"/>
                </a:cubicBezTo>
                <a:lnTo>
                  <a:pt x="18"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7217" name="Freeform 81"/>
          <p:cNvSpPr>
            <a:spLocks/>
          </p:cNvSpPr>
          <p:nvPr/>
        </p:nvSpPr>
        <p:spPr bwMode="auto">
          <a:xfrm>
            <a:off x="2678113" y="1090613"/>
            <a:ext cx="6122987" cy="4171950"/>
          </a:xfrm>
          <a:custGeom>
            <a:avLst/>
            <a:gdLst>
              <a:gd name="T0" fmla="*/ 2147483647 w 2040"/>
              <a:gd name="T1" fmla="*/ 2147483647 h 1748"/>
              <a:gd name="T2" fmla="*/ 0 w 2040"/>
              <a:gd name="T3" fmla="*/ 2147483647 h 1748"/>
              <a:gd name="T4" fmla="*/ 0 w 2040"/>
              <a:gd name="T5" fmla="*/ 0 h 1748"/>
              <a:gd name="T6" fmla="*/ 0 60000 65536"/>
              <a:gd name="T7" fmla="*/ 0 60000 65536"/>
              <a:gd name="T8" fmla="*/ 0 60000 65536"/>
            </a:gdLst>
            <a:ahLst/>
            <a:cxnLst>
              <a:cxn ang="T6">
                <a:pos x="T0" y="T1"/>
              </a:cxn>
              <a:cxn ang="T7">
                <a:pos x="T2" y="T3"/>
              </a:cxn>
              <a:cxn ang="T8">
                <a:pos x="T4" y="T5"/>
              </a:cxn>
            </a:cxnLst>
            <a:rect l="0" t="0" r="r" b="b"/>
            <a:pathLst>
              <a:path w="2040" h="1748">
                <a:moveTo>
                  <a:pt x="2040" y="1748"/>
                </a:moveTo>
                <a:lnTo>
                  <a:pt x="0" y="1748"/>
                </a:lnTo>
                <a:lnTo>
                  <a:pt x="0" y="0"/>
                </a:lnTo>
              </a:path>
            </a:pathLst>
          </a:cu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7218" name="Freeform 82"/>
          <p:cNvSpPr>
            <a:spLocks/>
          </p:cNvSpPr>
          <p:nvPr/>
        </p:nvSpPr>
        <p:spPr bwMode="auto">
          <a:xfrm>
            <a:off x="2876550" y="4783138"/>
            <a:ext cx="146050" cy="120650"/>
          </a:xfrm>
          <a:custGeom>
            <a:avLst/>
            <a:gdLst>
              <a:gd name="T0" fmla="*/ 0 w 21"/>
              <a:gd name="T1" fmla="*/ 396093950 h 21"/>
              <a:gd name="T2" fmla="*/ 532053195 w 21"/>
              <a:gd name="T3" fmla="*/ 693162976 h 21"/>
              <a:gd name="T4" fmla="*/ 967372607 w 21"/>
              <a:gd name="T5" fmla="*/ 330075419 h 21"/>
              <a:gd name="T6" fmla="*/ 435319412 w 21"/>
              <a:gd name="T7" fmla="*/ 33006393 h 21"/>
              <a:gd name="T8" fmla="*/ 0 w 21"/>
              <a:gd name="T9" fmla="*/ 396093950 h 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21">
                <a:moveTo>
                  <a:pt x="0" y="12"/>
                </a:moveTo>
                <a:cubicBezTo>
                  <a:pt x="1" y="17"/>
                  <a:pt x="6" y="21"/>
                  <a:pt x="11" y="21"/>
                </a:cubicBezTo>
                <a:cubicBezTo>
                  <a:pt x="17" y="20"/>
                  <a:pt x="21" y="15"/>
                  <a:pt x="20" y="10"/>
                </a:cubicBezTo>
                <a:cubicBezTo>
                  <a:pt x="20" y="4"/>
                  <a:pt x="15" y="0"/>
                  <a:pt x="9" y="1"/>
                </a:cubicBezTo>
                <a:cubicBezTo>
                  <a:pt x="4" y="1"/>
                  <a:pt x="0" y="6"/>
                  <a:pt x="0"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305" name="Line 83"/>
          <p:cNvSpPr>
            <a:spLocks noChangeShapeType="1"/>
          </p:cNvSpPr>
          <p:nvPr/>
        </p:nvSpPr>
        <p:spPr bwMode="auto">
          <a:xfrm>
            <a:off x="7780338" y="2111375"/>
            <a:ext cx="0" cy="0"/>
          </a:xfrm>
          <a:prstGeom prst="line">
            <a:avLst/>
          </a:prstGeom>
          <a:noFill/>
          <a:ln w="30163">
            <a:solidFill>
              <a:srgbClr val="3C5DAA"/>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220" name="Oval 84"/>
          <p:cNvSpPr>
            <a:spLocks noChangeArrowheads="1"/>
          </p:cNvSpPr>
          <p:nvPr/>
        </p:nvSpPr>
        <p:spPr bwMode="auto">
          <a:xfrm>
            <a:off x="4786313" y="4108450"/>
            <a:ext cx="144462" cy="1111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a:p>
        </p:txBody>
      </p:sp>
      <p:sp>
        <p:nvSpPr>
          <p:cNvPr id="347221" name="Rectangle 85"/>
          <p:cNvSpPr>
            <a:spLocks noChangeArrowheads="1"/>
          </p:cNvSpPr>
          <p:nvPr/>
        </p:nvSpPr>
        <p:spPr bwMode="auto">
          <a:xfrm>
            <a:off x="1638300" y="793750"/>
            <a:ext cx="248126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b="1">
                <a:solidFill>
                  <a:srgbClr val="000000"/>
                </a:solidFill>
              </a:rPr>
              <a:t>Total utility (utils)</a:t>
            </a:r>
            <a:endParaRPr lang="en-US" sz="1400" b="1"/>
          </a:p>
        </p:txBody>
      </p:sp>
      <p:sp>
        <p:nvSpPr>
          <p:cNvPr id="347222" name="Rectangle 86"/>
          <p:cNvSpPr>
            <a:spLocks noChangeArrowheads="1"/>
          </p:cNvSpPr>
          <p:nvPr/>
        </p:nvSpPr>
        <p:spPr bwMode="auto">
          <a:xfrm>
            <a:off x="3886200" y="5562600"/>
            <a:ext cx="28956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clams (pounds)</a:t>
            </a:r>
            <a:endParaRPr lang="en-US" sz="1400"/>
          </a:p>
        </p:txBody>
      </p:sp>
      <p:sp>
        <p:nvSpPr>
          <p:cNvPr id="347223" name="Rectangle 87"/>
          <p:cNvSpPr>
            <a:spLocks noChangeArrowheads="1"/>
          </p:cNvSpPr>
          <p:nvPr/>
        </p:nvSpPr>
        <p:spPr bwMode="auto">
          <a:xfrm>
            <a:off x="3962400" y="6248400"/>
            <a:ext cx="2844800"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gn="ctr">
              <a:lnSpc>
                <a:spcPct val="80000"/>
              </a:lnSpc>
              <a:spcBef>
                <a:spcPct val="50000"/>
              </a:spcBef>
              <a:buClr>
                <a:schemeClr val="hlink"/>
              </a:buClr>
              <a:buSzPct val="70000"/>
              <a:buFont typeface="Wingdings" charset="0"/>
              <a:buNone/>
            </a:pPr>
            <a:r>
              <a:rPr lang="en-US" sz="1400">
                <a:solidFill>
                  <a:srgbClr val="000000"/>
                </a:solidFill>
                <a:latin typeface="Myriad Pro" charset="0"/>
              </a:rPr>
              <a:t>Quantity of potatoes (pounds)</a:t>
            </a:r>
            <a:endParaRPr lang="en-US" sz="1400"/>
          </a:p>
        </p:txBody>
      </p:sp>
      <p:sp>
        <p:nvSpPr>
          <p:cNvPr id="347224" name="Rectangle 88"/>
          <p:cNvSpPr>
            <a:spLocks noChangeArrowheads="1"/>
          </p:cNvSpPr>
          <p:nvPr/>
        </p:nvSpPr>
        <p:spPr bwMode="auto">
          <a:xfrm>
            <a:off x="3290888" y="1809750"/>
            <a:ext cx="3025775"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588" indent="-1588">
              <a:lnSpc>
                <a:spcPct val="80000"/>
              </a:lnSpc>
              <a:spcBef>
                <a:spcPct val="50000"/>
              </a:spcBef>
              <a:buClr>
                <a:schemeClr val="hlink"/>
              </a:buClr>
              <a:buSzPct val="70000"/>
              <a:buFont typeface="Wingdings" charset="0"/>
              <a:buNone/>
            </a:pPr>
            <a:r>
              <a:rPr lang="en-US" sz="1400"/>
              <a:t>At the optimal consumption bundle, the marginal utility per dollar spent on clams is equal to the marginal utility per dollar  spent on potatoes.</a:t>
            </a:r>
          </a:p>
        </p:txBody>
      </p:sp>
      <p:cxnSp>
        <p:nvCxnSpPr>
          <p:cNvPr id="2" name="Straight Connector 86"/>
          <p:cNvCxnSpPr>
            <a:cxnSpLocks noChangeShapeType="1"/>
          </p:cNvCxnSpPr>
          <p:nvPr/>
        </p:nvCxnSpPr>
        <p:spPr bwMode="auto">
          <a:xfrm>
            <a:off x="4859338" y="4232275"/>
            <a:ext cx="0" cy="944563"/>
          </a:xfrm>
          <a:prstGeom prst="line">
            <a:avLst/>
          </a:prstGeom>
          <a:noFill/>
          <a:ln w="15875">
            <a:solidFill>
              <a:srgbClr val="808080"/>
            </a:solidFill>
            <a:prstDash val="sysDot"/>
            <a:round/>
            <a:headEnd/>
            <a:tailEnd type="none" w="med" len="lg"/>
          </a:ln>
          <a:extLst>
            <a:ext uri="{909E8E84-426E-40dd-AFC4-6F175D3DCCD1}">
              <a14:hiddenFill xmlns:a14="http://schemas.microsoft.com/office/drawing/2010/main">
                <a:noFill/>
              </a14:hiddenFill>
            </a:ext>
          </a:extLst>
        </p:spPr>
      </p:cxnSp>
      <p:cxnSp>
        <p:nvCxnSpPr>
          <p:cNvPr id="3" name="Straight Connector 86"/>
          <p:cNvCxnSpPr>
            <a:cxnSpLocks noChangeShapeType="1"/>
          </p:cNvCxnSpPr>
          <p:nvPr/>
        </p:nvCxnSpPr>
        <p:spPr bwMode="auto">
          <a:xfrm>
            <a:off x="2859088" y="4178300"/>
            <a:ext cx="1873250" cy="0"/>
          </a:xfrm>
          <a:prstGeom prst="line">
            <a:avLst/>
          </a:prstGeom>
          <a:noFill/>
          <a:ln w="15875">
            <a:solidFill>
              <a:srgbClr val="808080"/>
            </a:solidFill>
            <a:prstDash val="sysDot"/>
            <a:round/>
            <a:headEnd/>
            <a:tailEnd type="none" w="med" len="lg"/>
          </a:ln>
          <a:extLst>
            <a:ext uri="{909E8E84-426E-40dd-AFC4-6F175D3DCCD1}">
              <a14:hiddenFill xmlns:a14="http://schemas.microsoft.com/office/drawing/2010/main">
                <a:noFill/>
              </a14:hiddenFill>
            </a:ext>
          </a:extLst>
        </p:spPr>
      </p:cxnSp>
      <p:cxnSp>
        <p:nvCxnSpPr>
          <p:cNvPr id="4" name="Straight Connector 86"/>
          <p:cNvCxnSpPr>
            <a:cxnSpLocks noChangeShapeType="1"/>
          </p:cNvCxnSpPr>
          <p:nvPr/>
        </p:nvCxnSpPr>
        <p:spPr bwMode="auto">
          <a:xfrm>
            <a:off x="2716213" y="3602038"/>
            <a:ext cx="954087" cy="0"/>
          </a:xfrm>
          <a:prstGeom prst="line">
            <a:avLst/>
          </a:prstGeom>
          <a:noFill/>
          <a:ln w="15875">
            <a:solidFill>
              <a:srgbClr val="808080"/>
            </a:solidFill>
            <a:prstDash val="sysDot"/>
            <a:round/>
            <a:headEnd/>
            <a:tailEnd type="none" w="med" len="lg"/>
          </a:ln>
          <a:extLst>
            <a:ext uri="{909E8E84-426E-40dd-AFC4-6F175D3DCCD1}">
              <a14:hiddenFill xmlns:a14="http://schemas.microsoft.com/office/drawing/2010/main">
                <a:noFill/>
              </a14:hiddenFill>
            </a:ext>
          </a:extLst>
        </p:spPr>
      </p:cxnSp>
      <p:cxnSp>
        <p:nvCxnSpPr>
          <p:cNvPr id="5" name="Straight Connector 86"/>
          <p:cNvCxnSpPr>
            <a:cxnSpLocks noChangeShapeType="1"/>
          </p:cNvCxnSpPr>
          <p:nvPr/>
        </p:nvCxnSpPr>
        <p:spPr bwMode="auto">
          <a:xfrm>
            <a:off x="2716213" y="4618038"/>
            <a:ext cx="954087" cy="0"/>
          </a:xfrm>
          <a:prstGeom prst="line">
            <a:avLst/>
          </a:prstGeom>
          <a:noFill/>
          <a:ln w="15875">
            <a:solidFill>
              <a:srgbClr val="808080"/>
            </a:solidFill>
            <a:prstDash val="sysDot"/>
            <a:round/>
            <a:headEnd/>
            <a:tailEnd type="none" w="med" len="lg"/>
          </a:ln>
          <a:extLst>
            <a:ext uri="{909E8E84-426E-40dd-AFC4-6F175D3DCCD1}">
              <a14:hiddenFill xmlns:a14="http://schemas.microsoft.com/office/drawing/2010/main">
                <a:noFill/>
              </a14:hiddenFill>
            </a:ext>
          </a:extLst>
        </p:spPr>
      </p:cxnSp>
      <p:sp>
        <p:nvSpPr>
          <p:cNvPr id="347229" name="Line 93"/>
          <p:cNvSpPr>
            <a:spLocks noChangeShapeType="1"/>
          </p:cNvSpPr>
          <p:nvPr/>
        </p:nvSpPr>
        <p:spPr bwMode="auto">
          <a:xfrm>
            <a:off x="6934200" y="6324600"/>
            <a:ext cx="1077913" cy="0"/>
          </a:xfrm>
          <a:prstGeom prst="line">
            <a:avLst/>
          </a:prstGeom>
          <a:noFill/>
          <a:ln w="11113">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347230" name="Freeform 94"/>
          <p:cNvSpPr>
            <a:spLocks/>
          </p:cNvSpPr>
          <p:nvPr/>
        </p:nvSpPr>
        <p:spPr bwMode="auto">
          <a:xfrm>
            <a:off x="7969250" y="6284913"/>
            <a:ext cx="155575" cy="73025"/>
          </a:xfrm>
          <a:custGeom>
            <a:avLst/>
            <a:gdLst>
              <a:gd name="T0" fmla="*/ 200027020 w 22"/>
              <a:gd name="T1" fmla="*/ 220878156 h 13"/>
              <a:gd name="T2" fmla="*/ 0 w 22"/>
              <a:gd name="T3" fmla="*/ 0 h 13"/>
              <a:gd name="T4" fmla="*/ 50010291 w 22"/>
              <a:gd name="T5" fmla="*/ 0 h 13"/>
              <a:gd name="T6" fmla="*/ 550084914 w 22"/>
              <a:gd name="T7" fmla="*/ 126215287 h 13"/>
              <a:gd name="T8" fmla="*/ 1100162756 w 22"/>
              <a:gd name="T9" fmla="*/ 220878156 h 13"/>
              <a:gd name="T10" fmla="*/ 550084914 w 22"/>
              <a:gd name="T11" fmla="*/ 283988608 h 13"/>
              <a:gd name="T12" fmla="*/ 50010291 w 22"/>
              <a:gd name="T13" fmla="*/ 410203894 h 13"/>
              <a:gd name="T14" fmla="*/ 0 w 22"/>
              <a:gd name="T15" fmla="*/ 410203894 h 13"/>
              <a:gd name="T16" fmla="*/ 200027020 w 22"/>
              <a:gd name="T17" fmla="*/ 220878156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4" y="7"/>
                </a:moveTo>
                <a:cubicBezTo>
                  <a:pt x="0" y="0"/>
                  <a:pt x="0" y="0"/>
                  <a:pt x="0" y="0"/>
                </a:cubicBezTo>
                <a:cubicBezTo>
                  <a:pt x="1" y="0"/>
                  <a:pt x="1" y="0"/>
                  <a:pt x="1" y="0"/>
                </a:cubicBezTo>
                <a:cubicBezTo>
                  <a:pt x="11" y="4"/>
                  <a:pt x="11" y="4"/>
                  <a:pt x="11" y="4"/>
                </a:cubicBezTo>
                <a:cubicBezTo>
                  <a:pt x="15" y="5"/>
                  <a:pt x="19" y="6"/>
                  <a:pt x="22" y="7"/>
                </a:cubicBezTo>
                <a:cubicBezTo>
                  <a:pt x="19" y="7"/>
                  <a:pt x="15" y="8"/>
                  <a:pt x="11" y="9"/>
                </a:cubicBezTo>
                <a:cubicBezTo>
                  <a:pt x="1" y="13"/>
                  <a:pt x="1" y="13"/>
                  <a:pt x="1" y="13"/>
                </a:cubicBezTo>
                <a:cubicBezTo>
                  <a:pt x="0" y="13"/>
                  <a:pt x="0" y="13"/>
                  <a:pt x="0" y="13"/>
                </a:cubicBezTo>
                <a:lnTo>
                  <a:pt x="4"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72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714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71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714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718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714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718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714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717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714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717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71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717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720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4720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4718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4718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720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718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721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718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719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4720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4719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4718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4721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4721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4722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4721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4719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4721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4721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4721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4721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4720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4720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4720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4720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4720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34722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347201"/>
                                        </p:tgtEl>
                                        <p:attrNameLst>
                                          <p:attrName>style.visibility</p:attrName>
                                        </p:attrNameLst>
                                      </p:cBhvr>
                                      <p:to>
                                        <p:strVal val="visible"/>
                                      </p:to>
                                    </p:set>
                                  </p:childTnLst>
                                </p:cTn>
                              </p:par>
                            </p:childTnLst>
                          </p:cTn>
                        </p:par>
                      </p:childTnLst>
                    </p:cTn>
                  </p:par>
                  <p:par>
                    <p:cTn id="89" fill="hold" nodeType="clickPar">
                      <p:stCondLst>
                        <p:cond delay="indefinite"/>
                      </p:stCondLst>
                      <p:childTnLst>
                        <p:par>
                          <p:cTn id="90" fill="hold" nodeType="withGroup">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4719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347191"/>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347190"/>
                                        </p:tgtEl>
                                        <p:attrNameLst>
                                          <p:attrName>style.visibility</p:attrName>
                                        </p:attrNameLst>
                                      </p:cBhvr>
                                      <p:to>
                                        <p:strVal val="visible"/>
                                      </p:to>
                                    </p:set>
                                  </p:childTnLst>
                                </p:cTn>
                              </p:par>
                              <p:par>
                                <p:cTn id="97" presetID="22" presetClass="entr" presetSubtype="4" fill="hold" grpId="0" nodeType="withEffect">
                                  <p:stCondLst>
                                    <p:cond delay="0"/>
                                  </p:stCondLst>
                                  <p:childTnLst>
                                    <p:set>
                                      <p:cBhvr>
                                        <p:cTn id="98" dur="1" fill="hold">
                                          <p:stCondLst>
                                            <p:cond delay="0"/>
                                          </p:stCondLst>
                                        </p:cTn>
                                        <p:tgtEl>
                                          <p:spTgt spid="347189"/>
                                        </p:tgtEl>
                                        <p:attrNameLst>
                                          <p:attrName>style.visibility</p:attrName>
                                        </p:attrNameLst>
                                      </p:cBhvr>
                                      <p:to>
                                        <p:strVal val="visible"/>
                                      </p:to>
                                    </p:set>
                                    <p:animEffect transition="in" filter="wipe(down)">
                                      <p:cBhvr>
                                        <p:cTn id="99" dur="500"/>
                                        <p:tgtEl>
                                          <p:spTgt spid="347189"/>
                                        </p:tgtEl>
                                      </p:cBhvr>
                                    </p:animEffect>
                                  </p:childTnLst>
                                </p:cTn>
                              </p:par>
                              <p:par>
                                <p:cTn id="100" presetID="1" presetClass="entr" presetSubtype="0" fill="hold" grpId="0" nodeType="withEffect">
                                  <p:stCondLst>
                                    <p:cond delay="0"/>
                                  </p:stCondLst>
                                  <p:childTnLst>
                                    <p:set>
                                      <p:cBhvr>
                                        <p:cTn id="101" dur="1" fill="hold">
                                          <p:stCondLst>
                                            <p:cond delay="0"/>
                                          </p:stCondLst>
                                        </p:cTn>
                                        <p:tgtEl>
                                          <p:spTgt spid="347194"/>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347195"/>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347196"/>
                                        </p:tgtEl>
                                        <p:attrNameLst>
                                          <p:attrName>style.visibility</p:attrName>
                                        </p:attrNameLst>
                                      </p:cBhvr>
                                      <p:to>
                                        <p:strVal val="visible"/>
                                      </p:to>
                                    </p:set>
                                  </p:childTnLst>
                                </p:cTn>
                              </p:par>
                              <p:par>
                                <p:cTn id="106" presetID="1" presetClass="entr" presetSubtype="0" fill="hold" nodeType="withEffect">
                                  <p:stCondLst>
                                    <p:cond delay="0"/>
                                  </p:stCondLst>
                                  <p:childTnLst>
                                    <p:set>
                                      <p:cBhvr>
                                        <p:cTn id="107" dur="1" fill="hold">
                                          <p:stCondLst>
                                            <p:cond delay="0"/>
                                          </p:stCondLst>
                                        </p:cTn>
                                        <p:tgtEl>
                                          <p:spTgt spid="347164"/>
                                        </p:tgtEl>
                                        <p:attrNameLst>
                                          <p:attrName>style.visibility</p:attrName>
                                        </p:attrNameLst>
                                      </p:cBhvr>
                                      <p:to>
                                        <p:strVal val="visible"/>
                                      </p:to>
                                    </p:se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347172"/>
                                        </p:tgtEl>
                                        <p:attrNameLst>
                                          <p:attrName>style.visibility</p:attrName>
                                        </p:attrNameLst>
                                      </p:cBhvr>
                                      <p:to>
                                        <p:strVal val="visible"/>
                                      </p:to>
                                    </p:set>
                                  </p:childTnLst>
                                </p:cTn>
                              </p:par>
                              <p:par>
                                <p:cTn id="112" presetID="1" presetClass="entr" presetSubtype="0" fill="hold" grpId="0" nodeType="withEffect">
                                  <p:stCondLst>
                                    <p:cond delay="0"/>
                                  </p:stCondLst>
                                  <p:childTnLst>
                                    <p:set>
                                      <p:cBhvr>
                                        <p:cTn id="113" dur="1" fill="hold">
                                          <p:stCondLst>
                                            <p:cond delay="0"/>
                                          </p:stCondLst>
                                        </p:cTn>
                                        <p:tgtEl>
                                          <p:spTgt spid="347174"/>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347170"/>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347173"/>
                                        </p:tgtEl>
                                        <p:attrNameLst>
                                          <p:attrName>style.visibility</p:attrName>
                                        </p:attrNameLst>
                                      </p:cBhvr>
                                      <p:to>
                                        <p:strVal val="visible"/>
                                      </p:to>
                                    </p:set>
                                  </p:childTnLst>
                                </p:cTn>
                              </p:par>
                              <p:par>
                                <p:cTn id="118" presetID="1" presetClass="entr" presetSubtype="0" fill="hold" grpId="0" nodeType="withEffect">
                                  <p:stCondLst>
                                    <p:cond delay="0"/>
                                  </p:stCondLst>
                                  <p:childTnLst>
                                    <p:set>
                                      <p:cBhvr>
                                        <p:cTn id="119" dur="1" fill="hold">
                                          <p:stCondLst>
                                            <p:cond delay="0"/>
                                          </p:stCondLst>
                                        </p:cTn>
                                        <p:tgtEl>
                                          <p:spTgt spid="347157"/>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347149"/>
                                        </p:tgtEl>
                                        <p:attrNameLst>
                                          <p:attrName>style.visibility</p:attrName>
                                        </p:attrNameLst>
                                      </p:cBhvr>
                                      <p:to>
                                        <p:strVal val="visible"/>
                                      </p:to>
                                    </p:set>
                                  </p:childTnLst>
                                </p:cTn>
                              </p:par>
                              <p:par>
                                <p:cTn id="122" presetID="1" presetClass="entr" presetSubtype="0" fill="hold" grpId="0" nodeType="withEffect">
                                  <p:stCondLst>
                                    <p:cond delay="0"/>
                                  </p:stCondLst>
                                  <p:childTnLst>
                                    <p:set>
                                      <p:cBhvr>
                                        <p:cTn id="123" dur="1" fill="hold">
                                          <p:stCondLst>
                                            <p:cond delay="0"/>
                                          </p:stCondLst>
                                        </p:cTn>
                                        <p:tgtEl>
                                          <p:spTgt spid="347150"/>
                                        </p:tgtEl>
                                        <p:attrNameLst>
                                          <p:attrName>style.visibility</p:attrName>
                                        </p:attrNameLst>
                                      </p:cBhvr>
                                      <p:to>
                                        <p:strVal val="visible"/>
                                      </p:to>
                                    </p:set>
                                  </p:childTnLst>
                                </p:cTn>
                              </p:par>
                              <p:par>
                                <p:cTn id="124" presetID="1" presetClass="entr" presetSubtype="0" fill="hold" grpId="0" nodeType="withEffect">
                                  <p:stCondLst>
                                    <p:cond delay="0"/>
                                  </p:stCondLst>
                                  <p:childTnLst>
                                    <p:set>
                                      <p:cBhvr>
                                        <p:cTn id="125" dur="1" fill="hold">
                                          <p:stCondLst>
                                            <p:cond delay="0"/>
                                          </p:stCondLst>
                                        </p:cTn>
                                        <p:tgtEl>
                                          <p:spTgt spid="347151"/>
                                        </p:tgtEl>
                                        <p:attrNameLst>
                                          <p:attrName>style.visibility</p:attrName>
                                        </p:attrNameLst>
                                      </p:cBhvr>
                                      <p:to>
                                        <p:strVal val="visible"/>
                                      </p:to>
                                    </p:set>
                                  </p:childTnLst>
                                </p:cTn>
                              </p:par>
                              <p:par>
                                <p:cTn id="126" presetID="1" presetClass="entr" presetSubtype="0" fill="hold" grpId="0" nodeType="withEffect">
                                  <p:stCondLst>
                                    <p:cond delay="0"/>
                                  </p:stCondLst>
                                  <p:childTnLst>
                                    <p:set>
                                      <p:cBhvr>
                                        <p:cTn id="127" dur="1" fill="hold">
                                          <p:stCondLst>
                                            <p:cond delay="0"/>
                                          </p:stCondLst>
                                        </p:cTn>
                                        <p:tgtEl>
                                          <p:spTgt spid="347171"/>
                                        </p:tgtEl>
                                        <p:attrNameLst>
                                          <p:attrName>style.visibility</p:attrName>
                                        </p:attrNameLst>
                                      </p:cBhvr>
                                      <p:to>
                                        <p:strVal val="visible"/>
                                      </p:to>
                                    </p:set>
                                  </p:childTnLst>
                                </p:cTn>
                              </p:par>
                              <p:par>
                                <p:cTn id="128" presetID="1" presetClass="entr" presetSubtype="0" fill="hold" grpId="0" nodeType="withEffect">
                                  <p:stCondLst>
                                    <p:cond delay="0"/>
                                  </p:stCondLst>
                                  <p:childTnLst>
                                    <p:set>
                                      <p:cBhvr>
                                        <p:cTn id="129" dur="1" fill="hold">
                                          <p:stCondLst>
                                            <p:cond delay="0"/>
                                          </p:stCondLst>
                                        </p:cTn>
                                        <p:tgtEl>
                                          <p:spTgt spid="347175"/>
                                        </p:tgtEl>
                                        <p:attrNameLst>
                                          <p:attrName>style.visibility</p:attrName>
                                        </p:attrNameLst>
                                      </p:cBhvr>
                                      <p:to>
                                        <p:strVal val="visible"/>
                                      </p:to>
                                    </p:set>
                                  </p:childTnLst>
                                </p:cTn>
                              </p:par>
                              <p:par>
                                <p:cTn id="130" presetID="1" presetClass="entr" presetSubtype="0" fill="hold" grpId="0" nodeType="withEffect">
                                  <p:stCondLst>
                                    <p:cond delay="0"/>
                                  </p:stCondLst>
                                  <p:childTnLst>
                                    <p:set>
                                      <p:cBhvr>
                                        <p:cTn id="131" dur="1" fill="hold">
                                          <p:stCondLst>
                                            <p:cond delay="0"/>
                                          </p:stCondLst>
                                        </p:cTn>
                                        <p:tgtEl>
                                          <p:spTgt spid="347152"/>
                                        </p:tgtEl>
                                        <p:attrNameLst>
                                          <p:attrName>style.visibility</p:attrName>
                                        </p:attrNameLst>
                                      </p:cBhvr>
                                      <p:to>
                                        <p:strVal val="visible"/>
                                      </p:to>
                                    </p:set>
                                  </p:childTnLst>
                                </p:cTn>
                              </p:par>
                              <p:par>
                                <p:cTn id="132" presetID="1" presetClass="entr" presetSubtype="0" fill="hold" grpId="0" nodeType="withEffect">
                                  <p:stCondLst>
                                    <p:cond delay="0"/>
                                  </p:stCondLst>
                                  <p:childTnLst>
                                    <p:set>
                                      <p:cBhvr>
                                        <p:cTn id="133" dur="1" fill="hold">
                                          <p:stCondLst>
                                            <p:cond delay="0"/>
                                          </p:stCondLst>
                                        </p:cTn>
                                        <p:tgtEl>
                                          <p:spTgt spid="347153"/>
                                        </p:tgtEl>
                                        <p:attrNameLst>
                                          <p:attrName>style.visibility</p:attrName>
                                        </p:attrNameLst>
                                      </p:cBhvr>
                                      <p:to>
                                        <p:strVal val="visible"/>
                                      </p:to>
                                    </p:set>
                                  </p:childTnLst>
                                </p:cTn>
                              </p:par>
                              <p:par>
                                <p:cTn id="134" presetID="1" presetClass="entr" presetSubtype="0" fill="hold" grpId="0" nodeType="withEffect">
                                  <p:stCondLst>
                                    <p:cond delay="0"/>
                                  </p:stCondLst>
                                  <p:childTnLst>
                                    <p:set>
                                      <p:cBhvr>
                                        <p:cTn id="135" dur="1" fill="hold">
                                          <p:stCondLst>
                                            <p:cond delay="0"/>
                                          </p:stCondLst>
                                        </p:cTn>
                                        <p:tgtEl>
                                          <p:spTgt spid="347154"/>
                                        </p:tgtEl>
                                        <p:attrNameLst>
                                          <p:attrName>style.visibility</p:attrName>
                                        </p:attrNameLst>
                                      </p:cBhvr>
                                      <p:to>
                                        <p:strVal val="visible"/>
                                      </p:to>
                                    </p:set>
                                  </p:childTnLst>
                                </p:cTn>
                              </p:par>
                              <p:par>
                                <p:cTn id="136" presetID="1" presetClass="entr" presetSubtype="0" fill="hold" grpId="0" nodeType="withEffect">
                                  <p:stCondLst>
                                    <p:cond delay="0"/>
                                  </p:stCondLst>
                                  <p:childTnLst>
                                    <p:set>
                                      <p:cBhvr>
                                        <p:cTn id="137" dur="1" fill="hold">
                                          <p:stCondLst>
                                            <p:cond delay="0"/>
                                          </p:stCondLst>
                                        </p:cTn>
                                        <p:tgtEl>
                                          <p:spTgt spid="347155"/>
                                        </p:tgtEl>
                                        <p:attrNameLst>
                                          <p:attrName>style.visibility</p:attrName>
                                        </p:attrNameLst>
                                      </p:cBhvr>
                                      <p:to>
                                        <p:strVal val="visible"/>
                                      </p:to>
                                    </p:set>
                                  </p:childTnLst>
                                </p:cTn>
                              </p:par>
                              <p:par>
                                <p:cTn id="138" presetID="1" presetClass="entr" presetSubtype="0" fill="hold" grpId="0" nodeType="withEffect">
                                  <p:stCondLst>
                                    <p:cond delay="0"/>
                                  </p:stCondLst>
                                  <p:childTnLst>
                                    <p:set>
                                      <p:cBhvr>
                                        <p:cTn id="139" dur="1" fill="hold">
                                          <p:stCondLst>
                                            <p:cond delay="0"/>
                                          </p:stCondLst>
                                        </p:cTn>
                                        <p:tgtEl>
                                          <p:spTgt spid="347156"/>
                                        </p:tgtEl>
                                        <p:attrNameLst>
                                          <p:attrName>style.visibility</p:attrName>
                                        </p:attrNameLst>
                                      </p:cBhvr>
                                      <p:to>
                                        <p:strVal val="visible"/>
                                      </p:to>
                                    </p:set>
                                  </p:childTnLst>
                                </p:cTn>
                              </p:par>
                              <p:par>
                                <p:cTn id="140" presetID="1" presetClass="entr" presetSubtype="0" fill="hold" grpId="0" nodeType="withEffect">
                                  <p:stCondLst>
                                    <p:cond delay="0"/>
                                  </p:stCondLst>
                                  <p:childTnLst>
                                    <p:set>
                                      <p:cBhvr>
                                        <p:cTn id="141" dur="1" fill="hold">
                                          <p:stCondLst>
                                            <p:cond delay="0"/>
                                          </p:stCondLst>
                                        </p:cTn>
                                        <p:tgtEl>
                                          <p:spTgt spid="347218"/>
                                        </p:tgtEl>
                                        <p:attrNameLst>
                                          <p:attrName>style.visibility</p:attrName>
                                        </p:attrNameLst>
                                      </p:cBhvr>
                                      <p:to>
                                        <p:strVal val="visible"/>
                                      </p:to>
                                    </p:set>
                                  </p:childTnLst>
                                </p:cTn>
                              </p:par>
                              <p:par>
                                <p:cTn id="142" presetID="22" presetClass="entr" presetSubtype="4" fill="hold" grpId="0" nodeType="withEffect">
                                  <p:stCondLst>
                                    <p:cond delay="0"/>
                                  </p:stCondLst>
                                  <p:childTnLst>
                                    <p:set>
                                      <p:cBhvr>
                                        <p:cTn id="143" dur="1" fill="hold">
                                          <p:stCondLst>
                                            <p:cond delay="0"/>
                                          </p:stCondLst>
                                        </p:cTn>
                                        <p:tgtEl>
                                          <p:spTgt spid="347148"/>
                                        </p:tgtEl>
                                        <p:attrNameLst>
                                          <p:attrName>style.visibility</p:attrName>
                                        </p:attrNameLst>
                                      </p:cBhvr>
                                      <p:to>
                                        <p:strVal val="visible"/>
                                      </p:to>
                                    </p:set>
                                    <p:animEffect transition="in" filter="wipe(down)">
                                      <p:cBhvr>
                                        <p:cTn id="144" dur="500"/>
                                        <p:tgtEl>
                                          <p:spTgt spid="347148"/>
                                        </p:tgtEl>
                                      </p:cBhvr>
                                    </p:animEffect>
                                  </p:childTnLst>
                                </p:cTn>
                              </p:par>
                            </p:childTnLst>
                          </p:cTn>
                        </p:par>
                      </p:childTnLst>
                    </p:cTn>
                  </p:par>
                  <p:par>
                    <p:cTn id="145" fill="hold" nodeType="clickPar">
                      <p:stCondLst>
                        <p:cond delay="indefinite"/>
                      </p:stCondLst>
                      <p:childTnLst>
                        <p:par>
                          <p:cTn id="146" fill="hold" nodeType="withGroup">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347220"/>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347176"/>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347224"/>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347188"/>
                                        </p:tgtEl>
                                        <p:attrNameLst>
                                          <p:attrName>style.visibility</p:attrName>
                                        </p:attrNameLst>
                                      </p:cBhvr>
                                      <p:to>
                                        <p:strVal val="visible"/>
                                      </p:to>
                                    </p:set>
                                  </p:childTnLst>
                                </p:cTn>
                              </p:par>
                              <p:par>
                                <p:cTn id="155" presetID="22" presetClass="entr" presetSubtype="8" fill="hold" nodeType="withEffect">
                                  <p:stCondLst>
                                    <p:cond delay="0"/>
                                  </p:stCondLst>
                                  <p:childTnLst>
                                    <p:set>
                                      <p:cBhvr>
                                        <p:cTn id="156" dur="1" fill="hold">
                                          <p:stCondLst>
                                            <p:cond delay="0"/>
                                          </p:stCondLst>
                                        </p:cTn>
                                        <p:tgtEl>
                                          <p:spTgt spid="4"/>
                                        </p:tgtEl>
                                        <p:attrNameLst>
                                          <p:attrName>style.visibility</p:attrName>
                                        </p:attrNameLst>
                                      </p:cBhvr>
                                      <p:to>
                                        <p:strVal val="visible"/>
                                      </p:to>
                                    </p:set>
                                    <p:animEffect transition="in" filter="wipe(left)">
                                      <p:cBhvr>
                                        <p:cTn id="157" dur="500"/>
                                        <p:tgtEl>
                                          <p:spTgt spid="4"/>
                                        </p:tgtEl>
                                      </p:cBhvr>
                                    </p:animEffect>
                                  </p:childTnLst>
                                </p:cTn>
                              </p:par>
                              <p:par>
                                <p:cTn id="158" presetID="22" presetClass="entr" presetSubtype="1" fill="hold" nodeType="withEffect">
                                  <p:stCondLst>
                                    <p:cond delay="0"/>
                                  </p:stCondLst>
                                  <p:childTnLst>
                                    <p:set>
                                      <p:cBhvr>
                                        <p:cTn id="159" dur="1" fill="hold">
                                          <p:stCondLst>
                                            <p:cond delay="0"/>
                                          </p:stCondLst>
                                        </p:cTn>
                                        <p:tgtEl>
                                          <p:spTgt spid="548914"/>
                                        </p:tgtEl>
                                        <p:attrNameLst>
                                          <p:attrName>style.visibility</p:attrName>
                                        </p:attrNameLst>
                                      </p:cBhvr>
                                      <p:to>
                                        <p:strVal val="visible"/>
                                      </p:to>
                                    </p:set>
                                    <p:animEffect transition="in" filter="wipe(up)">
                                      <p:cBhvr>
                                        <p:cTn id="160" dur="500"/>
                                        <p:tgtEl>
                                          <p:spTgt spid="548914"/>
                                        </p:tgtEl>
                                      </p:cBhvr>
                                    </p:animEffect>
                                  </p:childTnLst>
                                </p:cTn>
                              </p:par>
                              <p:par>
                                <p:cTn id="161" presetID="22" presetClass="entr" presetSubtype="8" fill="hold" nodeType="withEffect">
                                  <p:stCondLst>
                                    <p:cond delay="0"/>
                                  </p:stCondLst>
                                  <p:childTnLst>
                                    <p:set>
                                      <p:cBhvr>
                                        <p:cTn id="162" dur="1" fill="hold">
                                          <p:stCondLst>
                                            <p:cond delay="0"/>
                                          </p:stCondLst>
                                        </p:cTn>
                                        <p:tgtEl>
                                          <p:spTgt spid="5"/>
                                        </p:tgtEl>
                                        <p:attrNameLst>
                                          <p:attrName>style.visibility</p:attrName>
                                        </p:attrNameLst>
                                      </p:cBhvr>
                                      <p:to>
                                        <p:strVal val="visible"/>
                                      </p:to>
                                    </p:set>
                                    <p:animEffect transition="in" filter="wipe(left)">
                                      <p:cBhvr>
                                        <p:cTn id="163" dur="500"/>
                                        <p:tgtEl>
                                          <p:spTgt spid="5"/>
                                        </p:tgtEl>
                                      </p:cBhvr>
                                    </p:animEffect>
                                  </p:childTnLst>
                                </p:cTn>
                              </p:par>
                              <p:par>
                                <p:cTn id="164" presetID="22" presetClass="entr" presetSubtype="1" fill="hold" nodeType="withEffect">
                                  <p:stCondLst>
                                    <p:cond delay="0"/>
                                  </p:stCondLst>
                                  <p:childTnLst>
                                    <p:set>
                                      <p:cBhvr>
                                        <p:cTn id="165" dur="1" fill="hold">
                                          <p:stCondLst>
                                            <p:cond delay="0"/>
                                          </p:stCondLst>
                                        </p:cTn>
                                        <p:tgtEl>
                                          <p:spTgt spid="2"/>
                                        </p:tgtEl>
                                        <p:attrNameLst>
                                          <p:attrName>style.visibility</p:attrName>
                                        </p:attrNameLst>
                                      </p:cBhvr>
                                      <p:to>
                                        <p:strVal val="visible"/>
                                      </p:to>
                                    </p:set>
                                    <p:animEffect transition="in" filter="wipe(up)">
                                      <p:cBhvr>
                                        <p:cTn id="166" dur="500"/>
                                        <p:tgtEl>
                                          <p:spTgt spid="2"/>
                                        </p:tgtEl>
                                      </p:cBhvr>
                                    </p:animEffect>
                                  </p:childTnLst>
                                </p:cTn>
                              </p:par>
                              <p:par>
                                <p:cTn id="167" presetID="1" presetClass="entr" presetSubtype="0" fill="hold" nodeType="withEffect">
                                  <p:stCondLst>
                                    <p:cond delay="0"/>
                                  </p:stCondLst>
                                  <p:childTnLst>
                                    <p:set>
                                      <p:cBhvr>
                                        <p:cTn id="168" dur="1" fill="hold">
                                          <p:stCondLst>
                                            <p:cond delay="0"/>
                                          </p:stCondLst>
                                        </p:cTn>
                                        <p:tgtEl>
                                          <p:spTgt spid="347158"/>
                                        </p:tgtEl>
                                        <p:attrNameLst>
                                          <p:attrName>style.visibility</p:attrName>
                                        </p:attrNameLst>
                                      </p:cBhvr>
                                      <p:to>
                                        <p:strVal val="visible"/>
                                      </p:to>
                                    </p:set>
                                  </p:childTnLst>
                                </p:cTn>
                              </p:par>
                              <p:par>
                                <p:cTn id="169" presetID="22" presetClass="entr" presetSubtype="8" fill="hold" nodeType="withEffect">
                                  <p:stCondLst>
                                    <p:cond delay="0"/>
                                  </p:stCondLst>
                                  <p:childTnLst>
                                    <p:set>
                                      <p:cBhvr>
                                        <p:cTn id="170" dur="1" fill="hold">
                                          <p:stCondLst>
                                            <p:cond delay="0"/>
                                          </p:stCondLst>
                                        </p:cTn>
                                        <p:tgtEl>
                                          <p:spTgt spid="3"/>
                                        </p:tgtEl>
                                        <p:attrNameLst>
                                          <p:attrName>style.visibility</p:attrName>
                                        </p:attrNameLst>
                                      </p:cBhvr>
                                      <p:to>
                                        <p:strVal val="visible"/>
                                      </p:to>
                                    </p:set>
                                    <p:animEffect transition="in" filter="wipe(left)">
                                      <p:cBhvr>
                                        <p:cTn id="171" dur="500"/>
                                        <p:tgtEl>
                                          <p:spTgt spid="3"/>
                                        </p:tgtEl>
                                      </p:cBhvr>
                                    </p:animEffect>
                                  </p:childTnLst>
                                </p:cTn>
                              </p:par>
                              <p:par>
                                <p:cTn id="172" presetID="1" presetClass="entr" presetSubtype="0" fill="hold" nodeType="withEffect">
                                  <p:stCondLst>
                                    <p:cond delay="0"/>
                                  </p:stCondLst>
                                  <p:childTnLst>
                                    <p:set>
                                      <p:cBhvr>
                                        <p:cTn id="173" dur="1" fill="hold">
                                          <p:stCondLst>
                                            <p:cond delay="0"/>
                                          </p:stCondLst>
                                        </p:cTn>
                                        <p:tgtEl>
                                          <p:spTgt spid="347161"/>
                                        </p:tgtEl>
                                        <p:attrNameLst>
                                          <p:attrName>style.visibility</p:attrName>
                                        </p:attrNameLst>
                                      </p:cBhvr>
                                      <p:to>
                                        <p:strVal val="visible"/>
                                      </p:to>
                                    </p:set>
                                  </p:childTnLst>
                                </p:cTn>
                              </p:par>
                              <p:par>
                                <p:cTn id="174" presetID="1" presetClass="entr" presetSubtype="0" fill="hold" nodeType="withEffect">
                                  <p:stCondLst>
                                    <p:cond delay="0"/>
                                  </p:stCondLst>
                                  <p:childTnLst>
                                    <p:set>
                                      <p:cBhvr>
                                        <p:cTn id="175" dur="1" fill="hold">
                                          <p:stCondLst>
                                            <p:cond delay="0"/>
                                          </p:stCondLst>
                                        </p:cTn>
                                        <p:tgtEl>
                                          <p:spTgt spid="347161"/>
                                        </p:tgtEl>
                                        <p:attrNameLst>
                                          <p:attrName>style.visibility</p:attrName>
                                        </p:attrNameLst>
                                      </p:cBhvr>
                                      <p:to>
                                        <p:strVal val="visible"/>
                                      </p:to>
                                    </p:set>
                                  </p:childTnLst>
                                </p:cTn>
                              </p:par>
                              <p:par>
                                <p:cTn id="176" presetID="1" presetClass="entr" presetSubtype="0" fill="hold" grpId="0" nodeType="withEffect">
                                  <p:stCondLst>
                                    <p:cond delay="0"/>
                                  </p:stCondLst>
                                  <p:childTnLst>
                                    <p:set>
                                      <p:cBhvr>
                                        <p:cTn id="177" dur="1" fill="hold">
                                          <p:stCondLst>
                                            <p:cond delay="0"/>
                                          </p:stCondLst>
                                        </p:cTn>
                                        <p:tgtEl>
                                          <p:spTgt spid="347192"/>
                                        </p:tgtEl>
                                        <p:attrNameLst>
                                          <p:attrName>style.visibility</p:attrName>
                                        </p:attrNameLst>
                                      </p:cBhvr>
                                      <p:to>
                                        <p:strVal val="visible"/>
                                      </p:to>
                                    </p:set>
                                  </p:childTnLst>
                                </p:cTn>
                              </p:par>
                              <p:par>
                                <p:cTn id="178" presetID="1" presetClass="entr" presetSubtype="0" fill="hold" grpId="0" nodeType="withEffect">
                                  <p:stCondLst>
                                    <p:cond delay="0"/>
                                  </p:stCondLst>
                                  <p:childTnLst>
                                    <p:set>
                                      <p:cBhvr>
                                        <p:cTn id="179" dur="1" fill="hold">
                                          <p:stCondLst>
                                            <p:cond delay="0"/>
                                          </p:stCondLst>
                                        </p:cTn>
                                        <p:tgtEl>
                                          <p:spTgt spid="347229"/>
                                        </p:tgtEl>
                                        <p:attrNameLst>
                                          <p:attrName>style.visibility</p:attrName>
                                        </p:attrNameLst>
                                      </p:cBhvr>
                                      <p:to>
                                        <p:strVal val="visible"/>
                                      </p:to>
                                    </p:set>
                                  </p:childTnLst>
                                </p:cTn>
                              </p:par>
                              <p:par>
                                <p:cTn id="180" presetID="1" presetClass="entr" presetSubtype="0" fill="hold" grpId="0" nodeType="withEffect">
                                  <p:stCondLst>
                                    <p:cond delay="0"/>
                                  </p:stCondLst>
                                  <p:childTnLst>
                                    <p:set>
                                      <p:cBhvr>
                                        <p:cTn id="181" dur="1" fill="hold">
                                          <p:stCondLst>
                                            <p:cond delay="0"/>
                                          </p:stCondLst>
                                        </p:cTn>
                                        <p:tgtEl>
                                          <p:spTgt spid="3472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5" grpId="0" animBg="1"/>
      <p:bldP spid="347142" grpId="0"/>
      <p:bldP spid="347143" grpId="0"/>
      <p:bldP spid="347144" grpId="0"/>
      <p:bldP spid="347145" grpId="0"/>
      <p:bldP spid="347146" grpId="0"/>
      <p:bldP spid="347147" grpId="0"/>
      <p:bldP spid="347148" grpId="0" animBg="1"/>
      <p:bldP spid="347149" grpId="0" animBg="1"/>
      <p:bldP spid="347150" grpId="0" animBg="1"/>
      <p:bldP spid="347151" grpId="0" animBg="1"/>
      <p:bldP spid="347152" grpId="0" animBg="1"/>
      <p:bldP spid="347153" grpId="0" animBg="1"/>
      <p:bldP spid="347154" grpId="0" animBg="1"/>
      <p:bldP spid="347155" grpId="0" animBg="1"/>
      <p:bldP spid="347156" grpId="0" animBg="1"/>
      <p:bldP spid="347157" grpId="0" animBg="1"/>
      <p:bldP spid="347170" grpId="0"/>
      <p:bldP spid="347171" grpId="0"/>
      <p:bldP spid="347172" grpId="0"/>
      <p:bldP spid="347173" grpId="0"/>
      <p:bldP spid="347174" grpId="0"/>
      <p:bldP spid="347175" grpId="0"/>
      <p:bldP spid="347176" grpId="0" animBg="1"/>
      <p:bldP spid="347177" grpId="0" animBg="1"/>
      <p:bldP spid="347178" grpId="0" animBg="1"/>
      <p:bldP spid="347179" grpId="0" animBg="1"/>
      <p:bldP spid="347180" grpId="0" animBg="1"/>
      <p:bldP spid="347181" grpId="0" animBg="1"/>
      <p:bldP spid="347182" grpId="0" animBg="1"/>
      <p:bldP spid="347183" grpId="0" animBg="1"/>
      <p:bldP spid="347184" grpId="0" animBg="1"/>
      <p:bldP spid="347185" grpId="0" animBg="1"/>
      <p:bldP spid="347186" grpId="0" animBg="1"/>
      <p:bldP spid="347187" grpId="0" animBg="1"/>
      <p:bldP spid="347188" grpId="0" animBg="1"/>
      <p:bldP spid="347189" grpId="0" animBg="1"/>
      <p:bldP spid="347190" grpId="0" animBg="1"/>
      <p:bldP spid="347191" grpId="0" animBg="1"/>
      <p:bldP spid="347192" grpId="0" animBg="1"/>
      <p:bldP spid="347193" grpId="0" animBg="1"/>
      <p:bldP spid="347194" grpId="0" animBg="1"/>
      <p:bldP spid="347195" grpId="0" animBg="1"/>
      <p:bldP spid="347196" grpId="0" animBg="1"/>
      <p:bldP spid="347197" grpId="0" animBg="1"/>
      <p:bldP spid="347198" grpId="0"/>
      <p:bldP spid="347199" grpId="0"/>
      <p:bldP spid="347200" grpId="0"/>
      <p:bldP spid="347201" grpId="0" animBg="1"/>
      <p:bldP spid="347202" grpId="0"/>
      <p:bldP spid="347203" grpId="0"/>
      <p:bldP spid="347204" grpId="0"/>
      <p:bldP spid="347205" grpId="0"/>
      <p:bldP spid="347206" grpId="0"/>
      <p:bldP spid="347207" grpId="0"/>
      <p:bldP spid="347208" grpId="0"/>
      <p:bldP spid="347209" grpId="0"/>
      <p:bldP spid="347210" grpId="0"/>
      <p:bldP spid="347211" grpId="0" animBg="1"/>
      <p:bldP spid="347212" grpId="0" animBg="1"/>
      <p:bldP spid="347213" grpId="0" animBg="1"/>
      <p:bldP spid="347214" grpId="0" animBg="1"/>
      <p:bldP spid="347215" grpId="0" animBg="1"/>
      <p:bldP spid="347216" grpId="0" animBg="1"/>
      <p:bldP spid="347217" grpId="0" animBg="1"/>
      <p:bldP spid="347218" grpId="0" animBg="1"/>
      <p:bldP spid="347220" grpId="0" animBg="1"/>
      <p:bldP spid="347221" grpId="0"/>
      <p:bldP spid="347222" grpId="0"/>
      <p:bldP spid="347223" grpId="0"/>
      <p:bldP spid="347224" grpId="0"/>
      <p:bldP spid="347229" grpId="0" animBg="1"/>
      <p:bldP spid="34723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Rot="1" noChangeArrowheads="1"/>
          </p:cNvSpPr>
          <p:nvPr>
            <p:ph type="title" idx="4294967295"/>
          </p:nvPr>
        </p:nvSpPr>
        <p:spPr>
          <a:xfrm>
            <a:off x="685800" y="0"/>
            <a:ext cx="7772400" cy="1117600"/>
          </a:xfrm>
        </p:spPr>
        <p:txBody>
          <a:bodyPr/>
          <a:lstStyle/>
          <a:p>
            <a:pPr eaLnBrk="1" hangingPunct="1">
              <a:defRPr/>
            </a:pPr>
            <a:r>
              <a:rPr lang="en-US" sz="3600" b="1" smtClean="0">
                <a:solidFill>
                  <a:schemeClr val="accent2"/>
                </a:solidFill>
                <a:latin typeface="Tahoma" charset="0"/>
              </a:rPr>
              <a:t>Optimal Consumption Rule</a:t>
            </a:r>
            <a:endParaRPr lang="en-US" smtClean="0"/>
          </a:p>
        </p:txBody>
      </p:sp>
      <p:sp>
        <p:nvSpPr>
          <p:cNvPr id="351235" name="Rectangle 3"/>
          <p:cNvSpPr>
            <a:spLocks noGrp="1" noChangeArrowheads="1"/>
          </p:cNvSpPr>
          <p:nvPr>
            <p:ph idx="4294967295"/>
          </p:nvPr>
        </p:nvSpPr>
        <p:spPr>
          <a:xfrm>
            <a:off x="685800" y="1147763"/>
            <a:ext cx="7772400" cy="4948237"/>
          </a:xfrm>
        </p:spPr>
        <p:txBody>
          <a:bodyPr/>
          <a:lstStyle/>
          <a:p>
            <a:pPr marL="0" indent="7938" eaLnBrk="1" hangingPunct="1">
              <a:buClr>
                <a:srgbClr val="993366"/>
              </a:buClr>
              <a:buFont typeface="Wingdings" charset="0"/>
              <a:buNone/>
              <a:defRPr/>
            </a:pPr>
            <a:r>
              <a:rPr lang="en-US" smtClean="0"/>
              <a:t>The </a:t>
            </a:r>
            <a:r>
              <a:rPr lang="en-US" b="1" smtClean="0"/>
              <a:t>optimal consumption rule </a:t>
            </a:r>
            <a:r>
              <a:rPr lang="en-US" smtClean="0"/>
              <a:t>says that when a consumer maximizes utility, the marginal utility per dollar spent must be the same for all goods and services in the consumption bundle.</a:t>
            </a:r>
          </a:p>
        </p:txBody>
      </p:sp>
      <p:grpSp>
        <p:nvGrpSpPr>
          <p:cNvPr id="351236" name="Group 4"/>
          <p:cNvGrpSpPr>
            <a:grpSpLocks/>
          </p:cNvGrpSpPr>
          <p:nvPr/>
        </p:nvGrpSpPr>
        <p:grpSpPr bwMode="auto">
          <a:xfrm>
            <a:off x="227013" y="3571875"/>
            <a:ext cx="8683625" cy="2119313"/>
            <a:chOff x="143" y="2112"/>
            <a:chExt cx="5470" cy="1248"/>
          </a:xfrm>
        </p:grpSpPr>
        <p:sp>
          <p:nvSpPr>
            <p:cNvPr id="351237" name="Text Box 5"/>
            <p:cNvSpPr txBox="1">
              <a:spLocks noChangeArrowheads="1"/>
            </p:cNvSpPr>
            <p:nvPr/>
          </p:nvSpPr>
          <p:spPr bwMode="auto">
            <a:xfrm>
              <a:off x="143" y="2112"/>
              <a:ext cx="5470" cy="1248"/>
            </a:xfrm>
            <a:prstGeom prst="rect">
              <a:avLst/>
            </a:prstGeom>
            <a:solidFill>
              <a:srgbClr val="FFFFFF"/>
            </a:solidFill>
            <a:ln>
              <a:noFill/>
            </a:ln>
            <a:effectLst/>
            <a:extLst>
              <a:ext uri="{91240B29-F687-4f45-9708-019B960494DF}">
                <a14:hiddenLine xmlns:a14="http://schemas.microsoft.com/office/drawing/2010/main" w="25400">
                  <a:solidFill>
                    <a:schemeClr val="tx1"/>
                  </a:solidFill>
                  <a:prstDash val="sysDot"/>
                  <a:miter lim="800000"/>
                  <a:headEnd/>
                  <a:tailEnd type="none" w="med" len="lg"/>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1588" indent="-1588">
                <a:defRPr>
                  <a:solidFill>
                    <a:schemeClr val="tx1"/>
                  </a:solidFill>
                  <a:latin typeface="Arial" charset="0"/>
                  <a:ea typeface="ＭＳ Ｐゴシック" charset="0"/>
                  <a:cs typeface="Arial" charset="0"/>
                </a:defRPr>
              </a:lvl1pPr>
              <a:lvl2pPr>
                <a:defRPr>
                  <a:solidFill>
                    <a:schemeClr val="tx1"/>
                  </a:solidFill>
                  <a:latin typeface="Arial" charset="0"/>
                  <a:ea typeface="Arial" charset="0"/>
                  <a:cs typeface="Arial" charset="0"/>
                </a:defRPr>
              </a:lvl2pPr>
              <a:lvl3pPr>
                <a:defRPr>
                  <a:solidFill>
                    <a:schemeClr val="tx1"/>
                  </a:solidFill>
                  <a:latin typeface="Arial" charset="0"/>
                  <a:ea typeface="Arial" charset="0"/>
                  <a:cs typeface="Arial" charset="0"/>
                </a:defRPr>
              </a:lvl3pPr>
              <a:lvl4pPr>
                <a:defRPr>
                  <a:solidFill>
                    <a:schemeClr val="tx1"/>
                  </a:solidFill>
                  <a:latin typeface="Arial" charset="0"/>
                  <a:ea typeface="Arial" charset="0"/>
                  <a:cs typeface="Arial" charset="0"/>
                </a:defRPr>
              </a:lvl4pPr>
              <a:lvl5pPr>
                <a:defRPr>
                  <a:solidFill>
                    <a:schemeClr val="tx1"/>
                  </a:solidFill>
                  <a:latin typeface="Arial" charset="0"/>
                  <a:ea typeface="Arial" charset="0"/>
                  <a:cs typeface="Arial" charset="0"/>
                </a:defRPr>
              </a:lvl5pPr>
              <a:lvl6pPr fontAlgn="base">
                <a:spcBef>
                  <a:spcPct val="0"/>
                </a:spcBef>
                <a:spcAft>
                  <a:spcPct val="0"/>
                </a:spcAft>
                <a:defRPr>
                  <a:solidFill>
                    <a:schemeClr val="tx1"/>
                  </a:solidFill>
                  <a:latin typeface="Arial" charset="0"/>
                  <a:ea typeface="Arial" charset="0"/>
                  <a:cs typeface="Arial" charset="0"/>
                </a:defRPr>
              </a:lvl6pPr>
              <a:lvl7pPr fontAlgn="base">
                <a:spcBef>
                  <a:spcPct val="0"/>
                </a:spcBef>
                <a:spcAft>
                  <a:spcPct val="0"/>
                </a:spcAft>
                <a:defRPr>
                  <a:solidFill>
                    <a:schemeClr val="tx1"/>
                  </a:solidFill>
                  <a:latin typeface="Arial" charset="0"/>
                  <a:ea typeface="Arial" charset="0"/>
                  <a:cs typeface="Arial" charset="0"/>
                </a:defRPr>
              </a:lvl7pPr>
              <a:lvl8pPr fontAlgn="base">
                <a:spcBef>
                  <a:spcPct val="0"/>
                </a:spcBef>
                <a:spcAft>
                  <a:spcPct val="0"/>
                </a:spcAft>
                <a:defRPr>
                  <a:solidFill>
                    <a:schemeClr val="tx1"/>
                  </a:solidFill>
                  <a:latin typeface="Arial" charset="0"/>
                  <a:ea typeface="Arial" charset="0"/>
                  <a:cs typeface="Arial" charset="0"/>
                </a:defRPr>
              </a:lvl8pPr>
              <a:lvl9pPr fontAlgn="base">
                <a:spcBef>
                  <a:spcPct val="0"/>
                </a:spcBef>
                <a:spcAft>
                  <a:spcPct val="0"/>
                </a:spcAft>
                <a:defRPr>
                  <a:solidFill>
                    <a:schemeClr val="tx1"/>
                  </a:solidFill>
                  <a:latin typeface="Arial" charset="0"/>
                  <a:ea typeface="Arial" charset="0"/>
                  <a:cs typeface="Arial" charset="0"/>
                </a:defRPr>
              </a:lvl9pPr>
            </a:lstStyle>
            <a:p>
              <a:pPr>
                <a:lnSpc>
                  <a:spcPct val="80000"/>
                </a:lnSpc>
                <a:spcBef>
                  <a:spcPct val="50000"/>
                </a:spcBef>
                <a:buClr>
                  <a:schemeClr val="hlink"/>
                </a:buClr>
                <a:buSzPct val="70000"/>
                <a:buFont typeface="Wingdings" charset="0"/>
                <a:buNone/>
                <a:defRPr/>
              </a:pPr>
              <a:endParaRPr lang="en-US" sz="2000" smtClean="0"/>
            </a:p>
          </p:txBody>
        </p:sp>
        <p:pic>
          <p:nvPicPr>
            <p:cNvPr id="9728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 y="2400"/>
              <a:ext cx="2814"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51236"/>
                                        </p:tgtEl>
                                        <p:attrNameLst>
                                          <p:attrName>style.visibility</p:attrName>
                                        </p:attrNameLst>
                                      </p:cBhvr>
                                      <p:to>
                                        <p:strVal val="visible"/>
                                      </p:to>
                                    </p:set>
                                    <p:animEffect transition="in" filter="wipe(left)">
                                      <p:cBhvr>
                                        <p:cTn id="7" dur="500"/>
                                        <p:tgtEl>
                                          <p:spTgt spid="351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685800" y="292100"/>
            <a:ext cx="7772400" cy="1003300"/>
          </a:xfrm>
        </p:spPr>
        <p:txBody>
          <a:bodyPr/>
          <a:lstStyle/>
          <a:p>
            <a:pPr eaLnBrk="1" hangingPunct="1">
              <a:defRPr/>
            </a:pPr>
            <a:r>
              <a:rPr lang="en-US" sz="3600" b="1" smtClean="0">
                <a:solidFill>
                  <a:schemeClr val="accent2"/>
                </a:solidFill>
              </a:rPr>
              <a:t>Introduction</a:t>
            </a:r>
            <a:endParaRPr lang="en-US" smtClean="0"/>
          </a:p>
        </p:txBody>
      </p:sp>
      <p:sp>
        <p:nvSpPr>
          <p:cNvPr id="167939" name="Rectangle 3"/>
          <p:cNvSpPr>
            <a:spLocks noGrp="1" noChangeArrowheads="1"/>
          </p:cNvSpPr>
          <p:nvPr>
            <p:ph type="body" idx="1"/>
          </p:nvPr>
        </p:nvSpPr>
        <p:spPr>
          <a:xfrm>
            <a:off x="309563" y="1465263"/>
            <a:ext cx="8564562" cy="5027612"/>
          </a:xfrm>
        </p:spPr>
        <p:txBody>
          <a:bodyPr/>
          <a:lstStyle/>
          <a:p>
            <a:pPr eaLnBrk="1" hangingPunct="1">
              <a:buFontTx/>
              <a:buNone/>
              <a:defRPr/>
            </a:pPr>
            <a:r>
              <a:rPr lang="en-US" b="1" i="1" smtClean="0">
                <a:solidFill>
                  <a:srgbClr val="CC0000"/>
                </a:solidFill>
              </a:rPr>
              <a:t>Key concept:    People face tradeoffs</a:t>
            </a:r>
            <a:r>
              <a:rPr lang="en-US" smtClean="0"/>
              <a:t> </a:t>
            </a:r>
          </a:p>
          <a:p>
            <a:pPr lvl="1" eaLnBrk="1" hangingPunct="1">
              <a:buClr>
                <a:srgbClr val="FF8000"/>
              </a:buClr>
              <a:defRPr/>
            </a:pPr>
            <a:r>
              <a:rPr lang="en-US" smtClean="0"/>
              <a:t>Buying more of one good leaves </a:t>
            </a:r>
            <a:br>
              <a:rPr lang="en-US" smtClean="0"/>
            </a:br>
            <a:r>
              <a:rPr lang="en-US" smtClean="0"/>
              <a:t>less income to buy other goods.</a:t>
            </a:r>
          </a:p>
          <a:p>
            <a:pPr lvl="1" eaLnBrk="1" hangingPunct="1">
              <a:buClr>
                <a:srgbClr val="FF8000"/>
              </a:buClr>
              <a:defRPr/>
            </a:pPr>
            <a:r>
              <a:rPr lang="en-US" smtClean="0"/>
              <a:t>Working more hours means more income and more consumption, but less leisure time.  </a:t>
            </a:r>
          </a:p>
          <a:p>
            <a:pPr lvl="1" eaLnBrk="1" hangingPunct="1">
              <a:buClr>
                <a:srgbClr val="FF8000"/>
              </a:buClr>
              <a:defRPr/>
            </a:pPr>
            <a:r>
              <a:rPr lang="en-US" smtClean="0"/>
              <a:t>Reducing saving allows more consumption today but reduces future consumption.</a:t>
            </a:r>
            <a:endParaRPr lang="en-US" sz="2600" smtClean="0"/>
          </a:p>
          <a:p>
            <a:pPr eaLnBrk="1" hangingPunct="1">
              <a:buClr>
                <a:srgbClr val="008000"/>
              </a:buClr>
              <a:defRPr/>
            </a:pPr>
            <a:r>
              <a:rPr lang="en-US" smtClean="0"/>
              <a:t>This chapter explores how consumers make choices like these.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7939">
                                            <p:txEl>
                                              <p:pRg st="0" end="0"/>
                                            </p:txEl>
                                          </p:spTgt>
                                        </p:tgtEl>
                                        <p:attrNameLst>
                                          <p:attrName>style.visibility</p:attrName>
                                        </p:attrNameLst>
                                      </p:cBhvr>
                                      <p:to>
                                        <p:strVal val="visible"/>
                                      </p:to>
                                    </p:set>
                                    <p:animEffect transition="in" filter="wipe(left)">
                                      <p:cBhvr>
                                        <p:cTn id="7" dur="500"/>
                                        <p:tgtEl>
                                          <p:spTgt spid="1679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7939">
                                            <p:txEl>
                                              <p:pRg st="1" end="1"/>
                                            </p:txEl>
                                          </p:spTgt>
                                        </p:tgtEl>
                                        <p:attrNameLst>
                                          <p:attrName>style.visibility</p:attrName>
                                        </p:attrNameLst>
                                      </p:cBhvr>
                                      <p:to>
                                        <p:strVal val="visible"/>
                                      </p:to>
                                    </p:set>
                                    <p:animEffect transition="in" filter="wipe(left)">
                                      <p:cBhvr>
                                        <p:cTn id="12" dur="500"/>
                                        <p:tgtEl>
                                          <p:spTgt spid="1679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7939">
                                            <p:txEl>
                                              <p:pRg st="2" end="2"/>
                                            </p:txEl>
                                          </p:spTgt>
                                        </p:tgtEl>
                                        <p:attrNameLst>
                                          <p:attrName>style.visibility</p:attrName>
                                        </p:attrNameLst>
                                      </p:cBhvr>
                                      <p:to>
                                        <p:strVal val="visible"/>
                                      </p:to>
                                    </p:set>
                                    <p:animEffect transition="in" filter="wipe(left)">
                                      <p:cBhvr>
                                        <p:cTn id="17" dur="500"/>
                                        <p:tgtEl>
                                          <p:spTgt spid="1679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67939">
                                            <p:txEl>
                                              <p:pRg st="3" end="3"/>
                                            </p:txEl>
                                          </p:spTgt>
                                        </p:tgtEl>
                                        <p:attrNameLst>
                                          <p:attrName>style.visibility</p:attrName>
                                        </p:attrNameLst>
                                      </p:cBhvr>
                                      <p:to>
                                        <p:strVal val="visible"/>
                                      </p:to>
                                    </p:set>
                                    <p:animEffect transition="in" filter="wipe(left)">
                                      <p:cBhvr>
                                        <p:cTn id="22" dur="500"/>
                                        <p:tgtEl>
                                          <p:spTgt spid="16793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7939">
                                            <p:txEl>
                                              <p:pRg st="4" end="4"/>
                                            </p:txEl>
                                          </p:spTgt>
                                        </p:tgtEl>
                                        <p:attrNameLst>
                                          <p:attrName>style.visibility</p:attrName>
                                        </p:attrNameLst>
                                      </p:cBhvr>
                                      <p:to>
                                        <p:strVal val="visible"/>
                                      </p:to>
                                    </p:set>
                                    <p:animEffect transition="in" filter="wipe(left)">
                                      <p:cBhvr>
                                        <p:cTn id="27" dur="500"/>
                                        <p:tgtEl>
                                          <p:spTgt spid="167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build="p" bldLvl="5"/>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685800" y="0"/>
            <a:ext cx="7772400" cy="1077913"/>
          </a:xfrm>
        </p:spPr>
        <p:txBody>
          <a:bodyPr/>
          <a:lstStyle/>
          <a:p>
            <a:pPr eaLnBrk="1" hangingPunct="1">
              <a:defRPr/>
            </a:pPr>
            <a:r>
              <a:rPr lang="en-US" sz="3600" b="1" smtClean="0">
                <a:solidFill>
                  <a:schemeClr val="accent2"/>
                </a:solidFill>
              </a:rPr>
              <a:t>Theory of Consumer Behavior</a:t>
            </a:r>
            <a:endParaRPr lang="en-US" smtClean="0"/>
          </a:p>
        </p:txBody>
      </p:sp>
      <p:sp>
        <p:nvSpPr>
          <p:cNvPr id="302083" name="Rectangle 3"/>
          <p:cNvSpPr>
            <a:spLocks noGrp="1" noChangeArrowheads="1"/>
          </p:cNvSpPr>
          <p:nvPr>
            <p:ph type="body" idx="1"/>
          </p:nvPr>
        </p:nvSpPr>
        <p:spPr>
          <a:xfrm>
            <a:off x="288925" y="989013"/>
            <a:ext cx="8586788" cy="3598862"/>
          </a:xfrm>
        </p:spPr>
        <p:txBody>
          <a:bodyPr/>
          <a:lstStyle/>
          <a:p>
            <a:pPr marL="0" indent="0" eaLnBrk="1" hangingPunct="1">
              <a:lnSpc>
                <a:spcPct val="90000"/>
              </a:lnSpc>
              <a:buClr>
                <a:schemeClr val="tx1"/>
              </a:buClr>
              <a:defRPr/>
            </a:pPr>
            <a:r>
              <a:rPr lang="en-US" b="1" smtClean="0">
                <a:solidFill>
                  <a:srgbClr val="CC0000"/>
                </a:solidFill>
              </a:rPr>
              <a:t>REMEMBER:</a:t>
            </a:r>
            <a:r>
              <a:rPr lang="en-US" smtClean="0"/>
              <a:t>  The </a:t>
            </a:r>
            <a:r>
              <a:rPr lang="en-US" b="1" smtClean="0"/>
              <a:t>optimal consumption bundle </a:t>
            </a:r>
            <a:r>
              <a:rPr lang="en-US" smtClean="0"/>
              <a:t>is the consumption bundle that maximizes a consumer</a:t>
            </a:r>
            <a:r>
              <a:rPr lang="ja-JP" altLang="en-US" smtClean="0">
                <a:latin typeface="Arial"/>
              </a:rPr>
              <a:t>’</a:t>
            </a:r>
            <a:r>
              <a:rPr lang="en-US" smtClean="0"/>
              <a:t>s total utility given his or her budget constraint.</a:t>
            </a:r>
          </a:p>
          <a:p>
            <a:pPr marL="0" indent="0" eaLnBrk="1" hangingPunct="1">
              <a:lnSpc>
                <a:spcPct val="90000"/>
              </a:lnSpc>
              <a:defRPr/>
            </a:pPr>
            <a:r>
              <a:rPr lang="en-US" smtClean="0"/>
              <a:t>Explains how consumers allocate their money incomes among the many goods and services available for purchase</a:t>
            </a:r>
          </a:p>
          <a:p>
            <a:pPr marL="0" indent="0" eaLnBrk="1" hangingPunct="1">
              <a:lnSpc>
                <a:spcPct val="90000"/>
              </a:lnSpc>
              <a:buClr>
                <a:schemeClr val="tx1"/>
              </a:buClr>
              <a:defRPr/>
            </a:pPr>
            <a:endParaRPr lang="en-US" smtClean="0"/>
          </a:p>
        </p:txBody>
      </p:sp>
      <p:grpSp>
        <p:nvGrpSpPr>
          <p:cNvPr id="302084" name="Group 4"/>
          <p:cNvGrpSpPr>
            <a:grpSpLocks/>
          </p:cNvGrpSpPr>
          <p:nvPr/>
        </p:nvGrpSpPr>
        <p:grpSpPr bwMode="auto">
          <a:xfrm>
            <a:off x="227013" y="4146550"/>
            <a:ext cx="8683625" cy="1901825"/>
            <a:chOff x="143" y="2112"/>
            <a:chExt cx="5470" cy="1248"/>
          </a:xfrm>
        </p:grpSpPr>
        <p:sp>
          <p:nvSpPr>
            <p:cNvPr id="302085" name="Text Box 5"/>
            <p:cNvSpPr txBox="1">
              <a:spLocks noChangeArrowheads="1"/>
            </p:cNvSpPr>
            <p:nvPr/>
          </p:nvSpPr>
          <p:spPr bwMode="auto">
            <a:xfrm>
              <a:off x="143" y="2112"/>
              <a:ext cx="5470" cy="1248"/>
            </a:xfrm>
            <a:prstGeom prst="rect">
              <a:avLst/>
            </a:prstGeom>
            <a:solidFill>
              <a:srgbClr val="FFFFFF"/>
            </a:solidFill>
            <a:ln>
              <a:noFill/>
            </a:ln>
            <a:effectLst/>
            <a:extLst>
              <a:ext uri="{91240B29-F687-4f45-9708-019B960494DF}">
                <a14:hiddenLine xmlns:a14="http://schemas.microsoft.com/office/drawing/2010/main" w="25400">
                  <a:solidFill>
                    <a:schemeClr val="tx1"/>
                  </a:solidFill>
                  <a:prstDash val="sysDot"/>
                  <a:miter lim="800000"/>
                  <a:headEnd/>
                  <a:tailEnd type="none" w="med" len="lg"/>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1588" indent="-1588">
                <a:defRPr>
                  <a:solidFill>
                    <a:schemeClr val="tx1"/>
                  </a:solidFill>
                  <a:latin typeface="Arial" charset="0"/>
                  <a:ea typeface="ＭＳ Ｐゴシック" charset="0"/>
                  <a:cs typeface="Arial" charset="0"/>
                </a:defRPr>
              </a:lvl1pPr>
              <a:lvl2pPr>
                <a:defRPr>
                  <a:solidFill>
                    <a:schemeClr val="tx1"/>
                  </a:solidFill>
                  <a:latin typeface="Arial" charset="0"/>
                  <a:ea typeface="Arial" charset="0"/>
                  <a:cs typeface="Arial" charset="0"/>
                </a:defRPr>
              </a:lvl2pPr>
              <a:lvl3pPr>
                <a:defRPr>
                  <a:solidFill>
                    <a:schemeClr val="tx1"/>
                  </a:solidFill>
                  <a:latin typeface="Arial" charset="0"/>
                  <a:ea typeface="Arial" charset="0"/>
                  <a:cs typeface="Arial" charset="0"/>
                </a:defRPr>
              </a:lvl3pPr>
              <a:lvl4pPr>
                <a:defRPr>
                  <a:solidFill>
                    <a:schemeClr val="tx1"/>
                  </a:solidFill>
                  <a:latin typeface="Arial" charset="0"/>
                  <a:ea typeface="Arial" charset="0"/>
                  <a:cs typeface="Arial" charset="0"/>
                </a:defRPr>
              </a:lvl4pPr>
              <a:lvl5pPr>
                <a:defRPr>
                  <a:solidFill>
                    <a:schemeClr val="tx1"/>
                  </a:solidFill>
                  <a:latin typeface="Arial" charset="0"/>
                  <a:ea typeface="Arial" charset="0"/>
                  <a:cs typeface="Arial" charset="0"/>
                </a:defRPr>
              </a:lvl5pPr>
              <a:lvl6pPr fontAlgn="base">
                <a:spcBef>
                  <a:spcPct val="0"/>
                </a:spcBef>
                <a:spcAft>
                  <a:spcPct val="0"/>
                </a:spcAft>
                <a:defRPr>
                  <a:solidFill>
                    <a:schemeClr val="tx1"/>
                  </a:solidFill>
                  <a:latin typeface="Arial" charset="0"/>
                  <a:ea typeface="Arial" charset="0"/>
                  <a:cs typeface="Arial" charset="0"/>
                </a:defRPr>
              </a:lvl6pPr>
              <a:lvl7pPr fontAlgn="base">
                <a:spcBef>
                  <a:spcPct val="0"/>
                </a:spcBef>
                <a:spcAft>
                  <a:spcPct val="0"/>
                </a:spcAft>
                <a:defRPr>
                  <a:solidFill>
                    <a:schemeClr val="tx1"/>
                  </a:solidFill>
                  <a:latin typeface="Arial" charset="0"/>
                  <a:ea typeface="Arial" charset="0"/>
                  <a:cs typeface="Arial" charset="0"/>
                </a:defRPr>
              </a:lvl7pPr>
              <a:lvl8pPr fontAlgn="base">
                <a:spcBef>
                  <a:spcPct val="0"/>
                </a:spcBef>
                <a:spcAft>
                  <a:spcPct val="0"/>
                </a:spcAft>
                <a:defRPr>
                  <a:solidFill>
                    <a:schemeClr val="tx1"/>
                  </a:solidFill>
                  <a:latin typeface="Arial" charset="0"/>
                  <a:ea typeface="Arial" charset="0"/>
                  <a:cs typeface="Arial" charset="0"/>
                </a:defRPr>
              </a:lvl8pPr>
              <a:lvl9pPr fontAlgn="base">
                <a:spcBef>
                  <a:spcPct val="0"/>
                </a:spcBef>
                <a:spcAft>
                  <a:spcPct val="0"/>
                </a:spcAft>
                <a:defRPr>
                  <a:solidFill>
                    <a:schemeClr val="tx1"/>
                  </a:solidFill>
                  <a:latin typeface="Arial" charset="0"/>
                  <a:ea typeface="Arial" charset="0"/>
                  <a:cs typeface="Arial" charset="0"/>
                </a:defRPr>
              </a:lvl9pPr>
            </a:lstStyle>
            <a:p>
              <a:pPr>
                <a:lnSpc>
                  <a:spcPct val="80000"/>
                </a:lnSpc>
                <a:spcBef>
                  <a:spcPct val="50000"/>
                </a:spcBef>
                <a:buClr>
                  <a:schemeClr val="hlink"/>
                </a:buClr>
                <a:buSzPct val="70000"/>
                <a:buFont typeface="Wingdings" charset="0"/>
                <a:buNone/>
                <a:defRPr/>
              </a:pPr>
              <a:endParaRPr lang="en-US" sz="2000" smtClean="0"/>
            </a:p>
          </p:txBody>
        </p:sp>
        <p:pic>
          <p:nvPicPr>
            <p:cNvPr id="9933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 y="2400"/>
              <a:ext cx="2814"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pic>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02084"/>
                                        </p:tgtEl>
                                        <p:attrNameLst>
                                          <p:attrName>style.visibility</p:attrName>
                                        </p:attrNameLst>
                                      </p:cBhvr>
                                      <p:to>
                                        <p:strVal val="visible"/>
                                      </p:to>
                                    </p:set>
                                    <p:animEffect transition="in" filter="wipe(left)">
                                      <p:cBhvr>
                                        <p:cTn id="7" dur="500"/>
                                        <p:tgtEl>
                                          <p:spTgt spid="302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ChangeArrowheads="1"/>
          </p:cNvSpPr>
          <p:nvPr/>
        </p:nvSpPr>
        <p:spPr bwMode="auto">
          <a:xfrm>
            <a:off x="1730375" y="1817688"/>
            <a:ext cx="7119938" cy="21018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4131" name="Rectangle 3"/>
          <p:cNvSpPr>
            <a:spLocks noGrp="1" noChangeArrowheads="1"/>
          </p:cNvSpPr>
          <p:nvPr>
            <p:ph type="title"/>
          </p:nvPr>
        </p:nvSpPr>
        <p:spPr>
          <a:xfrm>
            <a:off x="304800" y="53975"/>
            <a:ext cx="8688388" cy="792163"/>
          </a:xfrm>
        </p:spPr>
        <p:txBody>
          <a:bodyPr/>
          <a:lstStyle/>
          <a:p>
            <a:pPr eaLnBrk="1" hangingPunct="1">
              <a:defRPr/>
            </a:pPr>
            <a:r>
              <a:rPr lang="en-US" sz="3600" b="1" smtClean="0">
                <a:solidFill>
                  <a:schemeClr val="accent2"/>
                </a:solidFill>
              </a:rPr>
              <a:t>Theory of Consumer Behavior</a:t>
            </a:r>
            <a:endParaRPr lang="en-US" sz="4600" smtClean="0"/>
          </a:p>
        </p:txBody>
      </p:sp>
      <p:sp>
        <p:nvSpPr>
          <p:cNvPr id="304132" name="Text Box 4"/>
          <p:cNvSpPr txBox="1">
            <a:spLocks noChangeArrowheads="1"/>
          </p:cNvSpPr>
          <p:nvPr/>
        </p:nvSpPr>
        <p:spPr bwMode="auto">
          <a:xfrm>
            <a:off x="1704975" y="682625"/>
            <a:ext cx="7237413" cy="113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2800" b="1" i="1" u="sng">
                <a:solidFill>
                  <a:srgbClr val="990033"/>
                </a:solidFill>
                <a:cs typeface="Arial" charset="0"/>
              </a:rPr>
              <a:t>Numerical Example:</a:t>
            </a:r>
          </a:p>
          <a:p>
            <a:pPr>
              <a:lnSpc>
                <a:spcPct val="85000"/>
              </a:lnSpc>
              <a:defRPr/>
            </a:pPr>
            <a:r>
              <a:rPr lang="en-US" sz="2600" b="1">
                <a:cs typeface="Arial" charset="0"/>
              </a:rPr>
              <a:t>Utility-Maximizing Combination of Products </a:t>
            </a:r>
            <a:r>
              <a:rPr lang="en-US" sz="2600" b="1">
                <a:solidFill>
                  <a:srgbClr val="990033"/>
                </a:solidFill>
                <a:cs typeface="Arial" charset="0"/>
              </a:rPr>
              <a:t>A</a:t>
            </a:r>
            <a:r>
              <a:rPr lang="en-US" sz="2600" b="1">
                <a:cs typeface="Arial" charset="0"/>
              </a:rPr>
              <a:t> and </a:t>
            </a:r>
            <a:r>
              <a:rPr lang="en-US" sz="2600" b="1">
                <a:solidFill>
                  <a:srgbClr val="669900"/>
                </a:solidFill>
                <a:cs typeface="Arial" charset="0"/>
              </a:rPr>
              <a:t>B</a:t>
            </a:r>
            <a:r>
              <a:rPr lang="en-US" sz="2600" b="1">
                <a:cs typeface="Arial" charset="0"/>
              </a:rPr>
              <a:t> Obtainable with an </a:t>
            </a:r>
            <a:r>
              <a:rPr lang="en-US" sz="2600" b="1">
                <a:solidFill>
                  <a:srgbClr val="990033"/>
                </a:solidFill>
                <a:cs typeface="Arial" charset="0"/>
              </a:rPr>
              <a:t>Income of $10</a:t>
            </a:r>
          </a:p>
        </p:txBody>
      </p:sp>
      <p:sp>
        <p:nvSpPr>
          <p:cNvPr id="304133" name="Text Box 5"/>
          <p:cNvSpPr txBox="1">
            <a:spLocks noChangeArrowheads="1"/>
          </p:cNvSpPr>
          <p:nvPr/>
        </p:nvSpPr>
        <p:spPr bwMode="auto">
          <a:xfrm>
            <a:off x="1884363" y="3121025"/>
            <a:ext cx="10477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(1)</a:t>
            </a:r>
          </a:p>
          <a:p>
            <a:pPr algn="ctr">
              <a:lnSpc>
                <a:spcPct val="85000"/>
              </a:lnSpc>
              <a:defRPr/>
            </a:pPr>
            <a:r>
              <a:rPr lang="en-US" sz="1800" b="1">
                <a:cs typeface="Arial" charset="0"/>
              </a:rPr>
              <a:t>Unit of</a:t>
            </a:r>
          </a:p>
          <a:p>
            <a:pPr algn="ctr">
              <a:lnSpc>
                <a:spcPct val="85000"/>
              </a:lnSpc>
              <a:defRPr/>
            </a:pPr>
            <a:r>
              <a:rPr lang="en-US" sz="1800" b="1">
                <a:cs typeface="Arial" charset="0"/>
              </a:rPr>
              <a:t>Product</a:t>
            </a:r>
          </a:p>
        </p:txBody>
      </p:sp>
      <p:grpSp>
        <p:nvGrpSpPr>
          <p:cNvPr id="304134" name="Group 6"/>
          <p:cNvGrpSpPr>
            <a:grpSpLocks/>
          </p:cNvGrpSpPr>
          <p:nvPr/>
        </p:nvGrpSpPr>
        <p:grpSpPr bwMode="auto">
          <a:xfrm>
            <a:off x="3298825" y="2887663"/>
            <a:ext cx="4062413" cy="1025525"/>
            <a:chOff x="2078" y="1819"/>
            <a:chExt cx="2559" cy="646"/>
          </a:xfrm>
        </p:grpSpPr>
        <p:sp>
          <p:nvSpPr>
            <p:cNvPr id="304135" name="Text Box 7"/>
            <p:cNvSpPr txBox="1">
              <a:spLocks noChangeArrowheads="1"/>
            </p:cNvSpPr>
            <p:nvPr/>
          </p:nvSpPr>
          <p:spPr bwMode="auto">
            <a:xfrm>
              <a:off x="2078"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sp>
          <p:nvSpPr>
            <p:cNvPr id="304136" name="Text Box 8"/>
            <p:cNvSpPr txBox="1">
              <a:spLocks noChangeArrowheads="1"/>
            </p:cNvSpPr>
            <p:nvPr/>
          </p:nvSpPr>
          <p:spPr bwMode="auto">
            <a:xfrm>
              <a:off x="3929"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grpSp>
      <p:grpSp>
        <p:nvGrpSpPr>
          <p:cNvPr id="304137" name="Group 9"/>
          <p:cNvGrpSpPr>
            <a:grpSpLocks/>
          </p:cNvGrpSpPr>
          <p:nvPr/>
        </p:nvGrpSpPr>
        <p:grpSpPr bwMode="auto">
          <a:xfrm>
            <a:off x="4533900" y="2654300"/>
            <a:ext cx="4252913" cy="1258888"/>
            <a:chOff x="2856" y="1672"/>
            <a:chExt cx="2679" cy="793"/>
          </a:xfrm>
        </p:grpSpPr>
        <p:sp>
          <p:nvSpPr>
            <p:cNvPr id="304138" name="Text Box 10"/>
            <p:cNvSpPr txBox="1">
              <a:spLocks noChangeArrowheads="1"/>
            </p:cNvSpPr>
            <p:nvPr/>
          </p:nvSpPr>
          <p:spPr bwMode="auto">
            <a:xfrm>
              <a:off x="2856"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sp>
          <p:nvSpPr>
            <p:cNvPr id="304139" name="Text Box 11"/>
            <p:cNvSpPr txBox="1">
              <a:spLocks noChangeArrowheads="1"/>
            </p:cNvSpPr>
            <p:nvPr/>
          </p:nvSpPr>
          <p:spPr bwMode="auto">
            <a:xfrm>
              <a:off x="4707"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grpSp>
      <p:grpSp>
        <p:nvGrpSpPr>
          <p:cNvPr id="304140" name="Group 12"/>
          <p:cNvGrpSpPr>
            <a:grpSpLocks/>
          </p:cNvGrpSpPr>
          <p:nvPr/>
        </p:nvGrpSpPr>
        <p:grpSpPr bwMode="auto">
          <a:xfrm>
            <a:off x="3243263" y="1879600"/>
            <a:ext cx="2613025" cy="792163"/>
            <a:chOff x="2043" y="1184"/>
            <a:chExt cx="1646" cy="499"/>
          </a:xfrm>
        </p:grpSpPr>
        <p:sp>
          <p:nvSpPr>
            <p:cNvPr id="304141" name="Text Box 13"/>
            <p:cNvSpPr txBox="1">
              <a:spLocks noChangeArrowheads="1"/>
            </p:cNvSpPr>
            <p:nvPr/>
          </p:nvSpPr>
          <p:spPr bwMode="auto">
            <a:xfrm>
              <a:off x="2440" y="1184"/>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(2)</a:t>
              </a:r>
            </a:p>
            <a:p>
              <a:pPr algn="ctr">
                <a:lnSpc>
                  <a:spcPct val="85000"/>
                </a:lnSpc>
                <a:defRPr/>
              </a:pPr>
              <a:r>
                <a:rPr lang="en-US" sz="1800" b="1">
                  <a:solidFill>
                    <a:srgbClr val="990033"/>
                  </a:solidFill>
                  <a:cs typeface="Arial" charset="0"/>
                </a:rPr>
                <a:t>Product A:</a:t>
              </a:r>
            </a:p>
            <a:p>
              <a:pPr algn="ctr">
                <a:lnSpc>
                  <a:spcPct val="85000"/>
                </a:lnSpc>
                <a:defRPr/>
              </a:pPr>
              <a:r>
                <a:rPr lang="en-US" sz="1800" b="1">
                  <a:solidFill>
                    <a:srgbClr val="990033"/>
                  </a:solidFill>
                  <a:cs typeface="Arial" charset="0"/>
                </a:rPr>
                <a:t>Price = $1</a:t>
              </a:r>
            </a:p>
          </p:txBody>
        </p:sp>
        <p:sp>
          <p:nvSpPr>
            <p:cNvPr id="304142" name="Line 14"/>
            <p:cNvSpPr>
              <a:spLocks noChangeShapeType="1"/>
            </p:cNvSpPr>
            <p:nvPr/>
          </p:nvSpPr>
          <p:spPr bwMode="auto">
            <a:xfrm>
              <a:off x="2043" y="1672"/>
              <a:ext cx="1646" cy="0"/>
            </a:xfrm>
            <a:prstGeom prst="line">
              <a:avLst/>
            </a:prstGeom>
            <a:noFill/>
            <a:ln w="5715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04143" name="Group 15"/>
          <p:cNvGrpSpPr>
            <a:grpSpLocks/>
          </p:cNvGrpSpPr>
          <p:nvPr/>
        </p:nvGrpSpPr>
        <p:grpSpPr bwMode="auto">
          <a:xfrm>
            <a:off x="6184900" y="1876425"/>
            <a:ext cx="2613025" cy="792163"/>
            <a:chOff x="3896" y="1182"/>
            <a:chExt cx="1646" cy="499"/>
          </a:xfrm>
        </p:grpSpPr>
        <p:sp>
          <p:nvSpPr>
            <p:cNvPr id="304144" name="Text Box 16"/>
            <p:cNvSpPr txBox="1">
              <a:spLocks noChangeArrowheads="1"/>
            </p:cNvSpPr>
            <p:nvPr/>
          </p:nvSpPr>
          <p:spPr bwMode="auto">
            <a:xfrm>
              <a:off x="4293" y="1182"/>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(3)</a:t>
              </a:r>
            </a:p>
            <a:p>
              <a:pPr algn="ctr">
                <a:lnSpc>
                  <a:spcPct val="85000"/>
                </a:lnSpc>
                <a:defRPr/>
              </a:pPr>
              <a:r>
                <a:rPr lang="en-US" sz="1800" b="1">
                  <a:solidFill>
                    <a:srgbClr val="669900"/>
                  </a:solidFill>
                  <a:cs typeface="Arial" charset="0"/>
                </a:rPr>
                <a:t>Product B:</a:t>
              </a:r>
            </a:p>
            <a:p>
              <a:pPr algn="ctr">
                <a:lnSpc>
                  <a:spcPct val="85000"/>
                </a:lnSpc>
                <a:defRPr/>
              </a:pPr>
              <a:r>
                <a:rPr lang="en-US" sz="1800" b="1">
                  <a:solidFill>
                    <a:srgbClr val="669900"/>
                  </a:solidFill>
                  <a:cs typeface="Arial" charset="0"/>
                </a:rPr>
                <a:t>Price = $2</a:t>
              </a:r>
            </a:p>
          </p:txBody>
        </p:sp>
        <p:sp>
          <p:nvSpPr>
            <p:cNvPr id="304145" name="Line 17"/>
            <p:cNvSpPr>
              <a:spLocks noChangeShapeType="1"/>
            </p:cNvSpPr>
            <p:nvPr/>
          </p:nvSpPr>
          <p:spPr bwMode="auto">
            <a:xfrm>
              <a:off x="3896" y="1670"/>
              <a:ext cx="1646" cy="0"/>
            </a:xfrm>
            <a:prstGeom prst="line">
              <a:avLst/>
            </a:prstGeom>
            <a:noFill/>
            <a:ln w="57150">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04146" name="Group 18"/>
          <p:cNvGrpSpPr>
            <a:grpSpLocks/>
          </p:cNvGrpSpPr>
          <p:nvPr/>
        </p:nvGrpSpPr>
        <p:grpSpPr bwMode="auto">
          <a:xfrm>
            <a:off x="1843088" y="3898900"/>
            <a:ext cx="5216525" cy="2759075"/>
            <a:chOff x="1161" y="2456"/>
            <a:chExt cx="3286" cy="1738"/>
          </a:xfrm>
        </p:grpSpPr>
        <p:sp>
          <p:nvSpPr>
            <p:cNvPr id="304147" name="Text Box 19"/>
            <p:cNvSpPr txBox="1">
              <a:spLocks noChangeArrowheads="1"/>
            </p:cNvSpPr>
            <p:nvPr/>
          </p:nvSpPr>
          <p:spPr bwMode="auto">
            <a:xfrm>
              <a:off x="1161" y="2456"/>
              <a:ext cx="738"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25000"/>
                </a:lnSpc>
                <a:defRPr/>
              </a:pPr>
              <a:r>
                <a:rPr lang="en-US" sz="2000" b="1">
                  <a:cs typeface="Arial" charset="0"/>
                </a:rPr>
                <a:t>First</a:t>
              </a:r>
            </a:p>
            <a:p>
              <a:pPr>
                <a:lnSpc>
                  <a:spcPct val="125000"/>
                </a:lnSpc>
                <a:defRPr/>
              </a:pPr>
              <a:r>
                <a:rPr lang="en-US" sz="2000" b="1">
                  <a:cs typeface="Arial" charset="0"/>
                </a:rPr>
                <a:t>Second</a:t>
              </a:r>
            </a:p>
            <a:p>
              <a:pPr>
                <a:lnSpc>
                  <a:spcPct val="125000"/>
                </a:lnSpc>
                <a:defRPr/>
              </a:pPr>
              <a:r>
                <a:rPr lang="en-US" sz="2000" b="1">
                  <a:cs typeface="Arial" charset="0"/>
                </a:rPr>
                <a:t>Third</a:t>
              </a:r>
            </a:p>
            <a:p>
              <a:pPr>
                <a:lnSpc>
                  <a:spcPct val="125000"/>
                </a:lnSpc>
                <a:defRPr/>
              </a:pPr>
              <a:r>
                <a:rPr lang="en-US" sz="2000" b="1">
                  <a:cs typeface="Arial" charset="0"/>
                </a:rPr>
                <a:t>Fourth</a:t>
              </a:r>
            </a:p>
            <a:p>
              <a:pPr>
                <a:lnSpc>
                  <a:spcPct val="125000"/>
                </a:lnSpc>
                <a:defRPr/>
              </a:pPr>
              <a:r>
                <a:rPr lang="en-US" sz="2000" b="1">
                  <a:cs typeface="Arial" charset="0"/>
                </a:rPr>
                <a:t>Fifth</a:t>
              </a:r>
            </a:p>
            <a:p>
              <a:pPr>
                <a:lnSpc>
                  <a:spcPct val="125000"/>
                </a:lnSpc>
                <a:defRPr/>
              </a:pPr>
              <a:r>
                <a:rPr lang="en-US" sz="2000" b="1">
                  <a:cs typeface="Arial" charset="0"/>
                </a:rPr>
                <a:t>Sixth</a:t>
              </a:r>
            </a:p>
            <a:p>
              <a:pPr>
                <a:lnSpc>
                  <a:spcPct val="125000"/>
                </a:lnSpc>
                <a:defRPr/>
              </a:pPr>
              <a:r>
                <a:rPr lang="en-US" sz="2000" b="1">
                  <a:cs typeface="Arial" charset="0"/>
                </a:rPr>
                <a:t>Seventh</a:t>
              </a:r>
            </a:p>
          </p:txBody>
        </p:sp>
        <p:sp>
          <p:nvSpPr>
            <p:cNvPr id="304148" name="Text Box 20"/>
            <p:cNvSpPr txBox="1">
              <a:spLocks noChangeArrowheads="1"/>
            </p:cNvSpPr>
            <p:nvPr/>
          </p:nvSpPr>
          <p:spPr bwMode="auto">
            <a:xfrm>
              <a:off x="2302"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04149" name="Text Box 21"/>
            <p:cNvSpPr txBox="1">
              <a:spLocks noChangeArrowheads="1"/>
            </p:cNvSpPr>
            <p:nvPr/>
          </p:nvSpPr>
          <p:spPr bwMode="auto">
            <a:xfrm>
              <a:off x="4153"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24</a:t>
              </a:r>
            </a:p>
            <a:p>
              <a:pPr algn="r">
                <a:lnSpc>
                  <a:spcPct val="125000"/>
                </a:lnSpc>
                <a:defRPr/>
              </a:pPr>
              <a:r>
                <a:rPr lang="en-US" sz="2000" b="1">
                  <a:cs typeface="Arial" charset="0"/>
                </a:rPr>
                <a:t>20</a:t>
              </a:r>
            </a:p>
            <a:p>
              <a:pPr algn="r">
                <a:lnSpc>
                  <a:spcPct val="125000"/>
                </a:lnSpc>
                <a:defRPr/>
              </a:pPr>
              <a:r>
                <a:rPr lang="en-US" sz="2000" b="1">
                  <a:cs typeface="Arial" charset="0"/>
                </a:rPr>
                <a:t>18</a:t>
              </a:r>
            </a:p>
            <a:p>
              <a:pPr algn="r">
                <a:lnSpc>
                  <a:spcPct val="125000"/>
                </a:lnSpc>
                <a:defRPr/>
              </a:pPr>
              <a:r>
                <a:rPr lang="en-US" sz="2000" b="1">
                  <a:cs typeface="Arial" charset="0"/>
                </a:rPr>
                <a:t>16</a:t>
              </a:r>
            </a:p>
            <a:p>
              <a:pPr algn="r">
                <a:lnSpc>
                  <a:spcPct val="125000"/>
                </a:lnSpc>
                <a:defRPr/>
              </a:pPr>
              <a:r>
                <a:rPr lang="en-US" sz="2000" b="1">
                  <a:cs typeface="Arial" charset="0"/>
                </a:rPr>
                <a:t>12</a:t>
              </a:r>
            </a:p>
            <a:p>
              <a:pPr algn="r">
                <a:lnSpc>
                  <a:spcPct val="125000"/>
                </a:lnSpc>
                <a:defRPr/>
              </a:pPr>
              <a:r>
                <a:rPr lang="en-US" sz="2000" b="1">
                  <a:cs typeface="Arial" charset="0"/>
                </a:rPr>
                <a:t>6</a:t>
              </a:r>
            </a:p>
            <a:p>
              <a:pPr algn="r">
                <a:lnSpc>
                  <a:spcPct val="125000"/>
                </a:lnSpc>
                <a:defRPr/>
              </a:pPr>
              <a:r>
                <a:rPr lang="en-US" sz="2000" b="1">
                  <a:cs typeface="Arial" charset="0"/>
                </a:rPr>
                <a:t>4</a:t>
              </a:r>
            </a:p>
          </p:txBody>
        </p:sp>
      </p:grpSp>
      <p:grpSp>
        <p:nvGrpSpPr>
          <p:cNvPr id="304150" name="Group 22"/>
          <p:cNvGrpSpPr>
            <a:grpSpLocks/>
          </p:cNvGrpSpPr>
          <p:nvPr/>
        </p:nvGrpSpPr>
        <p:grpSpPr bwMode="auto">
          <a:xfrm>
            <a:off x="4984750" y="3898900"/>
            <a:ext cx="3405188" cy="2759075"/>
            <a:chOff x="3140" y="2456"/>
            <a:chExt cx="2145" cy="1738"/>
          </a:xfrm>
        </p:grpSpPr>
        <p:sp>
          <p:nvSpPr>
            <p:cNvPr id="304151" name="Text Box 23"/>
            <p:cNvSpPr txBox="1">
              <a:spLocks noChangeArrowheads="1"/>
            </p:cNvSpPr>
            <p:nvPr/>
          </p:nvSpPr>
          <p:spPr bwMode="auto">
            <a:xfrm>
              <a:off x="3140"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04152" name="Text Box 24"/>
            <p:cNvSpPr txBox="1">
              <a:spLocks noChangeArrowheads="1"/>
            </p:cNvSpPr>
            <p:nvPr/>
          </p:nvSpPr>
          <p:spPr bwMode="auto">
            <a:xfrm>
              <a:off x="4991"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12</a:t>
              </a:r>
            </a:p>
            <a:p>
              <a:pPr algn="r">
                <a:lnSpc>
                  <a:spcPct val="125000"/>
                </a:lnSpc>
                <a:defRPr/>
              </a:pPr>
              <a:r>
                <a:rPr lang="en-US" sz="2000" b="1">
                  <a:cs typeface="Arial" charset="0"/>
                </a:rPr>
                <a:t>10</a:t>
              </a:r>
            </a:p>
            <a:p>
              <a:pPr algn="r">
                <a:lnSpc>
                  <a:spcPct val="125000"/>
                </a:lnSpc>
                <a:defRPr/>
              </a:pPr>
              <a:r>
                <a:rPr lang="en-US" sz="2000" b="1">
                  <a:cs typeface="Arial" charset="0"/>
                </a:rPr>
                <a:t>9</a:t>
              </a:r>
            </a:p>
            <a:p>
              <a:pPr algn="r">
                <a:lnSpc>
                  <a:spcPct val="125000"/>
                </a:lnSpc>
                <a:defRPr/>
              </a:pPr>
              <a:r>
                <a:rPr lang="en-US" sz="2000" b="1">
                  <a:cs typeface="Arial" charset="0"/>
                </a:rPr>
                <a:t>8</a:t>
              </a:r>
            </a:p>
            <a:p>
              <a:pPr algn="r">
                <a:lnSpc>
                  <a:spcPct val="125000"/>
                </a:lnSpc>
                <a:defRPr/>
              </a:pPr>
              <a:r>
                <a:rPr lang="en-US" sz="2000" b="1">
                  <a:cs typeface="Arial" charset="0"/>
                </a:rPr>
                <a:t>6</a:t>
              </a:r>
            </a:p>
            <a:p>
              <a:pPr algn="r">
                <a:lnSpc>
                  <a:spcPct val="125000"/>
                </a:lnSpc>
                <a:defRPr/>
              </a:pPr>
              <a:r>
                <a:rPr lang="en-US" sz="2000" b="1">
                  <a:cs typeface="Arial" charset="0"/>
                </a:rPr>
                <a:t>3</a:t>
              </a:r>
            </a:p>
            <a:p>
              <a:pPr algn="r">
                <a:lnSpc>
                  <a:spcPct val="125000"/>
                </a:lnSpc>
                <a:defRPr/>
              </a:pPr>
              <a:r>
                <a:rPr lang="en-US" sz="2000" b="1">
                  <a:cs typeface="Arial" charset="0"/>
                </a:rPr>
                <a:t>2</a:t>
              </a:r>
            </a:p>
          </p:txBody>
        </p:sp>
      </p:grpSp>
      <p:sp>
        <p:nvSpPr>
          <p:cNvPr id="304153" name="Rectangle 25"/>
          <p:cNvSpPr>
            <a:spLocks noChangeArrowheads="1"/>
          </p:cNvSpPr>
          <p:nvPr/>
        </p:nvSpPr>
        <p:spPr bwMode="auto">
          <a:xfrm>
            <a:off x="3429000" y="4354513"/>
            <a:ext cx="2592388" cy="22209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4154" name="Rectangle 26"/>
          <p:cNvSpPr>
            <a:spLocks noChangeArrowheads="1"/>
          </p:cNvSpPr>
          <p:nvPr/>
        </p:nvSpPr>
        <p:spPr bwMode="auto">
          <a:xfrm>
            <a:off x="5997575" y="4354513"/>
            <a:ext cx="2754313" cy="22209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4155" name="Rectangle 27"/>
          <p:cNvSpPr>
            <a:spLocks noChangeArrowheads="1"/>
          </p:cNvSpPr>
          <p:nvPr/>
        </p:nvSpPr>
        <p:spPr bwMode="auto">
          <a:xfrm>
            <a:off x="1846263" y="4354513"/>
            <a:ext cx="1592262" cy="22209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4156" name="Text Box 28"/>
          <p:cNvSpPr txBox="1">
            <a:spLocks noChangeArrowheads="1"/>
          </p:cNvSpPr>
          <p:nvPr/>
        </p:nvSpPr>
        <p:spPr bwMode="auto">
          <a:xfrm>
            <a:off x="1841500" y="4821238"/>
            <a:ext cx="6526213"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rgbClr val="990033"/>
                </a:solidFill>
                <a:cs typeface="Arial" charset="0"/>
              </a:rPr>
              <a:t>Compare Marginal Utilities</a:t>
            </a:r>
          </a:p>
          <a:p>
            <a:pPr>
              <a:defRPr/>
            </a:pPr>
            <a:r>
              <a:rPr lang="en-US" sz="2800" b="1">
                <a:solidFill>
                  <a:srgbClr val="990033"/>
                </a:solidFill>
                <a:cs typeface="Arial" charset="0"/>
              </a:rPr>
              <a:t>Then Compare Per Dollar - MU/Price</a:t>
            </a:r>
          </a:p>
          <a:p>
            <a:pPr>
              <a:defRPr/>
            </a:pPr>
            <a:r>
              <a:rPr lang="en-US" sz="2800" b="1">
                <a:solidFill>
                  <a:srgbClr val="990033"/>
                </a:solidFill>
                <a:cs typeface="Arial" charset="0"/>
              </a:rPr>
              <a:t>Choose the Highest</a:t>
            </a:r>
          </a:p>
          <a:p>
            <a:pPr>
              <a:defRPr/>
            </a:pPr>
            <a:r>
              <a:rPr lang="en-US" sz="2800" b="1">
                <a:solidFill>
                  <a:srgbClr val="990033"/>
                </a:solidFill>
                <a:cs typeface="Arial" charset="0"/>
              </a:rPr>
              <a:t>Check Budget - Proceed to Next Item </a:t>
            </a:r>
          </a:p>
        </p:txBody>
      </p:sp>
      <p:grpSp>
        <p:nvGrpSpPr>
          <p:cNvPr id="304157" name="Group 29"/>
          <p:cNvGrpSpPr>
            <a:grpSpLocks/>
          </p:cNvGrpSpPr>
          <p:nvPr/>
        </p:nvGrpSpPr>
        <p:grpSpPr bwMode="auto">
          <a:xfrm>
            <a:off x="3616325" y="3892550"/>
            <a:ext cx="3430588" cy="500063"/>
            <a:chOff x="2278" y="2452"/>
            <a:chExt cx="2161" cy="315"/>
          </a:xfrm>
        </p:grpSpPr>
        <p:sp>
          <p:nvSpPr>
            <p:cNvPr id="304158" name="Oval 30"/>
            <p:cNvSpPr>
              <a:spLocks noChangeArrowheads="1"/>
            </p:cNvSpPr>
            <p:nvPr/>
          </p:nvSpPr>
          <p:spPr bwMode="auto">
            <a:xfrm>
              <a:off x="2278" y="2452"/>
              <a:ext cx="315" cy="315"/>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4159" name="Oval 31"/>
            <p:cNvSpPr>
              <a:spLocks noChangeArrowheads="1"/>
            </p:cNvSpPr>
            <p:nvPr/>
          </p:nvSpPr>
          <p:spPr bwMode="auto">
            <a:xfrm>
              <a:off x="4124" y="2452"/>
              <a:ext cx="315" cy="315"/>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grpSp>
        <p:nvGrpSpPr>
          <p:cNvPr id="304160" name="Group 32"/>
          <p:cNvGrpSpPr>
            <a:grpSpLocks/>
          </p:cNvGrpSpPr>
          <p:nvPr/>
        </p:nvGrpSpPr>
        <p:grpSpPr bwMode="auto">
          <a:xfrm>
            <a:off x="4946650" y="3892550"/>
            <a:ext cx="3430588" cy="500063"/>
            <a:chOff x="3116" y="2452"/>
            <a:chExt cx="2161" cy="315"/>
          </a:xfrm>
        </p:grpSpPr>
        <p:sp>
          <p:nvSpPr>
            <p:cNvPr id="304161" name="Oval 33"/>
            <p:cNvSpPr>
              <a:spLocks noChangeArrowheads="1"/>
            </p:cNvSpPr>
            <p:nvPr/>
          </p:nvSpPr>
          <p:spPr bwMode="auto">
            <a:xfrm>
              <a:off x="3116" y="2452"/>
              <a:ext cx="315" cy="315"/>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4162" name="Oval 34"/>
            <p:cNvSpPr>
              <a:spLocks noChangeArrowheads="1"/>
            </p:cNvSpPr>
            <p:nvPr/>
          </p:nvSpPr>
          <p:spPr bwMode="auto">
            <a:xfrm>
              <a:off x="4962" y="2452"/>
              <a:ext cx="315" cy="315"/>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graphicFrame>
        <p:nvGraphicFramePr>
          <p:cNvPr id="304163" name="Object 35">
            <a:hlinkClick r:id="" action="ppaction://ole?verb=0"/>
          </p:cNvPr>
          <p:cNvGraphicFramePr>
            <a:graphicFrameLocks/>
          </p:cNvGraphicFramePr>
          <p:nvPr>
            <p:ph idx="1"/>
          </p:nvPr>
        </p:nvGraphicFramePr>
        <p:xfrm>
          <a:off x="8462963" y="3989388"/>
          <a:ext cx="238125" cy="244475"/>
        </p:xfrm>
        <a:graphic>
          <a:graphicData uri="http://schemas.openxmlformats.org/presentationml/2006/ole">
            <mc:AlternateContent xmlns:mc="http://schemas.openxmlformats.org/markup-compatibility/2006">
              <mc:Choice xmlns:v="urn:schemas-microsoft-com:vml" Requires="v">
                <p:oleObj spid="_x0000_s101412" name="Clip" r:id="rId4" imgW="2247900" imgH="3314700" progId="MS_ClipArt_Gallery.2">
                  <p:embed/>
                </p:oleObj>
              </mc:Choice>
              <mc:Fallback>
                <p:oleObj name="Clip" r:id="rId4" imgW="2247900" imgH="3314700" progId="MS_ClipArt_Gallery.2">
                  <p:embed/>
                  <p:pic>
                    <p:nvPicPr>
                      <p:cNvPr id="0" name="Object 3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2963" y="3989388"/>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4132"/>
                                        </p:tgtEl>
                                        <p:attrNameLst>
                                          <p:attrName>style.visibility</p:attrName>
                                        </p:attrNameLst>
                                      </p:cBhvr>
                                      <p:to>
                                        <p:strVal val="visible"/>
                                      </p:to>
                                    </p:set>
                                    <p:animEffect transition="in" filter="wipe(left)">
                                      <p:cBhvr>
                                        <p:cTn id="7" dur="1000"/>
                                        <p:tgtEl>
                                          <p:spTgt spid="304132"/>
                                        </p:tgtEl>
                                      </p:cBhvr>
                                    </p:animEffect>
                                  </p:childTnLst>
                                </p:cTn>
                              </p:par>
                            </p:childTnLst>
                          </p:cTn>
                        </p:par>
                        <p:par>
                          <p:cTn id="8" fill="hold" nodeType="afterGroup">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304130"/>
                                        </p:tgtEl>
                                        <p:attrNameLst>
                                          <p:attrName>style.visibility</p:attrName>
                                        </p:attrNameLst>
                                      </p:cBhvr>
                                      <p:to>
                                        <p:strVal val="visible"/>
                                      </p:to>
                                    </p:set>
                                    <p:anim calcmode="lin" valueType="num">
                                      <p:cBhvr>
                                        <p:cTn id="11" dur="500" fill="hold"/>
                                        <p:tgtEl>
                                          <p:spTgt spid="304130"/>
                                        </p:tgtEl>
                                        <p:attrNameLst>
                                          <p:attrName>ppt_w</p:attrName>
                                        </p:attrNameLst>
                                      </p:cBhvr>
                                      <p:tavLst>
                                        <p:tav tm="0">
                                          <p:val>
                                            <p:fltVal val="0"/>
                                          </p:val>
                                        </p:tav>
                                        <p:tav tm="100000">
                                          <p:val>
                                            <p:strVal val="#ppt_w"/>
                                          </p:val>
                                        </p:tav>
                                      </p:tavLst>
                                    </p:anim>
                                    <p:anim calcmode="lin" valueType="num">
                                      <p:cBhvr>
                                        <p:cTn id="12" dur="500" fill="hold"/>
                                        <p:tgtEl>
                                          <p:spTgt spid="304130"/>
                                        </p:tgtEl>
                                        <p:attrNameLst>
                                          <p:attrName>ppt_h</p:attrName>
                                        </p:attrNameLst>
                                      </p:cBhvr>
                                      <p:tavLst>
                                        <p:tav tm="0">
                                          <p:val>
                                            <p:fltVal val="0"/>
                                          </p:val>
                                        </p:tav>
                                        <p:tav tm="100000">
                                          <p:val>
                                            <p:strVal val="#ppt_h"/>
                                          </p:val>
                                        </p:tav>
                                      </p:tavLst>
                                    </p:anim>
                                  </p:childTnLst>
                                </p:cTn>
                              </p:par>
                            </p:childTnLst>
                          </p:cTn>
                        </p:par>
                        <p:par>
                          <p:cTn id="13" fill="hold" nodeType="afterGroup">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304133"/>
                                        </p:tgtEl>
                                        <p:attrNameLst>
                                          <p:attrName>style.visibility</p:attrName>
                                        </p:attrNameLst>
                                      </p:cBhvr>
                                      <p:to>
                                        <p:strVal val="visible"/>
                                      </p:to>
                                    </p:set>
                                    <p:animEffect transition="in" filter="wipe(up)">
                                      <p:cBhvr>
                                        <p:cTn id="16" dur="1000"/>
                                        <p:tgtEl>
                                          <p:spTgt spid="30413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304140"/>
                                        </p:tgtEl>
                                        <p:attrNameLst>
                                          <p:attrName>style.visibility</p:attrName>
                                        </p:attrNameLst>
                                      </p:cBhvr>
                                      <p:to>
                                        <p:strVal val="visible"/>
                                      </p:to>
                                    </p:set>
                                    <p:animEffect transition="in" filter="wipe(up)">
                                      <p:cBhvr>
                                        <p:cTn id="21" dur="1000"/>
                                        <p:tgtEl>
                                          <p:spTgt spid="30414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nodeType="clickEffect">
                                  <p:stCondLst>
                                    <p:cond delay="0"/>
                                  </p:stCondLst>
                                  <p:childTnLst>
                                    <p:set>
                                      <p:cBhvr>
                                        <p:cTn id="25" dur="1" fill="hold">
                                          <p:stCondLst>
                                            <p:cond delay="0"/>
                                          </p:stCondLst>
                                        </p:cTn>
                                        <p:tgtEl>
                                          <p:spTgt spid="304143"/>
                                        </p:tgtEl>
                                        <p:attrNameLst>
                                          <p:attrName>style.visibility</p:attrName>
                                        </p:attrNameLst>
                                      </p:cBhvr>
                                      <p:to>
                                        <p:strVal val="visible"/>
                                      </p:to>
                                    </p:set>
                                    <p:animEffect transition="in" filter="wipe(up)">
                                      <p:cBhvr>
                                        <p:cTn id="26" dur="1000"/>
                                        <p:tgtEl>
                                          <p:spTgt spid="304143"/>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304156">
                                            <p:txEl>
                                              <p:pRg st="0" end="0"/>
                                            </p:txEl>
                                          </p:spTgt>
                                        </p:tgtEl>
                                        <p:attrNameLst>
                                          <p:attrName>style.visibility</p:attrName>
                                        </p:attrNameLst>
                                      </p:cBhvr>
                                      <p:to>
                                        <p:strVal val="visible"/>
                                      </p:to>
                                    </p:set>
                                    <p:animEffect transition="in" filter="wipe(left)">
                                      <p:cBhvr>
                                        <p:cTn id="31" dur="1000"/>
                                        <p:tgtEl>
                                          <p:spTgt spid="304156">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1" fill="hold" nodeType="clickEffect">
                                  <p:stCondLst>
                                    <p:cond delay="0"/>
                                  </p:stCondLst>
                                  <p:childTnLst>
                                    <p:set>
                                      <p:cBhvr>
                                        <p:cTn id="35" dur="1" fill="hold">
                                          <p:stCondLst>
                                            <p:cond delay="0"/>
                                          </p:stCondLst>
                                        </p:cTn>
                                        <p:tgtEl>
                                          <p:spTgt spid="304134"/>
                                        </p:tgtEl>
                                        <p:attrNameLst>
                                          <p:attrName>style.visibility</p:attrName>
                                        </p:attrNameLst>
                                      </p:cBhvr>
                                      <p:to>
                                        <p:strVal val="visible"/>
                                      </p:to>
                                    </p:set>
                                    <p:animEffect transition="in" filter="wipe(up)">
                                      <p:cBhvr>
                                        <p:cTn id="36" dur="1000"/>
                                        <p:tgtEl>
                                          <p:spTgt spid="304134"/>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30415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415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4154"/>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304146"/>
                                        </p:tgtEl>
                                        <p:attrNameLst>
                                          <p:attrName>style.visibility</p:attrName>
                                        </p:attrNameLst>
                                      </p:cBhvr>
                                      <p:to>
                                        <p:strVal val="visible"/>
                                      </p:to>
                                    </p:set>
                                  </p:childTnLst>
                                </p:cTn>
                              </p:par>
                            </p:childTnLst>
                          </p:cTn>
                        </p:par>
                        <p:par>
                          <p:cTn id="47" fill="hold" nodeType="afterGroup">
                            <p:stCondLst>
                              <p:cond delay="0"/>
                            </p:stCondLst>
                            <p:childTnLst>
                              <p:par>
                                <p:cTn id="48" presetID="1" presetClass="entr" presetSubtype="0" fill="hold" nodeType="afterEffect">
                                  <p:stCondLst>
                                    <p:cond delay="0"/>
                                  </p:stCondLst>
                                  <p:childTnLst>
                                    <p:set>
                                      <p:cBhvr>
                                        <p:cTn id="49" dur="1" fill="hold">
                                          <p:stCondLst>
                                            <p:cond delay="0"/>
                                          </p:stCondLst>
                                        </p:cTn>
                                        <p:tgtEl>
                                          <p:spTgt spid="304157"/>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nodeType="clickEffect">
                                  <p:stCondLst>
                                    <p:cond delay="0"/>
                                  </p:stCondLst>
                                  <p:childTnLst>
                                    <p:set>
                                      <p:cBhvr>
                                        <p:cTn id="53" dur="1" fill="hold">
                                          <p:stCondLst>
                                            <p:cond delay="0"/>
                                          </p:stCondLst>
                                        </p:cTn>
                                        <p:tgtEl>
                                          <p:spTgt spid="304156">
                                            <p:txEl>
                                              <p:pRg st="1" end="1"/>
                                            </p:txEl>
                                          </p:spTgt>
                                        </p:tgtEl>
                                        <p:attrNameLst>
                                          <p:attrName>style.visibility</p:attrName>
                                        </p:attrNameLst>
                                      </p:cBhvr>
                                      <p:to>
                                        <p:strVal val="visible"/>
                                      </p:to>
                                    </p:set>
                                    <p:animEffect transition="in" filter="wipe(left)">
                                      <p:cBhvr>
                                        <p:cTn id="54" dur="1000"/>
                                        <p:tgtEl>
                                          <p:spTgt spid="304156">
                                            <p:txEl>
                                              <p:pRg st="1" end="1"/>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1" fill="hold" nodeType="clickEffect">
                                  <p:stCondLst>
                                    <p:cond delay="0"/>
                                  </p:stCondLst>
                                  <p:childTnLst>
                                    <p:set>
                                      <p:cBhvr>
                                        <p:cTn id="58" dur="1" fill="hold">
                                          <p:stCondLst>
                                            <p:cond delay="0"/>
                                          </p:stCondLst>
                                        </p:cTn>
                                        <p:tgtEl>
                                          <p:spTgt spid="304137"/>
                                        </p:tgtEl>
                                        <p:attrNameLst>
                                          <p:attrName>style.visibility</p:attrName>
                                        </p:attrNameLst>
                                      </p:cBhvr>
                                      <p:to>
                                        <p:strVal val="visible"/>
                                      </p:to>
                                    </p:set>
                                    <p:animEffect transition="in" filter="wipe(up)">
                                      <p:cBhvr>
                                        <p:cTn id="59" dur="1000"/>
                                        <p:tgtEl>
                                          <p:spTgt spid="304137"/>
                                        </p:tgtEl>
                                      </p:cBhvr>
                                    </p:animEffect>
                                  </p:childTnLst>
                                </p:cTn>
                              </p:par>
                            </p:childTnLst>
                          </p:cTn>
                        </p:par>
                        <p:par>
                          <p:cTn id="60" fill="hold" nodeType="afterGroup">
                            <p:stCondLst>
                              <p:cond delay="1000"/>
                            </p:stCondLst>
                            <p:childTnLst>
                              <p:par>
                                <p:cTn id="61" presetID="1" presetClass="entr" presetSubtype="0" fill="hold" nodeType="afterEffect">
                                  <p:stCondLst>
                                    <p:cond delay="0"/>
                                  </p:stCondLst>
                                  <p:childTnLst>
                                    <p:set>
                                      <p:cBhvr>
                                        <p:cTn id="62" dur="1" fill="hold">
                                          <p:stCondLst>
                                            <p:cond delay="0"/>
                                          </p:stCondLst>
                                        </p:cTn>
                                        <p:tgtEl>
                                          <p:spTgt spid="304150"/>
                                        </p:tgtEl>
                                        <p:attrNameLst>
                                          <p:attrName>style.visibility</p:attrName>
                                        </p:attrNameLst>
                                      </p:cBhvr>
                                      <p:to>
                                        <p:strVal val="visible"/>
                                      </p:to>
                                    </p:set>
                                  </p:childTnLst>
                                </p:cTn>
                              </p:par>
                            </p:childTnLst>
                          </p:cTn>
                        </p:par>
                        <p:par>
                          <p:cTn id="63" fill="hold" nodeType="afterGroup">
                            <p:stCondLst>
                              <p:cond delay="1000"/>
                            </p:stCondLst>
                            <p:childTnLst>
                              <p:par>
                                <p:cTn id="64" presetID="1" presetClass="entr" presetSubtype="0" fill="hold" nodeType="afterEffect">
                                  <p:stCondLst>
                                    <p:cond delay="0"/>
                                  </p:stCondLst>
                                  <p:childTnLst>
                                    <p:set>
                                      <p:cBhvr>
                                        <p:cTn id="65" dur="1" fill="hold">
                                          <p:stCondLst>
                                            <p:cond delay="0"/>
                                          </p:stCondLst>
                                        </p:cTn>
                                        <p:tgtEl>
                                          <p:spTgt spid="304160"/>
                                        </p:tgtEl>
                                        <p:attrNameLst>
                                          <p:attrName>style.visibility</p:attrName>
                                        </p:attrNameLst>
                                      </p:cBhvr>
                                      <p:to>
                                        <p:strVal val="visible"/>
                                      </p:to>
                                    </p:set>
                                  </p:childTnLst>
                                </p:cTn>
                              </p:par>
                              <p:par>
                                <p:cTn id="66" presetID="1" presetClass="exit" presetSubtype="0" fill="hold" nodeType="withEffect">
                                  <p:stCondLst>
                                    <p:cond delay="0"/>
                                  </p:stCondLst>
                                  <p:childTnLst>
                                    <p:set>
                                      <p:cBhvr>
                                        <p:cTn id="67" dur="1" fill="hold">
                                          <p:stCondLst>
                                            <p:cond delay="0"/>
                                          </p:stCondLst>
                                        </p:cTn>
                                        <p:tgtEl>
                                          <p:spTgt spid="304157"/>
                                        </p:tgtEl>
                                        <p:attrNameLst>
                                          <p:attrName>style.visibility</p:attrName>
                                        </p:attrNameLst>
                                      </p:cBhvr>
                                      <p:to>
                                        <p:strVal val="hidden"/>
                                      </p:to>
                                    </p:se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nodeType="clickEffect">
                                  <p:stCondLst>
                                    <p:cond delay="0"/>
                                  </p:stCondLst>
                                  <p:childTnLst>
                                    <p:set>
                                      <p:cBhvr>
                                        <p:cTn id="71" dur="1" fill="hold">
                                          <p:stCondLst>
                                            <p:cond delay="0"/>
                                          </p:stCondLst>
                                        </p:cTn>
                                        <p:tgtEl>
                                          <p:spTgt spid="304156">
                                            <p:txEl>
                                              <p:pRg st="2" end="2"/>
                                            </p:txEl>
                                          </p:spTgt>
                                        </p:tgtEl>
                                        <p:attrNameLst>
                                          <p:attrName>style.visibility</p:attrName>
                                        </p:attrNameLst>
                                      </p:cBhvr>
                                      <p:to>
                                        <p:strVal val="visible"/>
                                      </p:to>
                                    </p:set>
                                    <p:animEffect transition="in" filter="wipe(left)">
                                      <p:cBhvr>
                                        <p:cTn id="72" dur="1000"/>
                                        <p:tgtEl>
                                          <p:spTgt spid="304156">
                                            <p:txEl>
                                              <p:pRg st="2" end="2"/>
                                            </p:txEl>
                                          </p:spTgt>
                                        </p:tgtEl>
                                      </p:cBhvr>
                                    </p:animEffect>
                                  </p:childTnLst>
                                </p:cTn>
                              </p:par>
                            </p:childTnLst>
                          </p:cTn>
                        </p:par>
                        <p:par>
                          <p:cTn id="73" fill="hold" nodeType="afterGroup">
                            <p:stCondLst>
                              <p:cond delay="1000"/>
                            </p:stCondLst>
                            <p:childTnLst>
                              <p:par>
                                <p:cTn id="74" presetID="1" presetClass="entr" presetSubtype="0" fill="hold" nodeType="afterEffect">
                                  <p:stCondLst>
                                    <p:cond delay="0"/>
                                  </p:stCondLst>
                                  <p:childTnLst>
                                    <p:set>
                                      <p:cBhvr>
                                        <p:cTn id="75" dur="1" fill="hold">
                                          <p:stCondLst>
                                            <p:cond delay="0"/>
                                          </p:stCondLst>
                                        </p:cTn>
                                        <p:tgtEl>
                                          <p:spTgt spid="304163"/>
                                        </p:tgtEl>
                                        <p:attrNameLst>
                                          <p:attrName>style.visibility</p:attrName>
                                        </p:attrNameLst>
                                      </p:cBhvr>
                                      <p:to>
                                        <p:strVal val="visible"/>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nodeType="clickEffect">
                                  <p:stCondLst>
                                    <p:cond delay="0"/>
                                  </p:stCondLst>
                                  <p:childTnLst>
                                    <p:set>
                                      <p:cBhvr>
                                        <p:cTn id="79" dur="1" fill="hold">
                                          <p:stCondLst>
                                            <p:cond delay="0"/>
                                          </p:stCondLst>
                                        </p:cTn>
                                        <p:tgtEl>
                                          <p:spTgt spid="304156">
                                            <p:txEl>
                                              <p:pRg st="3" end="3"/>
                                            </p:txEl>
                                          </p:spTgt>
                                        </p:tgtEl>
                                        <p:attrNameLst>
                                          <p:attrName>style.visibility</p:attrName>
                                        </p:attrNameLst>
                                      </p:cBhvr>
                                      <p:to>
                                        <p:strVal val="visible"/>
                                      </p:to>
                                    </p:set>
                                    <p:animEffect transition="in" filter="wipe(left)">
                                      <p:cBhvr>
                                        <p:cTn id="80" dur="1000"/>
                                        <p:tgtEl>
                                          <p:spTgt spid="30415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0" grpId="0" animBg="1"/>
      <p:bldP spid="304132" grpId="0"/>
      <p:bldP spid="304133" grpId="0"/>
      <p:bldP spid="304153" grpId="0" animBg="1"/>
      <p:bldP spid="304154" grpId="0" animBg="1"/>
      <p:bldP spid="30415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ChangeArrowheads="1"/>
          </p:cNvSpPr>
          <p:nvPr/>
        </p:nvSpPr>
        <p:spPr bwMode="auto">
          <a:xfrm>
            <a:off x="1730375" y="1817688"/>
            <a:ext cx="7119938" cy="21018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6179" name="Rectangle 3"/>
          <p:cNvSpPr>
            <a:spLocks noGrp="1" noChangeArrowheads="1"/>
          </p:cNvSpPr>
          <p:nvPr>
            <p:ph type="title"/>
          </p:nvPr>
        </p:nvSpPr>
        <p:spPr>
          <a:xfrm>
            <a:off x="457200" y="53975"/>
            <a:ext cx="8535988" cy="712788"/>
          </a:xfrm>
        </p:spPr>
        <p:txBody>
          <a:bodyPr/>
          <a:lstStyle/>
          <a:p>
            <a:pPr eaLnBrk="1" hangingPunct="1">
              <a:defRPr/>
            </a:pPr>
            <a:r>
              <a:rPr lang="en-US" sz="3600" b="1" smtClean="0">
                <a:solidFill>
                  <a:schemeClr val="accent2"/>
                </a:solidFill>
              </a:rPr>
              <a:t>Theory of Consumer Behavior</a:t>
            </a:r>
            <a:endParaRPr lang="en-US" sz="4600" smtClean="0"/>
          </a:p>
        </p:txBody>
      </p:sp>
      <p:sp>
        <p:nvSpPr>
          <p:cNvPr id="306180" name="Text Box 4"/>
          <p:cNvSpPr txBox="1">
            <a:spLocks noChangeArrowheads="1"/>
          </p:cNvSpPr>
          <p:nvPr/>
        </p:nvSpPr>
        <p:spPr bwMode="auto">
          <a:xfrm>
            <a:off x="1704975" y="682625"/>
            <a:ext cx="7237413" cy="113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2800" b="1" i="1" u="sng">
                <a:solidFill>
                  <a:srgbClr val="990033"/>
                </a:solidFill>
                <a:cs typeface="Arial" charset="0"/>
              </a:rPr>
              <a:t>Numerical Example:</a:t>
            </a:r>
          </a:p>
          <a:p>
            <a:pPr>
              <a:lnSpc>
                <a:spcPct val="85000"/>
              </a:lnSpc>
              <a:defRPr/>
            </a:pPr>
            <a:r>
              <a:rPr lang="en-US" sz="2600" b="1">
                <a:cs typeface="Arial" charset="0"/>
              </a:rPr>
              <a:t>Utility-Maximizing Combination of Products </a:t>
            </a:r>
            <a:r>
              <a:rPr lang="en-US" sz="2600" b="1">
                <a:solidFill>
                  <a:srgbClr val="990033"/>
                </a:solidFill>
                <a:cs typeface="Arial" charset="0"/>
              </a:rPr>
              <a:t>A</a:t>
            </a:r>
            <a:r>
              <a:rPr lang="en-US" sz="2600" b="1">
                <a:cs typeface="Arial" charset="0"/>
              </a:rPr>
              <a:t> and </a:t>
            </a:r>
            <a:r>
              <a:rPr lang="en-US" sz="2600" b="1">
                <a:solidFill>
                  <a:srgbClr val="669900"/>
                </a:solidFill>
                <a:cs typeface="Arial" charset="0"/>
              </a:rPr>
              <a:t>B</a:t>
            </a:r>
            <a:r>
              <a:rPr lang="en-US" sz="2600" b="1">
                <a:cs typeface="Arial" charset="0"/>
              </a:rPr>
              <a:t> Obtainable with an </a:t>
            </a:r>
            <a:r>
              <a:rPr lang="en-US" sz="2600" b="1">
                <a:solidFill>
                  <a:srgbClr val="990033"/>
                </a:solidFill>
                <a:cs typeface="Arial" charset="0"/>
              </a:rPr>
              <a:t>Income of $10</a:t>
            </a:r>
          </a:p>
        </p:txBody>
      </p:sp>
      <p:sp>
        <p:nvSpPr>
          <p:cNvPr id="306181" name="Text Box 5"/>
          <p:cNvSpPr txBox="1">
            <a:spLocks noChangeArrowheads="1"/>
          </p:cNvSpPr>
          <p:nvPr/>
        </p:nvSpPr>
        <p:spPr bwMode="auto">
          <a:xfrm>
            <a:off x="1884363" y="3121025"/>
            <a:ext cx="10477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(1)</a:t>
            </a:r>
          </a:p>
          <a:p>
            <a:pPr algn="ctr">
              <a:lnSpc>
                <a:spcPct val="85000"/>
              </a:lnSpc>
              <a:defRPr/>
            </a:pPr>
            <a:r>
              <a:rPr lang="en-US" sz="1800" b="1">
                <a:cs typeface="Arial" charset="0"/>
              </a:rPr>
              <a:t>Unit of</a:t>
            </a:r>
          </a:p>
          <a:p>
            <a:pPr algn="ctr">
              <a:lnSpc>
                <a:spcPct val="85000"/>
              </a:lnSpc>
              <a:defRPr/>
            </a:pPr>
            <a:r>
              <a:rPr lang="en-US" sz="1800" b="1">
                <a:cs typeface="Arial" charset="0"/>
              </a:rPr>
              <a:t>Product</a:t>
            </a:r>
          </a:p>
        </p:txBody>
      </p:sp>
      <p:grpSp>
        <p:nvGrpSpPr>
          <p:cNvPr id="103429" name="Group 6"/>
          <p:cNvGrpSpPr>
            <a:grpSpLocks/>
          </p:cNvGrpSpPr>
          <p:nvPr/>
        </p:nvGrpSpPr>
        <p:grpSpPr bwMode="auto">
          <a:xfrm>
            <a:off x="3298825" y="2887663"/>
            <a:ext cx="4062413" cy="1025525"/>
            <a:chOff x="2078" y="1819"/>
            <a:chExt cx="2559" cy="646"/>
          </a:xfrm>
        </p:grpSpPr>
        <p:sp>
          <p:nvSpPr>
            <p:cNvPr id="306183" name="Text Box 7"/>
            <p:cNvSpPr txBox="1">
              <a:spLocks noChangeArrowheads="1"/>
            </p:cNvSpPr>
            <p:nvPr/>
          </p:nvSpPr>
          <p:spPr bwMode="auto">
            <a:xfrm>
              <a:off x="2078"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sp>
          <p:nvSpPr>
            <p:cNvPr id="306184" name="Text Box 8"/>
            <p:cNvSpPr txBox="1">
              <a:spLocks noChangeArrowheads="1"/>
            </p:cNvSpPr>
            <p:nvPr/>
          </p:nvSpPr>
          <p:spPr bwMode="auto">
            <a:xfrm>
              <a:off x="3929"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grpSp>
      <p:grpSp>
        <p:nvGrpSpPr>
          <p:cNvPr id="103430" name="Group 9"/>
          <p:cNvGrpSpPr>
            <a:grpSpLocks/>
          </p:cNvGrpSpPr>
          <p:nvPr/>
        </p:nvGrpSpPr>
        <p:grpSpPr bwMode="auto">
          <a:xfrm>
            <a:off x="4533900" y="2654300"/>
            <a:ext cx="4252913" cy="1258888"/>
            <a:chOff x="2856" y="1672"/>
            <a:chExt cx="2679" cy="793"/>
          </a:xfrm>
        </p:grpSpPr>
        <p:sp>
          <p:nvSpPr>
            <p:cNvPr id="306186" name="Text Box 10"/>
            <p:cNvSpPr txBox="1">
              <a:spLocks noChangeArrowheads="1"/>
            </p:cNvSpPr>
            <p:nvPr/>
          </p:nvSpPr>
          <p:spPr bwMode="auto">
            <a:xfrm>
              <a:off x="2856"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sp>
          <p:nvSpPr>
            <p:cNvPr id="306187" name="Text Box 11"/>
            <p:cNvSpPr txBox="1">
              <a:spLocks noChangeArrowheads="1"/>
            </p:cNvSpPr>
            <p:nvPr/>
          </p:nvSpPr>
          <p:spPr bwMode="auto">
            <a:xfrm>
              <a:off x="4707"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grpSp>
      <p:grpSp>
        <p:nvGrpSpPr>
          <p:cNvPr id="103431" name="Group 12"/>
          <p:cNvGrpSpPr>
            <a:grpSpLocks/>
          </p:cNvGrpSpPr>
          <p:nvPr/>
        </p:nvGrpSpPr>
        <p:grpSpPr bwMode="auto">
          <a:xfrm>
            <a:off x="3243263" y="1879600"/>
            <a:ext cx="2613025" cy="792163"/>
            <a:chOff x="2043" y="1184"/>
            <a:chExt cx="1646" cy="499"/>
          </a:xfrm>
        </p:grpSpPr>
        <p:sp>
          <p:nvSpPr>
            <p:cNvPr id="306189" name="Text Box 13"/>
            <p:cNvSpPr txBox="1">
              <a:spLocks noChangeArrowheads="1"/>
            </p:cNvSpPr>
            <p:nvPr/>
          </p:nvSpPr>
          <p:spPr bwMode="auto">
            <a:xfrm>
              <a:off x="2440" y="1184"/>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(2)</a:t>
              </a:r>
            </a:p>
            <a:p>
              <a:pPr algn="ctr">
                <a:lnSpc>
                  <a:spcPct val="85000"/>
                </a:lnSpc>
                <a:defRPr/>
              </a:pPr>
              <a:r>
                <a:rPr lang="en-US" sz="1800" b="1">
                  <a:solidFill>
                    <a:srgbClr val="990033"/>
                  </a:solidFill>
                  <a:cs typeface="Arial" charset="0"/>
                </a:rPr>
                <a:t>Product A:</a:t>
              </a:r>
            </a:p>
            <a:p>
              <a:pPr algn="ctr">
                <a:lnSpc>
                  <a:spcPct val="85000"/>
                </a:lnSpc>
                <a:defRPr/>
              </a:pPr>
              <a:r>
                <a:rPr lang="en-US" sz="1800" b="1">
                  <a:solidFill>
                    <a:srgbClr val="990033"/>
                  </a:solidFill>
                  <a:cs typeface="Arial" charset="0"/>
                </a:rPr>
                <a:t>Price = $1</a:t>
              </a:r>
            </a:p>
          </p:txBody>
        </p:sp>
        <p:sp>
          <p:nvSpPr>
            <p:cNvPr id="306190" name="Line 14"/>
            <p:cNvSpPr>
              <a:spLocks noChangeShapeType="1"/>
            </p:cNvSpPr>
            <p:nvPr/>
          </p:nvSpPr>
          <p:spPr bwMode="auto">
            <a:xfrm>
              <a:off x="2043" y="1672"/>
              <a:ext cx="1646" cy="0"/>
            </a:xfrm>
            <a:prstGeom prst="line">
              <a:avLst/>
            </a:prstGeom>
            <a:noFill/>
            <a:ln w="5715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3432" name="Group 15"/>
          <p:cNvGrpSpPr>
            <a:grpSpLocks/>
          </p:cNvGrpSpPr>
          <p:nvPr/>
        </p:nvGrpSpPr>
        <p:grpSpPr bwMode="auto">
          <a:xfrm>
            <a:off x="6184900" y="1876425"/>
            <a:ext cx="2613025" cy="792163"/>
            <a:chOff x="3896" y="1182"/>
            <a:chExt cx="1646" cy="499"/>
          </a:xfrm>
        </p:grpSpPr>
        <p:sp>
          <p:nvSpPr>
            <p:cNvPr id="306192" name="Text Box 16"/>
            <p:cNvSpPr txBox="1">
              <a:spLocks noChangeArrowheads="1"/>
            </p:cNvSpPr>
            <p:nvPr/>
          </p:nvSpPr>
          <p:spPr bwMode="auto">
            <a:xfrm>
              <a:off x="4293" y="1182"/>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(3)</a:t>
              </a:r>
            </a:p>
            <a:p>
              <a:pPr algn="ctr">
                <a:lnSpc>
                  <a:spcPct val="85000"/>
                </a:lnSpc>
                <a:defRPr/>
              </a:pPr>
              <a:r>
                <a:rPr lang="en-US" sz="1800" b="1">
                  <a:solidFill>
                    <a:srgbClr val="669900"/>
                  </a:solidFill>
                  <a:cs typeface="Arial" charset="0"/>
                </a:rPr>
                <a:t>Product B:</a:t>
              </a:r>
            </a:p>
            <a:p>
              <a:pPr algn="ctr">
                <a:lnSpc>
                  <a:spcPct val="85000"/>
                </a:lnSpc>
                <a:defRPr/>
              </a:pPr>
              <a:r>
                <a:rPr lang="en-US" sz="1800" b="1">
                  <a:solidFill>
                    <a:srgbClr val="669900"/>
                  </a:solidFill>
                  <a:cs typeface="Arial" charset="0"/>
                </a:rPr>
                <a:t>Price = $2</a:t>
              </a:r>
            </a:p>
          </p:txBody>
        </p:sp>
        <p:sp>
          <p:nvSpPr>
            <p:cNvPr id="306193" name="Line 17"/>
            <p:cNvSpPr>
              <a:spLocks noChangeShapeType="1"/>
            </p:cNvSpPr>
            <p:nvPr/>
          </p:nvSpPr>
          <p:spPr bwMode="auto">
            <a:xfrm>
              <a:off x="3896" y="1670"/>
              <a:ext cx="1646" cy="0"/>
            </a:xfrm>
            <a:prstGeom prst="line">
              <a:avLst/>
            </a:prstGeom>
            <a:noFill/>
            <a:ln w="57150">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3433" name="Group 18"/>
          <p:cNvGrpSpPr>
            <a:grpSpLocks/>
          </p:cNvGrpSpPr>
          <p:nvPr/>
        </p:nvGrpSpPr>
        <p:grpSpPr bwMode="auto">
          <a:xfrm>
            <a:off x="1843088" y="3898900"/>
            <a:ext cx="5205412" cy="2759075"/>
            <a:chOff x="1161" y="2456"/>
            <a:chExt cx="3279" cy="1738"/>
          </a:xfrm>
        </p:grpSpPr>
        <p:sp>
          <p:nvSpPr>
            <p:cNvPr id="306195" name="Text Box 19"/>
            <p:cNvSpPr txBox="1">
              <a:spLocks noChangeArrowheads="1"/>
            </p:cNvSpPr>
            <p:nvPr/>
          </p:nvSpPr>
          <p:spPr bwMode="auto">
            <a:xfrm>
              <a:off x="1161" y="2456"/>
              <a:ext cx="738"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25000"/>
                </a:lnSpc>
                <a:defRPr/>
              </a:pPr>
              <a:r>
                <a:rPr lang="en-US" sz="2000" b="1">
                  <a:cs typeface="Arial" charset="0"/>
                </a:rPr>
                <a:t>First</a:t>
              </a:r>
            </a:p>
            <a:p>
              <a:pPr>
                <a:lnSpc>
                  <a:spcPct val="125000"/>
                </a:lnSpc>
                <a:defRPr/>
              </a:pPr>
              <a:r>
                <a:rPr lang="en-US" sz="2000" b="1">
                  <a:cs typeface="Arial" charset="0"/>
                </a:rPr>
                <a:t>Second</a:t>
              </a:r>
            </a:p>
            <a:p>
              <a:pPr>
                <a:lnSpc>
                  <a:spcPct val="125000"/>
                </a:lnSpc>
                <a:defRPr/>
              </a:pPr>
              <a:r>
                <a:rPr lang="en-US" sz="2000" b="1">
                  <a:cs typeface="Arial" charset="0"/>
                </a:rPr>
                <a:t>Third</a:t>
              </a:r>
            </a:p>
            <a:p>
              <a:pPr>
                <a:lnSpc>
                  <a:spcPct val="125000"/>
                </a:lnSpc>
                <a:defRPr/>
              </a:pPr>
              <a:r>
                <a:rPr lang="en-US" sz="2000" b="1">
                  <a:cs typeface="Arial" charset="0"/>
                </a:rPr>
                <a:t>Fourth</a:t>
              </a:r>
            </a:p>
            <a:p>
              <a:pPr>
                <a:lnSpc>
                  <a:spcPct val="125000"/>
                </a:lnSpc>
                <a:defRPr/>
              </a:pPr>
              <a:r>
                <a:rPr lang="en-US" sz="2000" b="1">
                  <a:cs typeface="Arial" charset="0"/>
                </a:rPr>
                <a:t>Fifth</a:t>
              </a:r>
            </a:p>
            <a:p>
              <a:pPr>
                <a:lnSpc>
                  <a:spcPct val="125000"/>
                </a:lnSpc>
                <a:defRPr/>
              </a:pPr>
              <a:r>
                <a:rPr lang="en-US" sz="2000" b="1">
                  <a:cs typeface="Arial" charset="0"/>
                </a:rPr>
                <a:t>Sixth</a:t>
              </a:r>
            </a:p>
            <a:p>
              <a:pPr>
                <a:lnSpc>
                  <a:spcPct val="125000"/>
                </a:lnSpc>
                <a:defRPr/>
              </a:pPr>
              <a:r>
                <a:rPr lang="en-US" sz="2000" b="1">
                  <a:cs typeface="Arial" charset="0"/>
                </a:rPr>
                <a:t>Seventh</a:t>
              </a:r>
            </a:p>
          </p:txBody>
        </p:sp>
        <p:sp>
          <p:nvSpPr>
            <p:cNvPr id="306196" name="Text Box 20"/>
            <p:cNvSpPr txBox="1">
              <a:spLocks noChangeArrowheads="1"/>
            </p:cNvSpPr>
            <p:nvPr/>
          </p:nvSpPr>
          <p:spPr bwMode="auto">
            <a:xfrm>
              <a:off x="2295"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06197" name="Text Box 21"/>
            <p:cNvSpPr txBox="1">
              <a:spLocks noChangeArrowheads="1"/>
            </p:cNvSpPr>
            <p:nvPr/>
          </p:nvSpPr>
          <p:spPr bwMode="auto">
            <a:xfrm>
              <a:off x="4146"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24</a:t>
              </a:r>
            </a:p>
            <a:p>
              <a:pPr algn="r">
                <a:lnSpc>
                  <a:spcPct val="125000"/>
                </a:lnSpc>
                <a:defRPr/>
              </a:pPr>
              <a:r>
                <a:rPr lang="en-US" sz="2000" b="1">
                  <a:cs typeface="Arial" charset="0"/>
                </a:rPr>
                <a:t>20</a:t>
              </a:r>
            </a:p>
            <a:p>
              <a:pPr algn="r">
                <a:lnSpc>
                  <a:spcPct val="125000"/>
                </a:lnSpc>
                <a:defRPr/>
              </a:pPr>
              <a:r>
                <a:rPr lang="en-US" sz="2000" b="1">
                  <a:cs typeface="Arial" charset="0"/>
                </a:rPr>
                <a:t>18</a:t>
              </a:r>
            </a:p>
            <a:p>
              <a:pPr algn="r">
                <a:lnSpc>
                  <a:spcPct val="125000"/>
                </a:lnSpc>
                <a:defRPr/>
              </a:pPr>
              <a:r>
                <a:rPr lang="en-US" sz="2000" b="1">
                  <a:cs typeface="Arial" charset="0"/>
                </a:rPr>
                <a:t>16</a:t>
              </a:r>
            </a:p>
            <a:p>
              <a:pPr algn="r">
                <a:lnSpc>
                  <a:spcPct val="125000"/>
                </a:lnSpc>
                <a:defRPr/>
              </a:pPr>
              <a:r>
                <a:rPr lang="en-US" sz="2000" b="1">
                  <a:cs typeface="Arial" charset="0"/>
                </a:rPr>
                <a:t>12</a:t>
              </a:r>
            </a:p>
            <a:p>
              <a:pPr algn="r">
                <a:lnSpc>
                  <a:spcPct val="125000"/>
                </a:lnSpc>
                <a:defRPr/>
              </a:pPr>
              <a:r>
                <a:rPr lang="en-US" sz="2000" b="1">
                  <a:cs typeface="Arial" charset="0"/>
                </a:rPr>
                <a:t>6</a:t>
              </a:r>
            </a:p>
            <a:p>
              <a:pPr algn="r">
                <a:lnSpc>
                  <a:spcPct val="125000"/>
                </a:lnSpc>
                <a:defRPr/>
              </a:pPr>
              <a:r>
                <a:rPr lang="en-US" sz="2000" b="1">
                  <a:cs typeface="Arial" charset="0"/>
                </a:rPr>
                <a:t>4</a:t>
              </a:r>
            </a:p>
          </p:txBody>
        </p:sp>
      </p:grpSp>
      <p:grpSp>
        <p:nvGrpSpPr>
          <p:cNvPr id="103434" name="Group 22"/>
          <p:cNvGrpSpPr>
            <a:grpSpLocks/>
          </p:cNvGrpSpPr>
          <p:nvPr/>
        </p:nvGrpSpPr>
        <p:grpSpPr bwMode="auto">
          <a:xfrm>
            <a:off x="4973638" y="3898900"/>
            <a:ext cx="3405187" cy="2759075"/>
            <a:chOff x="3133" y="2456"/>
            <a:chExt cx="2145" cy="1738"/>
          </a:xfrm>
        </p:grpSpPr>
        <p:sp>
          <p:nvSpPr>
            <p:cNvPr id="306199" name="Text Box 23"/>
            <p:cNvSpPr txBox="1">
              <a:spLocks noChangeArrowheads="1"/>
            </p:cNvSpPr>
            <p:nvPr/>
          </p:nvSpPr>
          <p:spPr bwMode="auto">
            <a:xfrm>
              <a:off x="3133"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06200" name="Text Box 24"/>
            <p:cNvSpPr txBox="1">
              <a:spLocks noChangeArrowheads="1"/>
            </p:cNvSpPr>
            <p:nvPr/>
          </p:nvSpPr>
          <p:spPr bwMode="auto">
            <a:xfrm>
              <a:off x="4984"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12</a:t>
              </a:r>
            </a:p>
            <a:p>
              <a:pPr algn="r">
                <a:lnSpc>
                  <a:spcPct val="125000"/>
                </a:lnSpc>
                <a:defRPr/>
              </a:pPr>
              <a:r>
                <a:rPr lang="en-US" sz="2000" b="1">
                  <a:cs typeface="Arial" charset="0"/>
                </a:rPr>
                <a:t>10</a:t>
              </a:r>
            </a:p>
            <a:p>
              <a:pPr algn="r">
                <a:lnSpc>
                  <a:spcPct val="125000"/>
                </a:lnSpc>
                <a:defRPr/>
              </a:pPr>
              <a:r>
                <a:rPr lang="en-US" sz="2000" b="1">
                  <a:cs typeface="Arial" charset="0"/>
                </a:rPr>
                <a:t>9</a:t>
              </a:r>
            </a:p>
            <a:p>
              <a:pPr algn="r">
                <a:lnSpc>
                  <a:spcPct val="125000"/>
                </a:lnSpc>
                <a:defRPr/>
              </a:pPr>
              <a:r>
                <a:rPr lang="en-US" sz="2000" b="1">
                  <a:cs typeface="Arial" charset="0"/>
                </a:rPr>
                <a:t>8</a:t>
              </a:r>
            </a:p>
            <a:p>
              <a:pPr algn="r">
                <a:lnSpc>
                  <a:spcPct val="125000"/>
                </a:lnSpc>
                <a:defRPr/>
              </a:pPr>
              <a:r>
                <a:rPr lang="en-US" sz="2000" b="1">
                  <a:cs typeface="Arial" charset="0"/>
                </a:rPr>
                <a:t>6</a:t>
              </a:r>
            </a:p>
            <a:p>
              <a:pPr algn="r">
                <a:lnSpc>
                  <a:spcPct val="125000"/>
                </a:lnSpc>
                <a:defRPr/>
              </a:pPr>
              <a:r>
                <a:rPr lang="en-US" sz="2000" b="1">
                  <a:cs typeface="Arial" charset="0"/>
                </a:rPr>
                <a:t>3</a:t>
              </a:r>
            </a:p>
            <a:p>
              <a:pPr algn="r">
                <a:lnSpc>
                  <a:spcPct val="125000"/>
                </a:lnSpc>
                <a:defRPr/>
              </a:pPr>
              <a:r>
                <a:rPr lang="en-US" sz="2000" b="1">
                  <a:cs typeface="Arial" charset="0"/>
                </a:rPr>
                <a:t>2</a:t>
              </a:r>
            </a:p>
          </p:txBody>
        </p:sp>
      </p:grpSp>
      <p:sp>
        <p:nvSpPr>
          <p:cNvPr id="306201" name="Rectangle 25"/>
          <p:cNvSpPr>
            <a:spLocks noChangeArrowheads="1"/>
          </p:cNvSpPr>
          <p:nvPr/>
        </p:nvSpPr>
        <p:spPr bwMode="auto">
          <a:xfrm>
            <a:off x="3429000" y="4354513"/>
            <a:ext cx="2592388" cy="22209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6202" name="Rectangle 26"/>
          <p:cNvSpPr>
            <a:spLocks noChangeArrowheads="1"/>
          </p:cNvSpPr>
          <p:nvPr/>
        </p:nvSpPr>
        <p:spPr bwMode="auto">
          <a:xfrm>
            <a:off x="5997575" y="4702175"/>
            <a:ext cx="2754313" cy="1873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6203" name="Rectangle 27"/>
          <p:cNvSpPr>
            <a:spLocks noChangeArrowheads="1"/>
          </p:cNvSpPr>
          <p:nvPr/>
        </p:nvSpPr>
        <p:spPr bwMode="auto">
          <a:xfrm>
            <a:off x="1846263" y="4702175"/>
            <a:ext cx="1592262" cy="1873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6204" name="Text Box 28"/>
          <p:cNvSpPr txBox="1">
            <a:spLocks noChangeArrowheads="1"/>
          </p:cNvSpPr>
          <p:nvPr/>
        </p:nvSpPr>
        <p:spPr bwMode="auto">
          <a:xfrm>
            <a:off x="1841500" y="4821238"/>
            <a:ext cx="68072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a:solidFill>
                  <a:srgbClr val="990033"/>
                </a:solidFill>
                <a:cs typeface="Arial" charset="0"/>
              </a:rPr>
              <a:t>Again, Compare Per Dollar - MU/Price</a:t>
            </a:r>
          </a:p>
          <a:p>
            <a:pPr>
              <a:defRPr/>
            </a:pPr>
            <a:r>
              <a:rPr lang="en-US" sz="2800" b="1">
                <a:solidFill>
                  <a:srgbClr val="990033"/>
                </a:solidFill>
                <a:cs typeface="Arial" charset="0"/>
              </a:rPr>
              <a:t>Choose the Highest</a:t>
            </a:r>
          </a:p>
          <a:p>
            <a:pPr>
              <a:defRPr/>
            </a:pPr>
            <a:r>
              <a:rPr lang="en-US" sz="2800" b="1">
                <a:solidFill>
                  <a:srgbClr val="990033"/>
                </a:solidFill>
                <a:cs typeface="Arial" charset="0"/>
              </a:rPr>
              <a:t>Buy One of Each – Budget Has $5 Left</a:t>
            </a:r>
          </a:p>
          <a:p>
            <a:pPr>
              <a:defRPr/>
            </a:pPr>
            <a:r>
              <a:rPr lang="en-US" sz="2800" b="1">
                <a:solidFill>
                  <a:srgbClr val="990033"/>
                </a:solidFill>
                <a:cs typeface="Arial" charset="0"/>
              </a:rPr>
              <a:t>Proceed to Next Item </a:t>
            </a:r>
          </a:p>
        </p:txBody>
      </p:sp>
      <p:sp>
        <p:nvSpPr>
          <p:cNvPr id="306205" name="Oval 29"/>
          <p:cNvSpPr>
            <a:spLocks noChangeArrowheads="1"/>
          </p:cNvSpPr>
          <p:nvPr/>
        </p:nvSpPr>
        <p:spPr bwMode="auto">
          <a:xfrm>
            <a:off x="4946650" y="3892550"/>
            <a:ext cx="500063" cy="500063"/>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6206" name="Oval 30"/>
          <p:cNvSpPr>
            <a:spLocks noChangeArrowheads="1"/>
          </p:cNvSpPr>
          <p:nvPr/>
        </p:nvSpPr>
        <p:spPr bwMode="auto">
          <a:xfrm>
            <a:off x="7877175" y="4281488"/>
            <a:ext cx="500063" cy="500062"/>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aphicFrame>
        <p:nvGraphicFramePr>
          <p:cNvPr id="103441" name="Object 31">
            <a:hlinkClick r:id="" action="ppaction://ole?verb=0"/>
          </p:cNvPr>
          <p:cNvGraphicFramePr>
            <a:graphicFrameLocks/>
          </p:cNvGraphicFramePr>
          <p:nvPr>
            <p:ph idx="1"/>
          </p:nvPr>
        </p:nvGraphicFramePr>
        <p:xfrm>
          <a:off x="8404225" y="4051300"/>
          <a:ext cx="238125" cy="244475"/>
        </p:xfrm>
        <a:graphic>
          <a:graphicData uri="http://schemas.openxmlformats.org/presentationml/2006/ole">
            <mc:AlternateContent xmlns:mc="http://schemas.openxmlformats.org/markup-compatibility/2006">
              <mc:Choice xmlns:v="urn:schemas-microsoft-com:vml" Requires="v">
                <p:oleObj spid="_x0000_s103460" name="Clip" r:id="rId4" imgW="2247900" imgH="3314700" progId="MS_ClipArt_Gallery.2">
                  <p:embed/>
                </p:oleObj>
              </mc:Choice>
              <mc:Fallback>
                <p:oleObj name="Clip" r:id="rId4" imgW="2247900" imgH="3314700" progId="MS_ClipArt_Gallery.2">
                  <p:embed/>
                  <p:pic>
                    <p:nvPicPr>
                      <p:cNvPr id="0" name="Object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4225" y="4051300"/>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06208" name="Object 32">
            <a:hlinkClick r:id="" action="ppaction://ole?verb=0"/>
          </p:cNvPr>
          <p:cNvGraphicFramePr>
            <a:graphicFrameLocks/>
          </p:cNvGraphicFramePr>
          <p:nvPr/>
        </p:nvGraphicFramePr>
        <p:xfrm>
          <a:off x="8424863" y="4346575"/>
          <a:ext cx="217487" cy="320675"/>
        </p:xfrm>
        <a:graphic>
          <a:graphicData uri="http://schemas.openxmlformats.org/presentationml/2006/ole">
            <mc:AlternateContent xmlns:mc="http://schemas.openxmlformats.org/markup-compatibility/2006">
              <mc:Choice xmlns:v="urn:schemas-microsoft-com:vml" Requires="v">
                <p:oleObj spid="_x0000_s103461" name="Clip" r:id="rId6" imgW="2247900" imgH="3314700" progId="MS_ClipArt_Gallery.2">
                  <p:embed/>
                </p:oleObj>
              </mc:Choice>
              <mc:Fallback>
                <p:oleObj name="Clip" r:id="rId6" imgW="2247900" imgH="3314700" progId="MS_ClipArt_Gallery.2">
                  <p:embed/>
                  <p:pic>
                    <p:nvPicPr>
                      <p:cNvPr id="0" name="Object 3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4863" y="4346575"/>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06209" name="Object 33">
            <a:hlinkClick r:id="" action="ppaction://ole?verb=0"/>
          </p:cNvPr>
          <p:cNvGraphicFramePr>
            <a:graphicFrameLocks/>
          </p:cNvGraphicFramePr>
          <p:nvPr/>
        </p:nvGraphicFramePr>
        <p:xfrm>
          <a:off x="5510213" y="3954463"/>
          <a:ext cx="217487" cy="320675"/>
        </p:xfrm>
        <a:graphic>
          <a:graphicData uri="http://schemas.openxmlformats.org/presentationml/2006/ole">
            <mc:AlternateContent xmlns:mc="http://schemas.openxmlformats.org/markup-compatibility/2006">
              <mc:Choice xmlns:v="urn:schemas-microsoft-com:vml" Requires="v">
                <p:oleObj spid="_x0000_s103462" name="Clip" r:id="rId7" imgW="2247900" imgH="3314700" progId="MS_ClipArt_Gallery.2">
                  <p:embed/>
                </p:oleObj>
              </mc:Choice>
              <mc:Fallback>
                <p:oleObj name="Clip" r:id="rId7" imgW="2247900" imgH="3314700" progId="MS_ClipArt_Gallery.2">
                  <p:embed/>
                  <p:pic>
                    <p:nvPicPr>
                      <p:cNvPr id="0" name="Object 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0213" y="3954463"/>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6204">
                                            <p:txEl>
                                              <p:pRg st="0" end="0"/>
                                            </p:txEl>
                                          </p:spTgt>
                                        </p:tgtEl>
                                        <p:attrNameLst>
                                          <p:attrName>style.visibility</p:attrName>
                                        </p:attrNameLst>
                                      </p:cBhvr>
                                      <p:to>
                                        <p:strVal val="visible"/>
                                      </p:to>
                                    </p:set>
                                    <p:animEffect transition="in" filter="wipe(left)">
                                      <p:cBhvr>
                                        <p:cTn id="7" dur="1000"/>
                                        <p:tgtEl>
                                          <p:spTgt spid="306204">
                                            <p:txEl>
                                              <p:pRg st="0" end="0"/>
                                            </p:txEl>
                                          </p:spTgt>
                                        </p:tgtEl>
                                      </p:cBhvr>
                                    </p:animEffect>
                                  </p:childTnLst>
                                </p:cTn>
                              </p:par>
                            </p:childTnLst>
                          </p:cTn>
                        </p:par>
                        <p:par>
                          <p:cTn id="8" fill="hold" nodeType="afterGroup">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306206"/>
                                        </p:tgtEl>
                                        <p:attrNameLst>
                                          <p:attrName>style.visibility</p:attrName>
                                        </p:attrNameLst>
                                      </p:cBhvr>
                                      <p:to>
                                        <p:strVal val="visible"/>
                                      </p:to>
                                    </p:set>
                                  </p:childTnLst>
                                </p:cTn>
                              </p:par>
                            </p:childTnLst>
                          </p:cTn>
                        </p:par>
                        <p:par>
                          <p:cTn id="11" fill="hold" nodeType="afterGroup">
                            <p:stCondLst>
                              <p:cond delay="1000"/>
                            </p:stCondLst>
                            <p:childTnLst>
                              <p:par>
                                <p:cTn id="12" presetID="22" presetClass="entr" presetSubtype="8" fill="hold" nodeType="afterEffect">
                                  <p:stCondLst>
                                    <p:cond delay="0"/>
                                  </p:stCondLst>
                                  <p:childTnLst>
                                    <p:set>
                                      <p:cBhvr>
                                        <p:cTn id="13" dur="1" fill="hold">
                                          <p:stCondLst>
                                            <p:cond delay="0"/>
                                          </p:stCondLst>
                                        </p:cTn>
                                        <p:tgtEl>
                                          <p:spTgt spid="306204">
                                            <p:txEl>
                                              <p:pRg st="1" end="1"/>
                                            </p:txEl>
                                          </p:spTgt>
                                        </p:tgtEl>
                                        <p:attrNameLst>
                                          <p:attrName>style.visibility</p:attrName>
                                        </p:attrNameLst>
                                      </p:cBhvr>
                                      <p:to>
                                        <p:strVal val="visible"/>
                                      </p:to>
                                    </p:set>
                                    <p:animEffect transition="in" filter="wipe(left)">
                                      <p:cBhvr>
                                        <p:cTn id="14" dur="1000"/>
                                        <p:tgtEl>
                                          <p:spTgt spid="306204">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nodeType="clickEffect">
                                  <p:stCondLst>
                                    <p:cond delay="0"/>
                                  </p:stCondLst>
                                  <p:childTnLst>
                                    <p:set>
                                      <p:cBhvr>
                                        <p:cTn id="18" dur="1" fill="hold">
                                          <p:stCondLst>
                                            <p:cond delay="0"/>
                                          </p:stCondLst>
                                        </p:cTn>
                                        <p:tgtEl>
                                          <p:spTgt spid="306204">
                                            <p:txEl>
                                              <p:pRg st="2" end="2"/>
                                            </p:txEl>
                                          </p:spTgt>
                                        </p:tgtEl>
                                        <p:attrNameLst>
                                          <p:attrName>style.visibility</p:attrName>
                                        </p:attrNameLst>
                                      </p:cBhvr>
                                      <p:to>
                                        <p:strVal val="visible"/>
                                      </p:to>
                                    </p:set>
                                    <p:animEffect transition="in" filter="wipe(left)">
                                      <p:cBhvr>
                                        <p:cTn id="19" dur="1000"/>
                                        <p:tgtEl>
                                          <p:spTgt spid="306204">
                                            <p:txEl>
                                              <p:pRg st="2" end="2"/>
                                            </p:txEl>
                                          </p:spTgt>
                                        </p:tgtEl>
                                      </p:cBhvr>
                                    </p:animEffect>
                                  </p:childTnLst>
                                </p:cTn>
                              </p:par>
                            </p:childTnLst>
                          </p:cTn>
                        </p:par>
                        <p:par>
                          <p:cTn id="20" fill="hold" nodeType="afterGroup">
                            <p:stCondLst>
                              <p:cond delay="1000"/>
                            </p:stCondLst>
                            <p:childTnLst>
                              <p:par>
                                <p:cTn id="21" presetID="1" presetClass="entr" presetSubtype="0" fill="hold" nodeType="afterEffect">
                                  <p:stCondLst>
                                    <p:cond delay="0"/>
                                  </p:stCondLst>
                                  <p:childTnLst>
                                    <p:set>
                                      <p:cBhvr>
                                        <p:cTn id="22" dur="1" fill="hold">
                                          <p:stCondLst>
                                            <p:cond delay="0"/>
                                          </p:stCondLst>
                                        </p:cTn>
                                        <p:tgtEl>
                                          <p:spTgt spid="30620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6209"/>
                                        </p:tgtEl>
                                        <p:attrNameLst>
                                          <p:attrName>style.visibility</p:attrName>
                                        </p:attrNameLst>
                                      </p:cBhvr>
                                      <p:to>
                                        <p:strVal val="visible"/>
                                      </p:to>
                                    </p:set>
                                  </p:childTnLst>
                                </p:cTn>
                              </p:par>
                            </p:childTnLst>
                          </p:cTn>
                        </p:par>
                        <p:par>
                          <p:cTn id="25" fill="hold" nodeType="afterGroup">
                            <p:stCondLst>
                              <p:cond delay="1000"/>
                            </p:stCondLst>
                            <p:childTnLst>
                              <p:par>
                                <p:cTn id="26" presetID="22" presetClass="entr" presetSubtype="8" fill="hold" nodeType="afterEffect">
                                  <p:stCondLst>
                                    <p:cond delay="0"/>
                                  </p:stCondLst>
                                  <p:childTnLst>
                                    <p:set>
                                      <p:cBhvr>
                                        <p:cTn id="27" dur="1" fill="hold">
                                          <p:stCondLst>
                                            <p:cond delay="0"/>
                                          </p:stCondLst>
                                        </p:cTn>
                                        <p:tgtEl>
                                          <p:spTgt spid="306204">
                                            <p:txEl>
                                              <p:pRg st="3" end="3"/>
                                            </p:txEl>
                                          </p:spTgt>
                                        </p:tgtEl>
                                        <p:attrNameLst>
                                          <p:attrName>style.visibility</p:attrName>
                                        </p:attrNameLst>
                                      </p:cBhvr>
                                      <p:to>
                                        <p:strVal val="visible"/>
                                      </p:to>
                                    </p:set>
                                    <p:animEffect transition="in" filter="wipe(left)">
                                      <p:cBhvr>
                                        <p:cTn id="28" dur="1000"/>
                                        <p:tgtEl>
                                          <p:spTgt spid="30620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20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ChangeArrowheads="1"/>
          </p:cNvSpPr>
          <p:nvPr/>
        </p:nvSpPr>
        <p:spPr bwMode="auto">
          <a:xfrm>
            <a:off x="1730375" y="1817688"/>
            <a:ext cx="7119938" cy="21018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8227" name="Rectangle 3"/>
          <p:cNvSpPr>
            <a:spLocks noGrp="1" noChangeArrowheads="1"/>
          </p:cNvSpPr>
          <p:nvPr>
            <p:ph type="title"/>
          </p:nvPr>
        </p:nvSpPr>
        <p:spPr>
          <a:xfrm>
            <a:off x="457200" y="53975"/>
            <a:ext cx="8535988" cy="792163"/>
          </a:xfrm>
        </p:spPr>
        <p:txBody>
          <a:bodyPr/>
          <a:lstStyle/>
          <a:p>
            <a:pPr eaLnBrk="1" hangingPunct="1">
              <a:defRPr/>
            </a:pPr>
            <a:r>
              <a:rPr lang="en-US" sz="3600" b="1" smtClean="0">
                <a:solidFill>
                  <a:schemeClr val="accent2"/>
                </a:solidFill>
              </a:rPr>
              <a:t>Theory of Consumer Behavior</a:t>
            </a:r>
            <a:endParaRPr lang="en-US" sz="4600" smtClean="0"/>
          </a:p>
        </p:txBody>
      </p:sp>
      <p:sp>
        <p:nvSpPr>
          <p:cNvPr id="308228" name="Text Box 4"/>
          <p:cNvSpPr txBox="1">
            <a:spLocks noChangeArrowheads="1"/>
          </p:cNvSpPr>
          <p:nvPr/>
        </p:nvSpPr>
        <p:spPr bwMode="auto">
          <a:xfrm>
            <a:off x="1704975" y="682625"/>
            <a:ext cx="7237413" cy="113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2800" b="1" i="1" u="sng">
                <a:solidFill>
                  <a:srgbClr val="990033"/>
                </a:solidFill>
                <a:cs typeface="Arial" charset="0"/>
              </a:rPr>
              <a:t>Numerical Example:</a:t>
            </a:r>
          </a:p>
          <a:p>
            <a:pPr>
              <a:lnSpc>
                <a:spcPct val="85000"/>
              </a:lnSpc>
              <a:defRPr/>
            </a:pPr>
            <a:r>
              <a:rPr lang="en-US" sz="2600" b="1">
                <a:cs typeface="Arial" charset="0"/>
              </a:rPr>
              <a:t>Utility-Maximizing Combination of Products </a:t>
            </a:r>
            <a:r>
              <a:rPr lang="en-US" sz="2600" b="1">
                <a:solidFill>
                  <a:srgbClr val="990033"/>
                </a:solidFill>
                <a:cs typeface="Arial" charset="0"/>
              </a:rPr>
              <a:t>A</a:t>
            </a:r>
            <a:r>
              <a:rPr lang="en-US" sz="2600" b="1">
                <a:cs typeface="Arial" charset="0"/>
              </a:rPr>
              <a:t> and </a:t>
            </a:r>
            <a:r>
              <a:rPr lang="en-US" sz="2600" b="1">
                <a:solidFill>
                  <a:srgbClr val="669900"/>
                </a:solidFill>
                <a:cs typeface="Arial" charset="0"/>
              </a:rPr>
              <a:t>B</a:t>
            </a:r>
            <a:r>
              <a:rPr lang="en-US" sz="2600" b="1">
                <a:cs typeface="Arial" charset="0"/>
              </a:rPr>
              <a:t> Obtainable with an </a:t>
            </a:r>
            <a:r>
              <a:rPr lang="en-US" sz="2600" b="1">
                <a:solidFill>
                  <a:srgbClr val="990033"/>
                </a:solidFill>
                <a:cs typeface="Arial" charset="0"/>
              </a:rPr>
              <a:t>Income of $10</a:t>
            </a:r>
          </a:p>
        </p:txBody>
      </p:sp>
      <p:sp>
        <p:nvSpPr>
          <p:cNvPr id="308229" name="Text Box 5"/>
          <p:cNvSpPr txBox="1">
            <a:spLocks noChangeArrowheads="1"/>
          </p:cNvSpPr>
          <p:nvPr/>
        </p:nvSpPr>
        <p:spPr bwMode="auto">
          <a:xfrm>
            <a:off x="1884363" y="3121025"/>
            <a:ext cx="10477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(1)</a:t>
            </a:r>
          </a:p>
          <a:p>
            <a:pPr algn="ctr">
              <a:lnSpc>
                <a:spcPct val="85000"/>
              </a:lnSpc>
              <a:defRPr/>
            </a:pPr>
            <a:r>
              <a:rPr lang="en-US" sz="1800" b="1">
                <a:cs typeface="Arial" charset="0"/>
              </a:rPr>
              <a:t>Unit of</a:t>
            </a:r>
          </a:p>
          <a:p>
            <a:pPr algn="ctr">
              <a:lnSpc>
                <a:spcPct val="85000"/>
              </a:lnSpc>
              <a:defRPr/>
            </a:pPr>
            <a:r>
              <a:rPr lang="en-US" sz="1800" b="1">
                <a:cs typeface="Arial" charset="0"/>
              </a:rPr>
              <a:t>Product</a:t>
            </a:r>
          </a:p>
        </p:txBody>
      </p:sp>
      <p:grpSp>
        <p:nvGrpSpPr>
          <p:cNvPr id="105477" name="Group 6"/>
          <p:cNvGrpSpPr>
            <a:grpSpLocks/>
          </p:cNvGrpSpPr>
          <p:nvPr/>
        </p:nvGrpSpPr>
        <p:grpSpPr bwMode="auto">
          <a:xfrm>
            <a:off x="3298825" y="2887663"/>
            <a:ext cx="4062413" cy="1025525"/>
            <a:chOff x="2078" y="1819"/>
            <a:chExt cx="2559" cy="646"/>
          </a:xfrm>
        </p:grpSpPr>
        <p:sp>
          <p:nvSpPr>
            <p:cNvPr id="308231" name="Text Box 7"/>
            <p:cNvSpPr txBox="1">
              <a:spLocks noChangeArrowheads="1"/>
            </p:cNvSpPr>
            <p:nvPr/>
          </p:nvSpPr>
          <p:spPr bwMode="auto">
            <a:xfrm>
              <a:off x="2078"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sp>
          <p:nvSpPr>
            <p:cNvPr id="308232" name="Text Box 8"/>
            <p:cNvSpPr txBox="1">
              <a:spLocks noChangeArrowheads="1"/>
            </p:cNvSpPr>
            <p:nvPr/>
          </p:nvSpPr>
          <p:spPr bwMode="auto">
            <a:xfrm>
              <a:off x="3929"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grpSp>
      <p:grpSp>
        <p:nvGrpSpPr>
          <p:cNvPr id="105478" name="Group 9"/>
          <p:cNvGrpSpPr>
            <a:grpSpLocks/>
          </p:cNvGrpSpPr>
          <p:nvPr/>
        </p:nvGrpSpPr>
        <p:grpSpPr bwMode="auto">
          <a:xfrm>
            <a:off x="4533900" y="2654300"/>
            <a:ext cx="4252913" cy="1258888"/>
            <a:chOff x="2856" y="1672"/>
            <a:chExt cx="2679" cy="793"/>
          </a:xfrm>
        </p:grpSpPr>
        <p:sp>
          <p:nvSpPr>
            <p:cNvPr id="308234" name="Text Box 10"/>
            <p:cNvSpPr txBox="1">
              <a:spLocks noChangeArrowheads="1"/>
            </p:cNvSpPr>
            <p:nvPr/>
          </p:nvSpPr>
          <p:spPr bwMode="auto">
            <a:xfrm>
              <a:off x="2856"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sp>
          <p:nvSpPr>
            <p:cNvPr id="308235" name="Text Box 11"/>
            <p:cNvSpPr txBox="1">
              <a:spLocks noChangeArrowheads="1"/>
            </p:cNvSpPr>
            <p:nvPr/>
          </p:nvSpPr>
          <p:spPr bwMode="auto">
            <a:xfrm>
              <a:off x="4707"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grpSp>
      <p:grpSp>
        <p:nvGrpSpPr>
          <p:cNvPr id="105479" name="Group 12"/>
          <p:cNvGrpSpPr>
            <a:grpSpLocks/>
          </p:cNvGrpSpPr>
          <p:nvPr/>
        </p:nvGrpSpPr>
        <p:grpSpPr bwMode="auto">
          <a:xfrm>
            <a:off x="3243263" y="1879600"/>
            <a:ext cx="2613025" cy="792163"/>
            <a:chOff x="2043" y="1184"/>
            <a:chExt cx="1646" cy="499"/>
          </a:xfrm>
        </p:grpSpPr>
        <p:sp>
          <p:nvSpPr>
            <p:cNvPr id="308237" name="Text Box 13"/>
            <p:cNvSpPr txBox="1">
              <a:spLocks noChangeArrowheads="1"/>
            </p:cNvSpPr>
            <p:nvPr/>
          </p:nvSpPr>
          <p:spPr bwMode="auto">
            <a:xfrm>
              <a:off x="2440" y="1184"/>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(2)</a:t>
              </a:r>
            </a:p>
            <a:p>
              <a:pPr algn="ctr">
                <a:lnSpc>
                  <a:spcPct val="85000"/>
                </a:lnSpc>
                <a:defRPr/>
              </a:pPr>
              <a:r>
                <a:rPr lang="en-US" sz="1800" b="1">
                  <a:solidFill>
                    <a:srgbClr val="990033"/>
                  </a:solidFill>
                  <a:cs typeface="Arial" charset="0"/>
                </a:rPr>
                <a:t>Product A:</a:t>
              </a:r>
            </a:p>
            <a:p>
              <a:pPr algn="ctr">
                <a:lnSpc>
                  <a:spcPct val="85000"/>
                </a:lnSpc>
                <a:defRPr/>
              </a:pPr>
              <a:r>
                <a:rPr lang="en-US" sz="1800" b="1">
                  <a:solidFill>
                    <a:srgbClr val="990033"/>
                  </a:solidFill>
                  <a:cs typeface="Arial" charset="0"/>
                </a:rPr>
                <a:t>Price = $1</a:t>
              </a:r>
            </a:p>
          </p:txBody>
        </p:sp>
        <p:sp>
          <p:nvSpPr>
            <p:cNvPr id="308238" name="Line 14"/>
            <p:cNvSpPr>
              <a:spLocks noChangeShapeType="1"/>
            </p:cNvSpPr>
            <p:nvPr/>
          </p:nvSpPr>
          <p:spPr bwMode="auto">
            <a:xfrm>
              <a:off x="2043" y="1672"/>
              <a:ext cx="1646" cy="0"/>
            </a:xfrm>
            <a:prstGeom prst="line">
              <a:avLst/>
            </a:prstGeom>
            <a:noFill/>
            <a:ln w="5715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5480" name="Group 15"/>
          <p:cNvGrpSpPr>
            <a:grpSpLocks/>
          </p:cNvGrpSpPr>
          <p:nvPr/>
        </p:nvGrpSpPr>
        <p:grpSpPr bwMode="auto">
          <a:xfrm>
            <a:off x="6184900" y="1876425"/>
            <a:ext cx="2613025" cy="792163"/>
            <a:chOff x="3896" y="1182"/>
            <a:chExt cx="1646" cy="499"/>
          </a:xfrm>
        </p:grpSpPr>
        <p:sp>
          <p:nvSpPr>
            <p:cNvPr id="308240" name="Text Box 16"/>
            <p:cNvSpPr txBox="1">
              <a:spLocks noChangeArrowheads="1"/>
            </p:cNvSpPr>
            <p:nvPr/>
          </p:nvSpPr>
          <p:spPr bwMode="auto">
            <a:xfrm>
              <a:off x="4293" y="1182"/>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(3)</a:t>
              </a:r>
            </a:p>
            <a:p>
              <a:pPr algn="ctr">
                <a:lnSpc>
                  <a:spcPct val="85000"/>
                </a:lnSpc>
                <a:defRPr/>
              </a:pPr>
              <a:r>
                <a:rPr lang="en-US" sz="1800" b="1">
                  <a:solidFill>
                    <a:srgbClr val="669900"/>
                  </a:solidFill>
                  <a:cs typeface="Arial" charset="0"/>
                </a:rPr>
                <a:t>Product B:</a:t>
              </a:r>
            </a:p>
            <a:p>
              <a:pPr algn="ctr">
                <a:lnSpc>
                  <a:spcPct val="85000"/>
                </a:lnSpc>
                <a:defRPr/>
              </a:pPr>
              <a:r>
                <a:rPr lang="en-US" sz="1800" b="1">
                  <a:solidFill>
                    <a:srgbClr val="669900"/>
                  </a:solidFill>
                  <a:cs typeface="Arial" charset="0"/>
                </a:rPr>
                <a:t>Price = $2</a:t>
              </a:r>
            </a:p>
          </p:txBody>
        </p:sp>
        <p:sp>
          <p:nvSpPr>
            <p:cNvPr id="308241" name="Line 17"/>
            <p:cNvSpPr>
              <a:spLocks noChangeShapeType="1"/>
            </p:cNvSpPr>
            <p:nvPr/>
          </p:nvSpPr>
          <p:spPr bwMode="auto">
            <a:xfrm>
              <a:off x="3896" y="1670"/>
              <a:ext cx="1646" cy="0"/>
            </a:xfrm>
            <a:prstGeom prst="line">
              <a:avLst/>
            </a:prstGeom>
            <a:noFill/>
            <a:ln w="57150">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5481" name="Group 18"/>
          <p:cNvGrpSpPr>
            <a:grpSpLocks/>
          </p:cNvGrpSpPr>
          <p:nvPr/>
        </p:nvGrpSpPr>
        <p:grpSpPr bwMode="auto">
          <a:xfrm>
            <a:off x="1843088" y="3898900"/>
            <a:ext cx="5205412" cy="2759075"/>
            <a:chOff x="1161" y="2456"/>
            <a:chExt cx="3279" cy="1738"/>
          </a:xfrm>
        </p:grpSpPr>
        <p:sp>
          <p:nvSpPr>
            <p:cNvPr id="308243" name="Text Box 19"/>
            <p:cNvSpPr txBox="1">
              <a:spLocks noChangeArrowheads="1"/>
            </p:cNvSpPr>
            <p:nvPr/>
          </p:nvSpPr>
          <p:spPr bwMode="auto">
            <a:xfrm>
              <a:off x="1161" y="2456"/>
              <a:ext cx="738"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25000"/>
                </a:lnSpc>
                <a:defRPr/>
              </a:pPr>
              <a:r>
                <a:rPr lang="en-US" sz="2000" b="1">
                  <a:cs typeface="Arial" charset="0"/>
                </a:rPr>
                <a:t>First</a:t>
              </a:r>
            </a:p>
            <a:p>
              <a:pPr>
                <a:lnSpc>
                  <a:spcPct val="125000"/>
                </a:lnSpc>
                <a:defRPr/>
              </a:pPr>
              <a:r>
                <a:rPr lang="en-US" sz="2000" b="1">
                  <a:cs typeface="Arial" charset="0"/>
                </a:rPr>
                <a:t>Second</a:t>
              </a:r>
            </a:p>
            <a:p>
              <a:pPr>
                <a:lnSpc>
                  <a:spcPct val="125000"/>
                </a:lnSpc>
                <a:defRPr/>
              </a:pPr>
              <a:r>
                <a:rPr lang="en-US" sz="2000" b="1">
                  <a:cs typeface="Arial" charset="0"/>
                </a:rPr>
                <a:t>Third</a:t>
              </a:r>
            </a:p>
            <a:p>
              <a:pPr>
                <a:lnSpc>
                  <a:spcPct val="125000"/>
                </a:lnSpc>
                <a:defRPr/>
              </a:pPr>
              <a:r>
                <a:rPr lang="en-US" sz="2000" b="1">
                  <a:cs typeface="Arial" charset="0"/>
                </a:rPr>
                <a:t>Fourth</a:t>
              </a:r>
            </a:p>
            <a:p>
              <a:pPr>
                <a:lnSpc>
                  <a:spcPct val="125000"/>
                </a:lnSpc>
                <a:defRPr/>
              </a:pPr>
              <a:r>
                <a:rPr lang="en-US" sz="2000" b="1">
                  <a:cs typeface="Arial" charset="0"/>
                </a:rPr>
                <a:t>Fifth</a:t>
              </a:r>
            </a:p>
            <a:p>
              <a:pPr>
                <a:lnSpc>
                  <a:spcPct val="125000"/>
                </a:lnSpc>
                <a:defRPr/>
              </a:pPr>
              <a:r>
                <a:rPr lang="en-US" sz="2000" b="1">
                  <a:cs typeface="Arial" charset="0"/>
                </a:rPr>
                <a:t>Sixth</a:t>
              </a:r>
            </a:p>
            <a:p>
              <a:pPr>
                <a:lnSpc>
                  <a:spcPct val="125000"/>
                </a:lnSpc>
                <a:defRPr/>
              </a:pPr>
              <a:r>
                <a:rPr lang="en-US" sz="2000" b="1">
                  <a:cs typeface="Arial" charset="0"/>
                </a:rPr>
                <a:t>Seventh</a:t>
              </a:r>
            </a:p>
          </p:txBody>
        </p:sp>
        <p:sp>
          <p:nvSpPr>
            <p:cNvPr id="308244" name="Text Box 20"/>
            <p:cNvSpPr txBox="1">
              <a:spLocks noChangeArrowheads="1"/>
            </p:cNvSpPr>
            <p:nvPr/>
          </p:nvSpPr>
          <p:spPr bwMode="auto">
            <a:xfrm>
              <a:off x="2295"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08245" name="Text Box 21"/>
            <p:cNvSpPr txBox="1">
              <a:spLocks noChangeArrowheads="1"/>
            </p:cNvSpPr>
            <p:nvPr/>
          </p:nvSpPr>
          <p:spPr bwMode="auto">
            <a:xfrm>
              <a:off x="4146"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24</a:t>
              </a:r>
            </a:p>
            <a:p>
              <a:pPr algn="r">
                <a:lnSpc>
                  <a:spcPct val="125000"/>
                </a:lnSpc>
                <a:defRPr/>
              </a:pPr>
              <a:r>
                <a:rPr lang="en-US" sz="2000" b="1">
                  <a:cs typeface="Arial" charset="0"/>
                </a:rPr>
                <a:t>20</a:t>
              </a:r>
            </a:p>
            <a:p>
              <a:pPr algn="r">
                <a:lnSpc>
                  <a:spcPct val="125000"/>
                </a:lnSpc>
                <a:defRPr/>
              </a:pPr>
              <a:r>
                <a:rPr lang="en-US" sz="2000" b="1">
                  <a:cs typeface="Arial" charset="0"/>
                </a:rPr>
                <a:t>18</a:t>
              </a:r>
            </a:p>
            <a:p>
              <a:pPr algn="r">
                <a:lnSpc>
                  <a:spcPct val="125000"/>
                </a:lnSpc>
                <a:defRPr/>
              </a:pPr>
              <a:r>
                <a:rPr lang="en-US" sz="2000" b="1">
                  <a:cs typeface="Arial" charset="0"/>
                </a:rPr>
                <a:t>16</a:t>
              </a:r>
            </a:p>
            <a:p>
              <a:pPr algn="r">
                <a:lnSpc>
                  <a:spcPct val="125000"/>
                </a:lnSpc>
                <a:defRPr/>
              </a:pPr>
              <a:r>
                <a:rPr lang="en-US" sz="2000" b="1">
                  <a:cs typeface="Arial" charset="0"/>
                </a:rPr>
                <a:t>12</a:t>
              </a:r>
            </a:p>
            <a:p>
              <a:pPr algn="r">
                <a:lnSpc>
                  <a:spcPct val="125000"/>
                </a:lnSpc>
                <a:defRPr/>
              </a:pPr>
              <a:r>
                <a:rPr lang="en-US" sz="2000" b="1">
                  <a:cs typeface="Arial" charset="0"/>
                </a:rPr>
                <a:t>6</a:t>
              </a:r>
            </a:p>
            <a:p>
              <a:pPr algn="r">
                <a:lnSpc>
                  <a:spcPct val="125000"/>
                </a:lnSpc>
                <a:defRPr/>
              </a:pPr>
              <a:r>
                <a:rPr lang="en-US" sz="2000" b="1">
                  <a:cs typeface="Arial" charset="0"/>
                </a:rPr>
                <a:t>4</a:t>
              </a:r>
            </a:p>
          </p:txBody>
        </p:sp>
      </p:grpSp>
      <p:grpSp>
        <p:nvGrpSpPr>
          <p:cNvPr id="105482" name="Group 22"/>
          <p:cNvGrpSpPr>
            <a:grpSpLocks/>
          </p:cNvGrpSpPr>
          <p:nvPr/>
        </p:nvGrpSpPr>
        <p:grpSpPr bwMode="auto">
          <a:xfrm>
            <a:off x="4973638" y="3898900"/>
            <a:ext cx="3405187" cy="2759075"/>
            <a:chOff x="3133" y="2456"/>
            <a:chExt cx="2145" cy="1738"/>
          </a:xfrm>
        </p:grpSpPr>
        <p:sp>
          <p:nvSpPr>
            <p:cNvPr id="308247" name="Text Box 23"/>
            <p:cNvSpPr txBox="1">
              <a:spLocks noChangeArrowheads="1"/>
            </p:cNvSpPr>
            <p:nvPr/>
          </p:nvSpPr>
          <p:spPr bwMode="auto">
            <a:xfrm>
              <a:off x="3133"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08248" name="Text Box 24"/>
            <p:cNvSpPr txBox="1">
              <a:spLocks noChangeArrowheads="1"/>
            </p:cNvSpPr>
            <p:nvPr/>
          </p:nvSpPr>
          <p:spPr bwMode="auto">
            <a:xfrm>
              <a:off x="4984"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12</a:t>
              </a:r>
            </a:p>
            <a:p>
              <a:pPr algn="r">
                <a:lnSpc>
                  <a:spcPct val="125000"/>
                </a:lnSpc>
                <a:defRPr/>
              </a:pPr>
              <a:r>
                <a:rPr lang="en-US" sz="2000" b="1">
                  <a:cs typeface="Arial" charset="0"/>
                </a:rPr>
                <a:t>10</a:t>
              </a:r>
            </a:p>
            <a:p>
              <a:pPr algn="r">
                <a:lnSpc>
                  <a:spcPct val="125000"/>
                </a:lnSpc>
                <a:defRPr/>
              </a:pPr>
              <a:r>
                <a:rPr lang="en-US" sz="2000" b="1">
                  <a:cs typeface="Arial" charset="0"/>
                </a:rPr>
                <a:t>9</a:t>
              </a:r>
            </a:p>
            <a:p>
              <a:pPr algn="r">
                <a:lnSpc>
                  <a:spcPct val="125000"/>
                </a:lnSpc>
                <a:defRPr/>
              </a:pPr>
              <a:r>
                <a:rPr lang="en-US" sz="2000" b="1">
                  <a:cs typeface="Arial" charset="0"/>
                </a:rPr>
                <a:t>8</a:t>
              </a:r>
            </a:p>
            <a:p>
              <a:pPr algn="r">
                <a:lnSpc>
                  <a:spcPct val="125000"/>
                </a:lnSpc>
                <a:defRPr/>
              </a:pPr>
              <a:r>
                <a:rPr lang="en-US" sz="2000" b="1">
                  <a:cs typeface="Arial" charset="0"/>
                </a:rPr>
                <a:t>6</a:t>
              </a:r>
            </a:p>
            <a:p>
              <a:pPr algn="r">
                <a:lnSpc>
                  <a:spcPct val="125000"/>
                </a:lnSpc>
                <a:defRPr/>
              </a:pPr>
              <a:r>
                <a:rPr lang="en-US" sz="2000" b="1">
                  <a:cs typeface="Arial" charset="0"/>
                </a:rPr>
                <a:t>3</a:t>
              </a:r>
            </a:p>
            <a:p>
              <a:pPr algn="r">
                <a:lnSpc>
                  <a:spcPct val="125000"/>
                </a:lnSpc>
                <a:defRPr/>
              </a:pPr>
              <a:r>
                <a:rPr lang="en-US" sz="2000" b="1">
                  <a:cs typeface="Arial" charset="0"/>
                </a:rPr>
                <a:t>2</a:t>
              </a:r>
            </a:p>
          </p:txBody>
        </p:sp>
      </p:grpSp>
      <p:sp>
        <p:nvSpPr>
          <p:cNvPr id="308249" name="Rectangle 25"/>
          <p:cNvSpPr>
            <a:spLocks noChangeArrowheads="1"/>
          </p:cNvSpPr>
          <p:nvPr/>
        </p:nvSpPr>
        <p:spPr bwMode="auto">
          <a:xfrm>
            <a:off x="3429000" y="4692650"/>
            <a:ext cx="2592388" cy="1882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8250" name="Rectangle 26"/>
          <p:cNvSpPr>
            <a:spLocks noChangeArrowheads="1"/>
          </p:cNvSpPr>
          <p:nvPr/>
        </p:nvSpPr>
        <p:spPr bwMode="auto">
          <a:xfrm>
            <a:off x="5997575" y="5073650"/>
            <a:ext cx="2754313" cy="1501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8251" name="Rectangle 27"/>
          <p:cNvSpPr>
            <a:spLocks noChangeArrowheads="1"/>
          </p:cNvSpPr>
          <p:nvPr/>
        </p:nvSpPr>
        <p:spPr bwMode="auto">
          <a:xfrm>
            <a:off x="1846263" y="5073650"/>
            <a:ext cx="1592262" cy="1501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8252" name="Text Box 28"/>
          <p:cNvSpPr txBox="1">
            <a:spLocks noChangeArrowheads="1"/>
          </p:cNvSpPr>
          <p:nvPr/>
        </p:nvSpPr>
        <p:spPr bwMode="auto">
          <a:xfrm>
            <a:off x="1841500" y="5210175"/>
            <a:ext cx="68072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a:solidFill>
                  <a:srgbClr val="990033"/>
                </a:solidFill>
                <a:cs typeface="Arial" charset="0"/>
              </a:rPr>
              <a:t>Again, Compare Per Dollar - MU/Price</a:t>
            </a:r>
          </a:p>
          <a:p>
            <a:pPr>
              <a:defRPr/>
            </a:pPr>
            <a:r>
              <a:rPr lang="en-US" sz="2800" b="1">
                <a:solidFill>
                  <a:srgbClr val="990033"/>
                </a:solidFill>
                <a:cs typeface="Arial" charset="0"/>
              </a:rPr>
              <a:t>Buy One More B  – Budget Has $3 Left</a:t>
            </a:r>
          </a:p>
          <a:p>
            <a:pPr>
              <a:defRPr/>
            </a:pPr>
            <a:r>
              <a:rPr lang="en-US" sz="2800" b="1">
                <a:solidFill>
                  <a:srgbClr val="990033"/>
                </a:solidFill>
                <a:cs typeface="Arial" charset="0"/>
              </a:rPr>
              <a:t>Proceed to Next Item </a:t>
            </a:r>
          </a:p>
        </p:txBody>
      </p:sp>
      <p:sp>
        <p:nvSpPr>
          <p:cNvPr id="308253" name="Oval 29"/>
          <p:cNvSpPr>
            <a:spLocks noChangeArrowheads="1"/>
          </p:cNvSpPr>
          <p:nvPr/>
        </p:nvSpPr>
        <p:spPr bwMode="auto">
          <a:xfrm>
            <a:off x="5002213" y="4292600"/>
            <a:ext cx="500062" cy="500063"/>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8254" name="Oval 30"/>
          <p:cNvSpPr>
            <a:spLocks noChangeArrowheads="1"/>
          </p:cNvSpPr>
          <p:nvPr/>
        </p:nvSpPr>
        <p:spPr bwMode="auto">
          <a:xfrm>
            <a:off x="7921625" y="4670425"/>
            <a:ext cx="500063" cy="500063"/>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aphicFrame>
        <p:nvGraphicFramePr>
          <p:cNvPr id="105489" name="Object 31">
            <a:hlinkClick r:id="" action="ppaction://ole?verb=0"/>
          </p:cNvPr>
          <p:cNvGraphicFramePr>
            <a:graphicFrameLocks/>
          </p:cNvGraphicFramePr>
          <p:nvPr>
            <p:ph idx="1"/>
          </p:nvPr>
        </p:nvGraphicFramePr>
        <p:xfrm>
          <a:off x="8402638" y="4030663"/>
          <a:ext cx="238125" cy="244475"/>
        </p:xfrm>
        <a:graphic>
          <a:graphicData uri="http://schemas.openxmlformats.org/presentationml/2006/ole">
            <mc:AlternateContent xmlns:mc="http://schemas.openxmlformats.org/markup-compatibility/2006">
              <mc:Choice xmlns:v="urn:schemas-microsoft-com:vml" Requires="v">
                <p:oleObj spid="_x0000_s105510" name="Clip" r:id="rId4" imgW="2247900" imgH="3314700" progId="MS_ClipArt_Gallery.2">
                  <p:embed/>
                </p:oleObj>
              </mc:Choice>
              <mc:Fallback>
                <p:oleObj name="Clip" r:id="rId4" imgW="2247900" imgH="3314700" progId="MS_ClipArt_Gallery.2">
                  <p:embed/>
                  <p:pic>
                    <p:nvPicPr>
                      <p:cNvPr id="0" name="Object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2638" y="4030663"/>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5490" name="Object 32">
            <a:hlinkClick r:id="" action="ppaction://ole?verb=0"/>
          </p:cNvPr>
          <p:cNvGraphicFramePr>
            <a:graphicFrameLocks/>
          </p:cNvGraphicFramePr>
          <p:nvPr/>
        </p:nvGraphicFramePr>
        <p:xfrm>
          <a:off x="8424863" y="4346575"/>
          <a:ext cx="217487" cy="320675"/>
        </p:xfrm>
        <a:graphic>
          <a:graphicData uri="http://schemas.openxmlformats.org/presentationml/2006/ole">
            <mc:AlternateContent xmlns:mc="http://schemas.openxmlformats.org/markup-compatibility/2006">
              <mc:Choice xmlns:v="urn:schemas-microsoft-com:vml" Requires="v">
                <p:oleObj spid="_x0000_s105511" name="Clip" r:id="rId6" imgW="2247900" imgH="3314700" progId="MS_ClipArt_Gallery.2">
                  <p:embed/>
                </p:oleObj>
              </mc:Choice>
              <mc:Fallback>
                <p:oleObj name="Clip" r:id="rId6" imgW="2247900" imgH="3314700" progId="MS_ClipArt_Gallery.2">
                  <p:embed/>
                  <p:pic>
                    <p:nvPicPr>
                      <p:cNvPr id="0" name="Object 3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4863" y="4346575"/>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5491" name="Object 33">
            <a:hlinkClick r:id="" action="ppaction://ole?verb=0"/>
          </p:cNvPr>
          <p:cNvGraphicFramePr>
            <a:graphicFrameLocks/>
          </p:cNvGraphicFramePr>
          <p:nvPr/>
        </p:nvGraphicFramePr>
        <p:xfrm>
          <a:off x="5510213" y="3954463"/>
          <a:ext cx="217487" cy="320675"/>
        </p:xfrm>
        <a:graphic>
          <a:graphicData uri="http://schemas.openxmlformats.org/presentationml/2006/ole">
            <mc:AlternateContent xmlns:mc="http://schemas.openxmlformats.org/markup-compatibility/2006">
              <mc:Choice xmlns:v="urn:schemas-microsoft-com:vml" Requires="v">
                <p:oleObj spid="_x0000_s105512" name="Clip" r:id="rId7" imgW="2247900" imgH="3314700" progId="MS_ClipArt_Gallery.2">
                  <p:embed/>
                </p:oleObj>
              </mc:Choice>
              <mc:Fallback>
                <p:oleObj name="Clip" r:id="rId7" imgW="2247900" imgH="3314700" progId="MS_ClipArt_Gallery.2">
                  <p:embed/>
                  <p:pic>
                    <p:nvPicPr>
                      <p:cNvPr id="0" name="Object 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0213" y="3954463"/>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08258" name="Object 34">
            <a:hlinkClick r:id="" action="ppaction://ole?verb=0"/>
          </p:cNvPr>
          <p:cNvGraphicFramePr>
            <a:graphicFrameLocks/>
          </p:cNvGraphicFramePr>
          <p:nvPr/>
        </p:nvGraphicFramePr>
        <p:xfrm>
          <a:off x="8466138" y="4721225"/>
          <a:ext cx="217487" cy="320675"/>
        </p:xfrm>
        <a:graphic>
          <a:graphicData uri="http://schemas.openxmlformats.org/presentationml/2006/ole">
            <mc:AlternateContent xmlns:mc="http://schemas.openxmlformats.org/markup-compatibility/2006">
              <mc:Choice xmlns:v="urn:schemas-microsoft-com:vml" Requires="v">
                <p:oleObj spid="_x0000_s105513" name="Clip" r:id="rId8" imgW="2247900" imgH="3314700" progId="MS_ClipArt_Gallery.2">
                  <p:embed/>
                </p:oleObj>
              </mc:Choice>
              <mc:Fallback>
                <p:oleObj name="Clip" r:id="rId8" imgW="2247900" imgH="3314700" progId="MS_ClipArt_Gallery.2">
                  <p:embed/>
                  <p:pic>
                    <p:nvPicPr>
                      <p:cNvPr id="0" name="Object 3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6138" y="4721225"/>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8252">
                                            <p:txEl>
                                              <p:pRg st="0" end="0"/>
                                            </p:txEl>
                                          </p:spTgt>
                                        </p:tgtEl>
                                        <p:attrNameLst>
                                          <p:attrName>style.visibility</p:attrName>
                                        </p:attrNameLst>
                                      </p:cBhvr>
                                      <p:to>
                                        <p:strVal val="visible"/>
                                      </p:to>
                                    </p:set>
                                    <p:animEffect transition="in" filter="wipe(left)">
                                      <p:cBhvr>
                                        <p:cTn id="7" dur="1000"/>
                                        <p:tgtEl>
                                          <p:spTgt spid="308252">
                                            <p:txEl>
                                              <p:pRg st="0" end="0"/>
                                            </p:txEl>
                                          </p:spTgt>
                                        </p:tgtEl>
                                      </p:cBhvr>
                                    </p:animEffect>
                                  </p:childTnLst>
                                </p:cTn>
                              </p:par>
                            </p:childTnLst>
                          </p:cTn>
                        </p:par>
                        <p:par>
                          <p:cTn id="8" fill="hold" nodeType="afterGroup">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30825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308252">
                                            <p:txEl>
                                              <p:pRg st="1" end="1"/>
                                            </p:txEl>
                                          </p:spTgt>
                                        </p:tgtEl>
                                        <p:attrNameLst>
                                          <p:attrName>style.visibility</p:attrName>
                                        </p:attrNameLst>
                                      </p:cBhvr>
                                      <p:to>
                                        <p:strVal val="visible"/>
                                      </p:to>
                                    </p:set>
                                    <p:animEffect transition="in" filter="wipe(left)">
                                      <p:cBhvr>
                                        <p:cTn id="15" dur="1000"/>
                                        <p:tgtEl>
                                          <p:spTgt spid="308252">
                                            <p:txEl>
                                              <p:pRg st="1" end="1"/>
                                            </p:txEl>
                                          </p:spTgt>
                                        </p:tgtEl>
                                      </p:cBhvr>
                                    </p:animEffect>
                                  </p:childTnLst>
                                </p:cTn>
                              </p:par>
                            </p:childTnLst>
                          </p:cTn>
                        </p:par>
                        <p:par>
                          <p:cTn id="16" fill="hold" nodeType="afterGroup">
                            <p:stCondLst>
                              <p:cond delay="1000"/>
                            </p:stCondLst>
                            <p:childTnLst>
                              <p:par>
                                <p:cTn id="17" presetID="1" presetClass="entr" presetSubtype="0" fill="hold" nodeType="afterEffect">
                                  <p:stCondLst>
                                    <p:cond delay="0"/>
                                  </p:stCondLst>
                                  <p:childTnLst>
                                    <p:set>
                                      <p:cBhvr>
                                        <p:cTn id="18" dur="1" fill="hold">
                                          <p:stCondLst>
                                            <p:cond delay="0"/>
                                          </p:stCondLst>
                                        </p:cTn>
                                        <p:tgtEl>
                                          <p:spTgt spid="308258"/>
                                        </p:tgtEl>
                                        <p:attrNameLst>
                                          <p:attrName>style.visibility</p:attrName>
                                        </p:attrNameLst>
                                      </p:cBhvr>
                                      <p:to>
                                        <p:strVal val="visible"/>
                                      </p:to>
                                    </p:set>
                                  </p:childTnLst>
                                </p:cTn>
                              </p:par>
                            </p:childTnLst>
                          </p:cTn>
                        </p:par>
                        <p:par>
                          <p:cTn id="19" fill="hold" nodeType="afterGroup">
                            <p:stCondLst>
                              <p:cond delay="1000"/>
                            </p:stCondLst>
                            <p:childTnLst>
                              <p:par>
                                <p:cTn id="20" presetID="22" presetClass="entr" presetSubtype="8" fill="hold" nodeType="afterEffect">
                                  <p:stCondLst>
                                    <p:cond delay="0"/>
                                  </p:stCondLst>
                                  <p:childTnLst>
                                    <p:set>
                                      <p:cBhvr>
                                        <p:cTn id="21" dur="1" fill="hold">
                                          <p:stCondLst>
                                            <p:cond delay="0"/>
                                          </p:stCondLst>
                                        </p:cTn>
                                        <p:tgtEl>
                                          <p:spTgt spid="308252">
                                            <p:txEl>
                                              <p:pRg st="2" end="2"/>
                                            </p:txEl>
                                          </p:spTgt>
                                        </p:tgtEl>
                                        <p:attrNameLst>
                                          <p:attrName>style.visibility</p:attrName>
                                        </p:attrNameLst>
                                      </p:cBhvr>
                                      <p:to>
                                        <p:strVal val="visible"/>
                                      </p:to>
                                    </p:set>
                                    <p:animEffect transition="in" filter="wipe(left)">
                                      <p:cBhvr>
                                        <p:cTn id="22" dur="1000"/>
                                        <p:tgtEl>
                                          <p:spTgt spid="3082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5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ChangeArrowheads="1"/>
          </p:cNvSpPr>
          <p:nvPr/>
        </p:nvSpPr>
        <p:spPr bwMode="auto">
          <a:xfrm>
            <a:off x="1730375" y="1817688"/>
            <a:ext cx="7119938" cy="21018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0275" name="Rectangle 3"/>
          <p:cNvSpPr>
            <a:spLocks noGrp="1" noChangeArrowheads="1"/>
          </p:cNvSpPr>
          <p:nvPr>
            <p:ph type="title"/>
          </p:nvPr>
        </p:nvSpPr>
        <p:spPr>
          <a:xfrm>
            <a:off x="457200" y="53975"/>
            <a:ext cx="8535988" cy="712788"/>
          </a:xfrm>
        </p:spPr>
        <p:txBody>
          <a:bodyPr/>
          <a:lstStyle/>
          <a:p>
            <a:pPr eaLnBrk="1" hangingPunct="1">
              <a:defRPr/>
            </a:pPr>
            <a:r>
              <a:rPr lang="en-US" sz="3600" b="1" smtClean="0">
                <a:solidFill>
                  <a:schemeClr val="accent2"/>
                </a:solidFill>
              </a:rPr>
              <a:t>Theory of Consumer Behavior</a:t>
            </a:r>
            <a:endParaRPr lang="en-US" sz="4600" smtClean="0"/>
          </a:p>
        </p:txBody>
      </p:sp>
      <p:sp>
        <p:nvSpPr>
          <p:cNvPr id="310276" name="Text Box 4"/>
          <p:cNvSpPr txBox="1">
            <a:spLocks noChangeArrowheads="1"/>
          </p:cNvSpPr>
          <p:nvPr/>
        </p:nvSpPr>
        <p:spPr bwMode="auto">
          <a:xfrm>
            <a:off x="1704975" y="682625"/>
            <a:ext cx="7237413" cy="113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2800" b="1" i="1" u="sng">
                <a:solidFill>
                  <a:srgbClr val="990033"/>
                </a:solidFill>
                <a:cs typeface="Arial" charset="0"/>
              </a:rPr>
              <a:t>Numerical Example:</a:t>
            </a:r>
          </a:p>
          <a:p>
            <a:pPr>
              <a:lnSpc>
                <a:spcPct val="85000"/>
              </a:lnSpc>
              <a:defRPr/>
            </a:pPr>
            <a:r>
              <a:rPr lang="en-US" sz="2600" b="1">
                <a:cs typeface="Arial" charset="0"/>
              </a:rPr>
              <a:t>Utility-Maximizing Combination of Products </a:t>
            </a:r>
            <a:r>
              <a:rPr lang="en-US" sz="2600" b="1">
                <a:solidFill>
                  <a:srgbClr val="990033"/>
                </a:solidFill>
                <a:cs typeface="Arial" charset="0"/>
              </a:rPr>
              <a:t>A</a:t>
            </a:r>
            <a:r>
              <a:rPr lang="en-US" sz="2600" b="1">
                <a:cs typeface="Arial" charset="0"/>
              </a:rPr>
              <a:t> and </a:t>
            </a:r>
            <a:r>
              <a:rPr lang="en-US" sz="2600" b="1">
                <a:solidFill>
                  <a:srgbClr val="669900"/>
                </a:solidFill>
                <a:cs typeface="Arial" charset="0"/>
              </a:rPr>
              <a:t>B</a:t>
            </a:r>
            <a:r>
              <a:rPr lang="en-US" sz="2600" b="1">
                <a:cs typeface="Arial" charset="0"/>
              </a:rPr>
              <a:t> Obtainable with an </a:t>
            </a:r>
            <a:r>
              <a:rPr lang="en-US" sz="2600" b="1">
                <a:solidFill>
                  <a:srgbClr val="990033"/>
                </a:solidFill>
                <a:cs typeface="Arial" charset="0"/>
              </a:rPr>
              <a:t>Income of $10</a:t>
            </a:r>
          </a:p>
        </p:txBody>
      </p:sp>
      <p:sp>
        <p:nvSpPr>
          <p:cNvPr id="310277" name="Text Box 5"/>
          <p:cNvSpPr txBox="1">
            <a:spLocks noChangeArrowheads="1"/>
          </p:cNvSpPr>
          <p:nvPr/>
        </p:nvSpPr>
        <p:spPr bwMode="auto">
          <a:xfrm>
            <a:off x="1884363" y="3121025"/>
            <a:ext cx="10477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(1)</a:t>
            </a:r>
          </a:p>
          <a:p>
            <a:pPr algn="ctr">
              <a:lnSpc>
                <a:spcPct val="85000"/>
              </a:lnSpc>
              <a:defRPr/>
            </a:pPr>
            <a:r>
              <a:rPr lang="en-US" sz="1800" b="1">
                <a:cs typeface="Arial" charset="0"/>
              </a:rPr>
              <a:t>Unit of</a:t>
            </a:r>
          </a:p>
          <a:p>
            <a:pPr algn="ctr">
              <a:lnSpc>
                <a:spcPct val="85000"/>
              </a:lnSpc>
              <a:defRPr/>
            </a:pPr>
            <a:r>
              <a:rPr lang="en-US" sz="1800" b="1">
                <a:cs typeface="Arial" charset="0"/>
              </a:rPr>
              <a:t>Product</a:t>
            </a:r>
          </a:p>
        </p:txBody>
      </p:sp>
      <p:grpSp>
        <p:nvGrpSpPr>
          <p:cNvPr id="107525" name="Group 6"/>
          <p:cNvGrpSpPr>
            <a:grpSpLocks/>
          </p:cNvGrpSpPr>
          <p:nvPr/>
        </p:nvGrpSpPr>
        <p:grpSpPr bwMode="auto">
          <a:xfrm>
            <a:off x="3298825" y="2887663"/>
            <a:ext cx="4062413" cy="1025525"/>
            <a:chOff x="2078" y="1819"/>
            <a:chExt cx="2559" cy="646"/>
          </a:xfrm>
        </p:grpSpPr>
        <p:sp>
          <p:nvSpPr>
            <p:cNvPr id="310279" name="Text Box 7"/>
            <p:cNvSpPr txBox="1">
              <a:spLocks noChangeArrowheads="1"/>
            </p:cNvSpPr>
            <p:nvPr/>
          </p:nvSpPr>
          <p:spPr bwMode="auto">
            <a:xfrm>
              <a:off x="2078"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sp>
          <p:nvSpPr>
            <p:cNvPr id="310280" name="Text Box 8"/>
            <p:cNvSpPr txBox="1">
              <a:spLocks noChangeArrowheads="1"/>
            </p:cNvSpPr>
            <p:nvPr/>
          </p:nvSpPr>
          <p:spPr bwMode="auto">
            <a:xfrm>
              <a:off x="3929"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grpSp>
      <p:grpSp>
        <p:nvGrpSpPr>
          <p:cNvPr id="107526" name="Group 9"/>
          <p:cNvGrpSpPr>
            <a:grpSpLocks/>
          </p:cNvGrpSpPr>
          <p:nvPr/>
        </p:nvGrpSpPr>
        <p:grpSpPr bwMode="auto">
          <a:xfrm>
            <a:off x="4533900" y="2654300"/>
            <a:ext cx="4252913" cy="1258888"/>
            <a:chOff x="2856" y="1672"/>
            <a:chExt cx="2679" cy="793"/>
          </a:xfrm>
        </p:grpSpPr>
        <p:sp>
          <p:nvSpPr>
            <p:cNvPr id="310282" name="Text Box 10"/>
            <p:cNvSpPr txBox="1">
              <a:spLocks noChangeArrowheads="1"/>
            </p:cNvSpPr>
            <p:nvPr/>
          </p:nvSpPr>
          <p:spPr bwMode="auto">
            <a:xfrm>
              <a:off x="2856"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sp>
          <p:nvSpPr>
            <p:cNvPr id="310283" name="Text Box 11"/>
            <p:cNvSpPr txBox="1">
              <a:spLocks noChangeArrowheads="1"/>
            </p:cNvSpPr>
            <p:nvPr/>
          </p:nvSpPr>
          <p:spPr bwMode="auto">
            <a:xfrm>
              <a:off x="4707"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grpSp>
      <p:grpSp>
        <p:nvGrpSpPr>
          <p:cNvPr id="107527" name="Group 12"/>
          <p:cNvGrpSpPr>
            <a:grpSpLocks/>
          </p:cNvGrpSpPr>
          <p:nvPr/>
        </p:nvGrpSpPr>
        <p:grpSpPr bwMode="auto">
          <a:xfrm>
            <a:off x="3243263" y="1879600"/>
            <a:ext cx="2613025" cy="792163"/>
            <a:chOff x="2043" y="1184"/>
            <a:chExt cx="1646" cy="499"/>
          </a:xfrm>
        </p:grpSpPr>
        <p:sp>
          <p:nvSpPr>
            <p:cNvPr id="310285" name="Text Box 13"/>
            <p:cNvSpPr txBox="1">
              <a:spLocks noChangeArrowheads="1"/>
            </p:cNvSpPr>
            <p:nvPr/>
          </p:nvSpPr>
          <p:spPr bwMode="auto">
            <a:xfrm>
              <a:off x="2440" y="1184"/>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(2)</a:t>
              </a:r>
            </a:p>
            <a:p>
              <a:pPr algn="ctr">
                <a:lnSpc>
                  <a:spcPct val="85000"/>
                </a:lnSpc>
                <a:defRPr/>
              </a:pPr>
              <a:r>
                <a:rPr lang="en-US" sz="1800" b="1">
                  <a:solidFill>
                    <a:srgbClr val="990033"/>
                  </a:solidFill>
                  <a:cs typeface="Arial" charset="0"/>
                </a:rPr>
                <a:t>Product A:</a:t>
              </a:r>
            </a:p>
            <a:p>
              <a:pPr algn="ctr">
                <a:lnSpc>
                  <a:spcPct val="85000"/>
                </a:lnSpc>
                <a:defRPr/>
              </a:pPr>
              <a:r>
                <a:rPr lang="en-US" sz="1800" b="1">
                  <a:solidFill>
                    <a:srgbClr val="990033"/>
                  </a:solidFill>
                  <a:cs typeface="Arial" charset="0"/>
                </a:rPr>
                <a:t>Price = $1</a:t>
              </a:r>
            </a:p>
          </p:txBody>
        </p:sp>
        <p:sp>
          <p:nvSpPr>
            <p:cNvPr id="310286" name="Line 14"/>
            <p:cNvSpPr>
              <a:spLocks noChangeShapeType="1"/>
            </p:cNvSpPr>
            <p:nvPr/>
          </p:nvSpPr>
          <p:spPr bwMode="auto">
            <a:xfrm>
              <a:off x="2043" y="1672"/>
              <a:ext cx="1646" cy="0"/>
            </a:xfrm>
            <a:prstGeom prst="line">
              <a:avLst/>
            </a:prstGeom>
            <a:noFill/>
            <a:ln w="5715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7528" name="Group 15"/>
          <p:cNvGrpSpPr>
            <a:grpSpLocks/>
          </p:cNvGrpSpPr>
          <p:nvPr/>
        </p:nvGrpSpPr>
        <p:grpSpPr bwMode="auto">
          <a:xfrm>
            <a:off x="6184900" y="1876425"/>
            <a:ext cx="2613025" cy="792163"/>
            <a:chOff x="3896" y="1182"/>
            <a:chExt cx="1646" cy="499"/>
          </a:xfrm>
        </p:grpSpPr>
        <p:sp>
          <p:nvSpPr>
            <p:cNvPr id="310288" name="Text Box 16"/>
            <p:cNvSpPr txBox="1">
              <a:spLocks noChangeArrowheads="1"/>
            </p:cNvSpPr>
            <p:nvPr/>
          </p:nvSpPr>
          <p:spPr bwMode="auto">
            <a:xfrm>
              <a:off x="4293" y="1182"/>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(3)</a:t>
              </a:r>
            </a:p>
            <a:p>
              <a:pPr algn="ctr">
                <a:lnSpc>
                  <a:spcPct val="85000"/>
                </a:lnSpc>
                <a:defRPr/>
              </a:pPr>
              <a:r>
                <a:rPr lang="en-US" sz="1800" b="1">
                  <a:solidFill>
                    <a:srgbClr val="669900"/>
                  </a:solidFill>
                  <a:cs typeface="Arial" charset="0"/>
                </a:rPr>
                <a:t>Product B:</a:t>
              </a:r>
            </a:p>
            <a:p>
              <a:pPr algn="ctr">
                <a:lnSpc>
                  <a:spcPct val="85000"/>
                </a:lnSpc>
                <a:defRPr/>
              </a:pPr>
              <a:r>
                <a:rPr lang="en-US" sz="1800" b="1">
                  <a:solidFill>
                    <a:srgbClr val="669900"/>
                  </a:solidFill>
                  <a:cs typeface="Arial" charset="0"/>
                </a:rPr>
                <a:t>Price = $2</a:t>
              </a:r>
            </a:p>
          </p:txBody>
        </p:sp>
        <p:sp>
          <p:nvSpPr>
            <p:cNvPr id="310289" name="Line 17"/>
            <p:cNvSpPr>
              <a:spLocks noChangeShapeType="1"/>
            </p:cNvSpPr>
            <p:nvPr/>
          </p:nvSpPr>
          <p:spPr bwMode="auto">
            <a:xfrm>
              <a:off x="3896" y="1670"/>
              <a:ext cx="1646" cy="0"/>
            </a:xfrm>
            <a:prstGeom prst="line">
              <a:avLst/>
            </a:prstGeom>
            <a:noFill/>
            <a:ln w="57150">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7529" name="Group 18"/>
          <p:cNvGrpSpPr>
            <a:grpSpLocks/>
          </p:cNvGrpSpPr>
          <p:nvPr/>
        </p:nvGrpSpPr>
        <p:grpSpPr bwMode="auto">
          <a:xfrm>
            <a:off x="1843088" y="3898900"/>
            <a:ext cx="5207000" cy="2759075"/>
            <a:chOff x="1161" y="2456"/>
            <a:chExt cx="3280" cy="1738"/>
          </a:xfrm>
        </p:grpSpPr>
        <p:sp>
          <p:nvSpPr>
            <p:cNvPr id="310291" name="Text Box 19"/>
            <p:cNvSpPr txBox="1">
              <a:spLocks noChangeArrowheads="1"/>
            </p:cNvSpPr>
            <p:nvPr/>
          </p:nvSpPr>
          <p:spPr bwMode="auto">
            <a:xfrm>
              <a:off x="1161" y="2456"/>
              <a:ext cx="738"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25000"/>
                </a:lnSpc>
                <a:defRPr/>
              </a:pPr>
              <a:r>
                <a:rPr lang="en-US" sz="2000" b="1">
                  <a:cs typeface="Arial" charset="0"/>
                </a:rPr>
                <a:t>First</a:t>
              </a:r>
            </a:p>
            <a:p>
              <a:pPr>
                <a:lnSpc>
                  <a:spcPct val="125000"/>
                </a:lnSpc>
                <a:defRPr/>
              </a:pPr>
              <a:r>
                <a:rPr lang="en-US" sz="2000" b="1">
                  <a:cs typeface="Arial" charset="0"/>
                </a:rPr>
                <a:t>Second</a:t>
              </a:r>
            </a:p>
            <a:p>
              <a:pPr>
                <a:lnSpc>
                  <a:spcPct val="125000"/>
                </a:lnSpc>
                <a:defRPr/>
              </a:pPr>
              <a:r>
                <a:rPr lang="en-US" sz="2000" b="1">
                  <a:cs typeface="Arial" charset="0"/>
                </a:rPr>
                <a:t>Third</a:t>
              </a:r>
            </a:p>
            <a:p>
              <a:pPr>
                <a:lnSpc>
                  <a:spcPct val="125000"/>
                </a:lnSpc>
                <a:defRPr/>
              </a:pPr>
              <a:r>
                <a:rPr lang="en-US" sz="2000" b="1">
                  <a:cs typeface="Arial" charset="0"/>
                </a:rPr>
                <a:t>Fourth</a:t>
              </a:r>
            </a:p>
            <a:p>
              <a:pPr>
                <a:lnSpc>
                  <a:spcPct val="125000"/>
                </a:lnSpc>
                <a:defRPr/>
              </a:pPr>
              <a:r>
                <a:rPr lang="en-US" sz="2000" b="1">
                  <a:cs typeface="Arial" charset="0"/>
                </a:rPr>
                <a:t>Fifth</a:t>
              </a:r>
            </a:p>
            <a:p>
              <a:pPr>
                <a:lnSpc>
                  <a:spcPct val="125000"/>
                </a:lnSpc>
                <a:defRPr/>
              </a:pPr>
              <a:r>
                <a:rPr lang="en-US" sz="2000" b="1">
                  <a:cs typeface="Arial" charset="0"/>
                </a:rPr>
                <a:t>Sixth</a:t>
              </a:r>
            </a:p>
            <a:p>
              <a:pPr>
                <a:lnSpc>
                  <a:spcPct val="125000"/>
                </a:lnSpc>
                <a:defRPr/>
              </a:pPr>
              <a:r>
                <a:rPr lang="en-US" sz="2000" b="1">
                  <a:cs typeface="Arial" charset="0"/>
                </a:rPr>
                <a:t>Seventh</a:t>
              </a:r>
            </a:p>
          </p:txBody>
        </p:sp>
        <p:sp>
          <p:nvSpPr>
            <p:cNvPr id="310292" name="Text Box 20"/>
            <p:cNvSpPr txBox="1">
              <a:spLocks noChangeArrowheads="1"/>
            </p:cNvSpPr>
            <p:nvPr/>
          </p:nvSpPr>
          <p:spPr bwMode="auto">
            <a:xfrm>
              <a:off x="2296"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10293" name="Text Box 21"/>
            <p:cNvSpPr txBox="1">
              <a:spLocks noChangeArrowheads="1"/>
            </p:cNvSpPr>
            <p:nvPr/>
          </p:nvSpPr>
          <p:spPr bwMode="auto">
            <a:xfrm>
              <a:off x="4147"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24</a:t>
              </a:r>
            </a:p>
            <a:p>
              <a:pPr algn="r">
                <a:lnSpc>
                  <a:spcPct val="125000"/>
                </a:lnSpc>
                <a:defRPr/>
              </a:pPr>
              <a:r>
                <a:rPr lang="en-US" sz="2000" b="1">
                  <a:cs typeface="Arial" charset="0"/>
                </a:rPr>
                <a:t>20</a:t>
              </a:r>
            </a:p>
            <a:p>
              <a:pPr algn="r">
                <a:lnSpc>
                  <a:spcPct val="125000"/>
                </a:lnSpc>
                <a:defRPr/>
              </a:pPr>
              <a:r>
                <a:rPr lang="en-US" sz="2000" b="1">
                  <a:cs typeface="Arial" charset="0"/>
                </a:rPr>
                <a:t>18</a:t>
              </a:r>
            </a:p>
            <a:p>
              <a:pPr algn="r">
                <a:lnSpc>
                  <a:spcPct val="125000"/>
                </a:lnSpc>
                <a:defRPr/>
              </a:pPr>
              <a:r>
                <a:rPr lang="en-US" sz="2000" b="1">
                  <a:cs typeface="Arial" charset="0"/>
                </a:rPr>
                <a:t>16</a:t>
              </a:r>
            </a:p>
            <a:p>
              <a:pPr algn="r">
                <a:lnSpc>
                  <a:spcPct val="125000"/>
                </a:lnSpc>
                <a:defRPr/>
              </a:pPr>
              <a:r>
                <a:rPr lang="en-US" sz="2000" b="1">
                  <a:cs typeface="Arial" charset="0"/>
                </a:rPr>
                <a:t>12</a:t>
              </a:r>
            </a:p>
            <a:p>
              <a:pPr algn="r">
                <a:lnSpc>
                  <a:spcPct val="125000"/>
                </a:lnSpc>
                <a:defRPr/>
              </a:pPr>
              <a:r>
                <a:rPr lang="en-US" sz="2000" b="1">
                  <a:cs typeface="Arial" charset="0"/>
                </a:rPr>
                <a:t>6</a:t>
              </a:r>
            </a:p>
            <a:p>
              <a:pPr algn="r">
                <a:lnSpc>
                  <a:spcPct val="125000"/>
                </a:lnSpc>
                <a:defRPr/>
              </a:pPr>
              <a:r>
                <a:rPr lang="en-US" sz="2000" b="1">
                  <a:cs typeface="Arial" charset="0"/>
                </a:rPr>
                <a:t>4</a:t>
              </a:r>
            </a:p>
          </p:txBody>
        </p:sp>
      </p:grpSp>
      <p:grpSp>
        <p:nvGrpSpPr>
          <p:cNvPr id="107530" name="Group 22"/>
          <p:cNvGrpSpPr>
            <a:grpSpLocks/>
          </p:cNvGrpSpPr>
          <p:nvPr/>
        </p:nvGrpSpPr>
        <p:grpSpPr bwMode="auto">
          <a:xfrm>
            <a:off x="4975225" y="3898900"/>
            <a:ext cx="3405188" cy="2759075"/>
            <a:chOff x="3134" y="2456"/>
            <a:chExt cx="2145" cy="1738"/>
          </a:xfrm>
        </p:grpSpPr>
        <p:sp>
          <p:nvSpPr>
            <p:cNvPr id="310295" name="Text Box 23"/>
            <p:cNvSpPr txBox="1">
              <a:spLocks noChangeArrowheads="1"/>
            </p:cNvSpPr>
            <p:nvPr/>
          </p:nvSpPr>
          <p:spPr bwMode="auto">
            <a:xfrm>
              <a:off x="3134"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10296" name="Text Box 24"/>
            <p:cNvSpPr txBox="1">
              <a:spLocks noChangeArrowheads="1"/>
            </p:cNvSpPr>
            <p:nvPr/>
          </p:nvSpPr>
          <p:spPr bwMode="auto">
            <a:xfrm>
              <a:off x="4985"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12</a:t>
              </a:r>
            </a:p>
            <a:p>
              <a:pPr algn="r">
                <a:lnSpc>
                  <a:spcPct val="125000"/>
                </a:lnSpc>
                <a:defRPr/>
              </a:pPr>
              <a:r>
                <a:rPr lang="en-US" sz="2000" b="1">
                  <a:cs typeface="Arial" charset="0"/>
                </a:rPr>
                <a:t>10</a:t>
              </a:r>
            </a:p>
            <a:p>
              <a:pPr algn="r">
                <a:lnSpc>
                  <a:spcPct val="125000"/>
                </a:lnSpc>
                <a:defRPr/>
              </a:pPr>
              <a:r>
                <a:rPr lang="en-US" sz="2000" b="1">
                  <a:cs typeface="Arial" charset="0"/>
                </a:rPr>
                <a:t>9</a:t>
              </a:r>
            </a:p>
            <a:p>
              <a:pPr algn="r">
                <a:lnSpc>
                  <a:spcPct val="125000"/>
                </a:lnSpc>
                <a:defRPr/>
              </a:pPr>
              <a:r>
                <a:rPr lang="en-US" sz="2000" b="1">
                  <a:cs typeface="Arial" charset="0"/>
                </a:rPr>
                <a:t>8</a:t>
              </a:r>
            </a:p>
            <a:p>
              <a:pPr algn="r">
                <a:lnSpc>
                  <a:spcPct val="125000"/>
                </a:lnSpc>
                <a:defRPr/>
              </a:pPr>
              <a:r>
                <a:rPr lang="en-US" sz="2000" b="1">
                  <a:cs typeface="Arial" charset="0"/>
                </a:rPr>
                <a:t>6</a:t>
              </a:r>
            </a:p>
            <a:p>
              <a:pPr algn="r">
                <a:lnSpc>
                  <a:spcPct val="125000"/>
                </a:lnSpc>
                <a:defRPr/>
              </a:pPr>
              <a:r>
                <a:rPr lang="en-US" sz="2000" b="1">
                  <a:cs typeface="Arial" charset="0"/>
                </a:rPr>
                <a:t>3</a:t>
              </a:r>
            </a:p>
            <a:p>
              <a:pPr algn="r">
                <a:lnSpc>
                  <a:spcPct val="125000"/>
                </a:lnSpc>
                <a:defRPr/>
              </a:pPr>
              <a:r>
                <a:rPr lang="en-US" sz="2000" b="1">
                  <a:cs typeface="Arial" charset="0"/>
                </a:rPr>
                <a:t>2</a:t>
              </a:r>
            </a:p>
          </p:txBody>
        </p:sp>
      </p:grpSp>
      <p:sp>
        <p:nvSpPr>
          <p:cNvPr id="310297" name="Rectangle 25"/>
          <p:cNvSpPr>
            <a:spLocks noChangeArrowheads="1"/>
          </p:cNvSpPr>
          <p:nvPr/>
        </p:nvSpPr>
        <p:spPr bwMode="auto">
          <a:xfrm>
            <a:off x="3429000" y="5053013"/>
            <a:ext cx="2592388" cy="1522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0298" name="Rectangle 26"/>
          <p:cNvSpPr>
            <a:spLocks noChangeArrowheads="1"/>
          </p:cNvSpPr>
          <p:nvPr/>
        </p:nvSpPr>
        <p:spPr bwMode="auto">
          <a:xfrm>
            <a:off x="5997575" y="5475288"/>
            <a:ext cx="2754313" cy="11001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0299" name="Rectangle 27"/>
          <p:cNvSpPr>
            <a:spLocks noChangeArrowheads="1"/>
          </p:cNvSpPr>
          <p:nvPr/>
        </p:nvSpPr>
        <p:spPr bwMode="auto">
          <a:xfrm>
            <a:off x="1846263" y="5475288"/>
            <a:ext cx="1592262" cy="11001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0300" name="Text Box 28"/>
          <p:cNvSpPr txBox="1">
            <a:spLocks noChangeArrowheads="1"/>
          </p:cNvSpPr>
          <p:nvPr/>
        </p:nvSpPr>
        <p:spPr bwMode="auto">
          <a:xfrm>
            <a:off x="1841500" y="5632450"/>
            <a:ext cx="6807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a:solidFill>
                  <a:srgbClr val="990033"/>
                </a:solidFill>
                <a:cs typeface="Arial" charset="0"/>
              </a:rPr>
              <a:t>Again, Compare Per Dollar - MU/Price</a:t>
            </a:r>
          </a:p>
          <a:p>
            <a:pPr>
              <a:defRPr/>
            </a:pPr>
            <a:r>
              <a:rPr lang="en-US" sz="2800" b="1">
                <a:solidFill>
                  <a:srgbClr val="990033"/>
                </a:solidFill>
                <a:cs typeface="Arial" charset="0"/>
              </a:rPr>
              <a:t>Buy One of Each  – Budget Exhausted</a:t>
            </a:r>
          </a:p>
        </p:txBody>
      </p:sp>
      <p:sp>
        <p:nvSpPr>
          <p:cNvPr id="310301" name="Oval 29"/>
          <p:cNvSpPr>
            <a:spLocks noChangeArrowheads="1"/>
          </p:cNvSpPr>
          <p:nvPr/>
        </p:nvSpPr>
        <p:spPr bwMode="auto">
          <a:xfrm>
            <a:off x="5002213" y="4292600"/>
            <a:ext cx="500062" cy="500063"/>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0302" name="Oval 30"/>
          <p:cNvSpPr>
            <a:spLocks noChangeArrowheads="1"/>
          </p:cNvSpPr>
          <p:nvPr/>
        </p:nvSpPr>
        <p:spPr bwMode="auto">
          <a:xfrm>
            <a:off x="7943850" y="5037138"/>
            <a:ext cx="500063" cy="500062"/>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aphicFrame>
        <p:nvGraphicFramePr>
          <p:cNvPr id="107537" name="Object 31">
            <a:hlinkClick r:id="" action="ppaction://ole?verb=0"/>
          </p:cNvPr>
          <p:cNvGraphicFramePr>
            <a:graphicFrameLocks/>
          </p:cNvGraphicFramePr>
          <p:nvPr>
            <p:ph idx="1"/>
          </p:nvPr>
        </p:nvGraphicFramePr>
        <p:xfrm>
          <a:off x="8383588" y="4030663"/>
          <a:ext cx="238125" cy="244475"/>
        </p:xfrm>
        <a:graphic>
          <a:graphicData uri="http://schemas.openxmlformats.org/presentationml/2006/ole">
            <mc:AlternateContent xmlns:mc="http://schemas.openxmlformats.org/markup-compatibility/2006">
              <mc:Choice xmlns:v="urn:schemas-microsoft-com:vml" Requires="v">
                <p:oleObj spid="_x0000_s107562" name="Clip" r:id="rId4" imgW="2247900" imgH="3314700" progId="MS_ClipArt_Gallery.2">
                  <p:embed/>
                </p:oleObj>
              </mc:Choice>
              <mc:Fallback>
                <p:oleObj name="Clip" r:id="rId4" imgW="2247900" imgH="3314700" progId="MS_ClipArt_Gallery.2">
                  <p:embed/>
                  <p:pic>
                    <p:nvPicPr>
                      <p:cNvPr id="0" name="Object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3588" y="4030663"/>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7538" name="Object 32">
            <a:hlinkClick r:id="" action="ppaction://ole?verb=0"/>
          </p:cNvPr>
          <p:cNvGraphicFramePr>
            <a:graphicFrameLocks/>
          </p:cNvGraphicFramePr>
          <p:nvPr/>
        </p:nvGraphicFramePr>
        <p:xfrm>
          <a:off x="8424863" y="4346575"/>
          <a:ext cx="217487" cy="320675"/>
        </p:xfrm>
        <a:graphic>
          <a:graphicData uri="http://schemas.openxmlformats.org/presentationml/2006/ole">
            <mc:AlternateContent xmlns:mc="http://schemas.openxmlformats.org/markup-compatibility/2006">
              <mc:Choice xmlns:v="urn:schemas-microsoft-com:vml" Requires="v">
                <p:oleObj spid="_x0000_s107563" name="Clip" r:id="rId6" imgW="2247900" imgH="3314700" progId="MS_ClipArt_Gallery.2">
                  <p:embed/>
                </p:oleObj>
              </mc:Choice>
              <mc:Fallback>
                <p:oleObj name="Clip" r:id="rId6" imgW="2247900" imgH="3314700" progId="MS_ClipArt_Gallery.2">
                  <p:embed/>
                  <p:pic>
                    <p:nvPicPr>
                      <p:cNvPr id="0" name="Object 3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4863" y="4346575"/>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7539" name="Object 33">
            <a:hlinkClick r:id="" action="ppaction://ole?verb=0"/>
          </p:cNvPr>
          <p:cNvGraphicFramePr>
            <a:graphicFrameLocks/>
          </p:cNvGraphicFramePr>
          <p:nvPr/>
        </p:nvGraphicFramePr>
        <p:xfrm>
          <a:off x="5510213" y="3954463"/>
          <a:ext cx="217487" cy="320675"/>
        </p:xfrm>
        <a:graphic>
          <a:graphicData uri="http://schemas.openxmlformats.org/presentationml/2006/ole">
            <mc:AlternateContent xmlns:mc="http://schemas.openxmlformats.org/markup-compatibility/2006">
              <mc:Choice xmlns:v="urn:schemas-microsoft-com:vml" Requires="v">
                <p:oleObj spid="_x0000_s107564" name="Clip" r:id="rId7" imgW="2247900" imgH="3314700" progId="MS_ClipArt_Gallery.2">
                  <p:embed/>
                </p:oleObj>
              </mc:Choice>
              <mc:Fallback>
                <p:oleObj name="Clip" r:id="rId7" imgW="2247900" imgH="3314700" progId="MS_ClipArt_Gallery.2">
                  <p:embed/>
                  <p:pic>
                    <p:nvPicPr>
                      <p:cNvPr id="0" name="Object 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0213" y="3954463"/>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7540" name="Object 34">
            <a:hlinkClick r:id="" action="ppaction://ole?verb=0"/>
          </p:cNvPr>
          <p:cNvGraphicFramePr>
            <a:graphicFrameLocks/>
          </p:cNvGraphicFramePr>
          <p:nvPr/>
        </p:nvGraphicFramePr>
        <p:xfrm>
          <a:off x="8466138" y="4721225"/>
          <a:ext cx="217487" cy="320675"/>
        </p:xfrm>
        <a:graphic>
          <a:graphicData uri="http://schemas.openxmlformats.org/presentationml/2006/ole">
            <mc:AlternateContent xmlns:mc="http://schemas.openxmlformats.org/markup-compatibility/2006">
              <mc:Choice xmlns:v="urn:schemas-microsoft-com:vml" Requires="v">
                <p:oleObj spid="_x0000_s107565" name="Clip" r:id="rId8" imgW="2247900" imgH="3314700" progId="MS_ClipArt_Gallery.2">
                  <p:embed/>
                </p:oleObj>
              </mc:Choice>
              <mc:Fallback>
                <p:oleObj name="Clip" r:id="rId8" imgW="2247900" imgH="3314700" progId="MS_ClipArt_Gallery.2">
                  <p:embed/>
                  <p:pic>
                    <p:nvPicPr>
                      <p:cNvPr id="0" name="Object 3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6138" y="4721225"/>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10307" name="Object 35">
            <a:hlinkClick r:id="" action="ppaction://ole?verb=0"/>
          </p:cNvPr>
          <p:cNvGraphicFramePr>
            <a:graphicFrameLocks/>
          </p:cNvGraphicFramePr>
          <p:nvPr/>
        </p:nvGraphicFramePr>
        <p:xfrm>
          <a:off x="5540375" y="4329113"/>
          <a:ext cx="217488" cy="320675"/>
        </p:xfrm>
        <a:graphic>
          <a:graphicData uri="http://schemas.openxmlformats.org/presentationml/2006/ole">
            <mc:AlternateContent xmlns:mc="http://schemas.openxmlformats.org/markup-compatibility/2006">
              <mc:Choice xmlns:v="urn:schemas-microsoft-com:vml" Requires="v">
                <p:oleObj spid="_x0000_s107566" name="Clip" r:id="rId9" imgW="2247900" imgH="3314700" progId="MS_ClipArt_Gallery.2">
                  <p:embed/>
                </p:oleObj>
              </mc:Choice>
              <mc:Fallback>
                <p:oleObj name="Clip" r:id="rId9" imgW="2247900" imgH="3314700" progId="MS_ClipArt_Gallery.2">
                  <p:embed/>
                  <p:pic>
                    <p:nvPicPr>
                      <p:cNvPr id="0" name="Object 3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0375" y="4329113"/>
                        <a:ext cx="2174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10308" name="Object 36">
            <a:hlinkClick r:id="" action="ppaction://ole?verb=0"/>
          </p:cNvPr>
          <p:cNvGraphicFramePr>
            <a:graphicFrameLocks/>
          </p:cNvGraphicFramePr>
          <p:nvPr/>
        </p:nvGraphicFramePr>
        <p:xfrm>
          <a:off x="8496300" y="5095875"/>
          <a:ext cx="217488" cy="320675"/>
        </p:xfrm>
        <a:graphic>
          <a:graphicData uri="http://schemas.openxmlformats.org/presentationml/2006/ole">
            <mc:AlternateContent xmlns:mc="http://schemas.openxmlformats.org/markup-compatibility/2006">
              <mc:Choice xmlns:v="urn:schemas-microsoft-com:vml" Requires="v">
                <p:oleObj spid="_x0000_s107567" name="Clip" r:id="rId10" imgW="2247900" imgH="3314700" progId="MS_ClipArt_Gallery.2">
                  <p:embed/>
                </p:oleObj>
              </mc:Choice>
              <mc:Fallback>
                <p:oleObj name="Clip" r:id="rId10" imgW="2247900" imgH="3314700" progId="MS_ClipArt_Gallery.2">
                  <p:embed/>
                  <p:pic>
                    <p:nvPicPr>
                      <p:cNvPr id="0" name="Object 3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6300" y="5095875"/>
                        <a:ext cx="2174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10300">
                                            <p:txEl>
                                              <p:pRg st="0" end="0"/>
                                            </p:txEl>
                                          </p:spTgt>
                                        </p:tgtEl>
                                        <p:attrNameLst>
                                          <p:attrName>style.visibility</p:attrName>
                                        </p:attrNameLst>
                                      </p:cBhvr>
                                      <p:to>
                                        <p:strVal val="visible"/>
                                      </p:to>
                                    </p:set>
                                    <p:animEffect transition="in" filter="wipe(left)">
                                      <p:cBhvr>
                                        <p:cTn id="7" dur="1000"/>
                                        <p:tgtEl>
                                          <p:spTgt spid="310300">
                                            <p:txEl>
                                              <p:pRg st="0" end="0"/>
                                            </p:txEl>
                                          </p:spTgt>
                                        </p:tgtEl>
                                      </p:cBhvr>
                                    </p:animEffect>
                                  </p:childTnLst>
                                </p:cTn>
                              </p:par>
                            </p:childTnLst>
                          </p:cTn>
                        </p:par>
                        <p:par>
                          <p:cTn id="8" fill="hold" nodeType="afterGroup">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31030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310300">
                                            <p:txEl>
                                              <p:pRg st="1" end="1"/>
                                            </p:txEl>
                                          </p:spTgt>
                                        </p:tgtEl>
                                        <p:attrNameLst>
                                          <p:attrName>style.visibility</p:attrName>
                                        </p:attrNameLst>
                                      </p:cBhvr>
                                      <p:to>
                                        <p:strVal val="visible"/>
                                      </p:to>
                                    </p:set>
                                    <p:animEffect transition="in" filter="wipe(left)">
                                      <p:cBhvr>
                                        <p:cTn id="15" dur="1000"/>
                                        <p:tgtEl>
                                          <p:spTgt spid="310300">
                                            <p:txEl>
                                              <p:pRg st="1" end="1"/>
                                            </p:txEl>
                                          </p:spTgt>
                                        </p:tgtEl>
                                      </p:cBhvr>
                                    </p:animEffect>
                                  </p:childTnLst>
                                </p:cTn>
                              </p:par>
                            </p:childTnLst>
                          </p:cTn>
                        </p:par>
                        <p:par>
                          <p:cTn id="16" fill="hold" nodeType="afterGroup">
                            <p:stCondLst>
                              <p:cond delay="1000"/>
                            </p:stCondLst>
                            <p:childTnLst>
                              <p:par>
                                <p:cTn id="17" presetID="1" presetClass="entr" presetSubtype="0" fill="hold" nodeType="afterEffect">
                                  <p:stCondLst>
                                    <p:cond delay="0"/>
                                  </p:stCondLst>
                                  <p:childTnLst>
                                    <p:set>
                                      <p:cBhvr>
                                        <p:cTn id="18" dur="1" fill="hold">
                                          <p:stCondLst>
                                            <p:cond delay="0"/>
                                          </p:stCondLst>
                                        </p:cTn>
                                        <p:tgtEl>
                                          <p:spTgt spid="31030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03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30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ChangeArrowheads="1"/>
          </p:cNvSpPr>
          <p:nvPr/>
        </p:nvSpPr>
        <p:spPr bwMode="auto">
          <a:xfrm>
            <a:off x="1730375" y="1817688"/>
            <a:ext cx="7119938" cy="210185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2323" name="Rectangle 3"/>
          <p:cNvSpPr>
            <a:spLocks noGrp="1" noChangeArrowheads="1"/>
          </p:cNvSpPr>
          <p:nvPr>
            <p:ph type="title"/>
          </p:nvPr>
        </p:nvSpPr>
        <p:spPr>
          <a:xfrm>
            <a:off x="533400" y="53975"/>
            <a:ext cx="7908925" cy="635000"/>
          </a:xfrm>
        </p:spPr>
        <p:txBody>
          <a:bodyPr/>
          <a:lstStyle/>
          <a:p>
            <a:pPr eaLnBrk="1" hangingPunct="1">
              <a:defRPr/>
            </a:pPr>
            <a:r>
              <a:rPr lang="en-US" sz="3200" b="1" smtClean="0">
                <a:solidFill>
                  <a:schemeClr val="accent2"/>
                </a:solidFill>
              </a:rPr>
              <a:t>Theory of Consumer Behavior</a:t>
            </a:r>
            <a:endParaRPr lang="en-US" sz="4600" smtClean="0"/>
          </a:p>
        </p:txBody>
      </p:sp>
      <p:sp>
        <p:nvSpPr>
          <p:cNvPr id="312324" name="Text Box 4"/>
          <p:cNvSpPr txBox="1">
            <a:spLocks noChangeArrowheads="1"/>
          </p:cNvSpPr>
          <p:nvPr/>
        </p:nvSpPr>
        <p:spPr bwMode="auto">
          <a:xfrm>
            <a:off x="1704975" y="682625"/>
            <a:ext cx="7237413" cy="113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2800" b="1" i="1" u="sng">
                <a:solidFill>
                  <a:srgbClr val="990033"/>
                </a:solidFill>
                <a:cs typeface="Arial" charset="0"/>
              </a:rPr>
              <a:t>Numerical Example:</a:t>
            </a:r>
          </a:p>
          <a:p>
            <a:pPr>
              <a:lnSpc>
                <a:spcPct val="85000"/>
              </a:lnSpc>
              <a:defRPr/>
            </a:pPr>
            <a:r>
              <a:rPr lang="en-US" sz="2600" b="1">
                <a:cs typeface="Arial" charset="0"/>
              </a:rPr>
              <a:t>Utility-Maximizing Combination of Products </a:t>
            </a:r>
            <a:r>
              <a:rPr lang="en-US" sz="2600" b="1">
                <a:solidFill>
                  <a:srgbClr val="990033"/>
                </a:solidFill>
                <a:cs typeface="Arial" charset="0"/>
              </a:rPr>
              <a:t>A</a:t>
            </a:r>
            <a:r>
              <a:rPr lang="en-US" sz="2600" b="1">
                <a:cs typeface="Arial" charset="0"/>
              </a:rPr>
              <a:t> and </a:t>
            </a:r>
            <a:r>
              <a:rPr lang="en-US" sz="2600" b="1">
                <a:solidFill>
                  <a:srgbClr val="669900"/>
                </a:solidFill>
                <a:cs typeface="Arial" charset="0"/>
              </a:rPr>
              <a:t>B</a:t>
            </a:r>
            <a:r>
              <a:rPr lang="en-US" sz="2600" b="1">
                <a:cs typeface="Arial" charset="0"/>
              </a:rPr>
              <a:t> Obtainable with an </a:t>
            </a:r>
            <a:r>
              <a:rPr lang="en-US" sz="2600" b="1">
                <a:solidFill>
                  <a:srgbClr val="990033"/>
                </a:solidFill>
                <a:cs typeface="Arial" charset="0"/>
              </a:rPr>
              <a:t>Income of $10</a:t>
            </a:r>
          </a:p>
        </p:txBody>
      </p:sp>
      <p:sp>
        <p:nvSpPr>
          <p:cNvPr id="312325" name="Text Box 5"/>
          <p:cNvSpPr txBox="1">
            <a:spLocks noChangeArrowheads="1"/>
          </p:cNvSpPr>
          <p:nvPr/>
        </p:nvSpPr>
        <p:spPr bwMode="auto">
          <a:xfrm>
            <a:off x="1884363" y="3121025"/>
            <a:ext cx="104775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(1)</a:t>
            </a:r>
          </a:p>
          <a:p>
            <a:pPr algn="ctr">
              <a:lnSpc>
                <a:spcPct val="85000"/>
              </a:lnSpc>
              <a:defRPr/>
            </a:pPr>
            <a:r>
              <a:rPr lang="en-US" sz="1800" b="1">
                <a:cs typeface="Arial" charset="0"/>
              </a:rPr>
              <a:t>Unit of</a:t>
            </a:r>
          </a:p>
          <a:p>
            <a:pPr algn="ctr">
              <a:lnSpc>
                <a:spcPct val="85000"/>
              </a:lnSpc>
              <a:defRPr/>
            </a:pPr>
            <a:r>
              <a:rPr lang="en-US" sz="1800" b="1">
                <a:cs typeface="Arial" charset="0"/>
              </a:rPr>
              <a:t>Product</a:t>
            </a:r>
          </a:p>
        </p:txBody>
      </p:sp>
      <p:grpSp>
        <p:nvGrpSpPr>
          <p:cNvPr id="109573" name="Group 6"/>
          <p:cNvGrpSpPr>
            <a:grpSpLocks/>
          </p:cNvGrpSpPr>
          <p:nvPr/>
        </p:nvGrpSpPr>
        <p:grpSpPr bwMode="auto">
          <a:xfrm>
            <a:off x="3298825" y="2887663"/>
            <a:ext cx="4062413" cy="1025525"/>
            <a:chOff x="2078" y="1819"/>
            <a:chExt cx="2559" cy="646"/>
          </a:xfrm>
        </p:grpSpPr>
        <p:sp>
          <p:nvSpPr>
            <p:cNvPr id="312327" name="Text Box 7"/>
            <p:cNvSpPr txBox="1">
              <a:spLocks noChangeArrowheads="1"/>
            </p:cNvSpPr>
            <p:nvPr/>
          </p:nvSpPr>
          <p:spPr bwMode="auto">
            <a:xfrm>
              <a:off x="2078"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sp>
          <p:nvSpPr>
            <p:cNvPr id="312328" name="Text Box 8"/>
            <p:cNvSpPr txBox="1">
              <a:spLocks noChangeArrowheads="1"/>
            </p:cNvSpPr>
            <p:nvPr/>
          </p:nvSpPr>
          <p:spPr bwMode="auto">
            <a:xfrm>
              <a:off x="3929" y="1819"/>
              <a:ext cx="708" cy="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(a)</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Utils</a:t>
              </a:r>
            </a:p>
          </p:txBody>
        </p:sp>
      </p:grpSp>
      <p:grpSp>
        <p:nvGrpSpPr>
          <p:cNvPr id="109574" name="Group 9"/>
          <p:cNvGrpSpPr>
            <a:grpSpLocks/>
          </p:cNvGrpSpPr>
          <p:nvPr/>
        </p:nvGrpSpPr>
        <p:grpSpPr bwMode="auto">
          <a:xfrm>
            <a:off x="4533900" y="2654300"/>
            <a:ext cx="4252913" cy="1258888"/>
            <a:chOff x="2856" y="1672"/>
            <a:chExt cx="2679" cy="793"/>
          </a:xfrm>
        </p:grpSpPr>
        <p:sp>
          <p:nvSpPr>
            <p:cNvPr id="312330" name="Text Box 10"/>
            <p:cNvSpPr txBox="1">
              <a:spLocks noChangeArrowheads="1"/>
            </p:cNvSpPr>
            <p:nvPr/>
          </p:nvSpPr>
          <p:spPr bwMode="auto">
            <a:xfrm>
              <a:off x="2856"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sp>
          <p:nvSpPr>
            <p:cNvPr id="312331" name="Text Box 11"/>
            <p:cNvSpPr txBox="1">
              <a:spLocks noChangeArrowheads="1"/>
            </p:cNvSpPr>
            <p:nvPr/>
          </p:nvSpPr>
          <p:spPr bwMode="auto">
            <a:xfrm>
              <a:off x="4707" y="1672"/>
              <a:ext cx="828" cy="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(b)</a:t>
              </a:r>
            </a:p>
            <a:p>
              <a:pPr algn="ctr">
                <a:lnSpc>
                  <a:spcPct val="85000"/>
                </a:lnSpc>
                <a:defRPr/>
              </a:pPr>
              <a:r>
                <a:rPr lang="en-US" sz="1800" b="1">
                  <a:cs typeface="Arial" charset="0"/>
                </a:rPr>
                <a:t>Marginal</a:t>
              </a:r>
            </a:p>
            <a:p>
              <a:pPr algn="ctr">
                <a:lnSpc>
                  <a:spcPct val="85000"/>
                </a:lnSpc>
                <a:defRPr/>
              </a:pPr>
              <a:r>
                <a:rPr lang="en-US" sz="1800" b="1">
                  <a:cs typeface="Arial" charset="0"/>
                </a:rPr>
                <a:t>Utility</a:t>
              </a:r>
            </a:p>
            <a:p>
              <a:pPr algn="ctr">
                <a:lnSpc>
                  <a:spcPct val="85000"/>
                </a:lnSpc>
                <a:defRPr/>
              </a:pPr>
              <a:r>
                <a:rPr lang="en-US" sz="1800" b="1">
                  <a:cs typeface="Arial" charset="0"/>
                </a:rPr>
                <a:t>Per Dollar</a:t>
              </a:r>
            </a:p>
            <a:p>
              <a:pPr algn="ctr">
                <a:lnSpc>
                  <a:spcPct val="85000"/>
                </a:lnSpc>
                <a:defRPr/>
              </a:pPr>
              <a:r>
                <a:rPr lang="en-US" sz="1800" b="1">
                  <a:cs typeface="Arial" charset="0"/>
                </a:rPr>
                <a:t>(MU/Price)</a:t>
              </a:r>
            </a:p>
          </p:txBody>
        </p:sp>
      </p:grpSp>
      <p:grpSp>
        <p:nvGrpSpPr>
          <p:cNvPr id="109575" name="Group 12"/>
          <p:cNvGrpSpPr>
            <a:grpSpLocks/>
          </p:cNvGrpSpPr>
          <p:nvPr/>
        </p:nvGrpSpPr>
        <p:grpSpPr bwMode="auto">
          <a:xfrm>
            <a:off x="3243263" y="1879600"/>
            <a:ext cx="2613025" cy="792163"/>
            <a:chOff x="2043" y="1184"/>
            <a:chExt cx="1646" cy="499"/>
          </a:xfrm>
        </p:grpSpPr>
        <p:sp>
          <p:nvSpPr>
            <p:cNvPr id="312333" name="Text Box 13"/>
            <p:cNvSpPr txBox="1">
              <a:spLocks noChangeArrowheads="1"/>
            </p:cNvSpPr>
            <p:nvPr/>
          </p:nvSpPr>
          <p:spPr bwMode="auto">
            <a:xfrm>
              <a:off x="2440" y="1184"/>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(2)</a:t>
              </a:r>
            </a:p>
            <a:p>
              <a:pPr algn="ctr">
                <a:lnSpc>
                  <a:spcPct val="85000"/>
                </a:lnSpc>
                <a:defRPr/>
              </a:pPr>
              <a:r>
                <a:rPr lang="en-US" sz="1800" b="1">
                  <a:solidFill>
                    <a:srgbClr val="990033"/>
                  </a:solidFill>
                  <a:cs typeface="Arial" charset="0"/>
                </a:rPr>
                <a:t>Product A:</a:t>
              </a:r>
            </a:p>
            <a:p>
              <a:pPr algn="ctr">
                <a:lnSpc>
                  <a:spcPct val="85000"/>
                </a:lnSpc>
                <a:defRPr/>
              </a:pPr>
              <a:r>
                <a:rPr lang="en-US" sz="1800" b="1">
                  <a:solidFill>
                    <a:srgbClr val="990033"/>
                  </a:solidFill>
                  <a:cs typeface="Arial" charset="0"/>
                </a:rPr>
                <a:t>Price = $1</a:t>
              </a:r>
            </a:p>
          </p:txBody>
        </p:sp>
        <p:sp>
          <p:nvSpPr>
            <p:cNvPr id="312334" name="Line 14"/>
            <p:cNvSpPr>
              <a:spLocks noChangeShapeType="1"/>
            </p:cNvSpPr>
            <p:nvPr/>
          </p:nvSpPr>
          <p:spPr bwMode="auto">
            <a:xfrm>
              <a:off x="2043" y="1672"/>
              <a:ext cx="1646" cy="0"/>
            </a:xfrm>
            <a:prstGeom prst="line">
              <a:avLst/>
            </a:prstGeom>
            <a:noFill/>
            <a:ln w="5715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9576" name="Group 15"/>
          <p:cNvGrpSpPr>
            <a:grpSpLocks/>
          </p:cNvGrpSpPr>
          <p:nvPr/>
        </p:nvGrpSpPr>
        <p:grpSpPr bwMode="auto">
          <a:xfrm>
            <a:off x="6184900" y="1876425"/>
            <a:ext cx="2613025" cy="792163"/>
            <a:chOff x="3896" y="1182"/>
            <a:chExt cx="1646" cy="499"/>
          </a:xfrm>
        </p:grpSpPr>
        <p:sp>
          <p:nvSpPr>
            <p:cNvPr id="312336" name="Text Box 16"/>
            <p:cNvSpPr txBox="1">
              <a:spLocks noChangeArrowheads="1"/>
            </p:cNvSpPr>
            <p:nvPr/>
          </p:nvSpPr>
          <p:spPr bwMode="auto">
            <a:xfrm>
              <a:off x="4293" y="1182"/>
              <a:ext cx="852"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800" b="1">
                  <a:cs typeface="Arial" charset="0"/>
                </a:rPr>
                <a:t>(3)</a:t>
              </a:r>
            </a:p>
            <a:p>
              <a:pPr algn="ctr">
                <a:lnSpc>
                  <a:spcPct val="85000"/>
                </a:lnSpc>
                <a:defRPr/>
              </a:pPr>
              <a:r>
                <a:rPr lang="en-US" sz="1800" b="1">
                  <a:solidFill>
                    <a:srgbClr val="669900"/>
                  </a:solidFill>
                  <a:cs typeface="Arial" charset="0"/>
                </a:rPr>
                <a:t>Product B:</a:t>
              </a:r>
            </a:p>
            <a:p>
              <a:pPr algn="ctr">
                <a:lnSpc>
                  <a:spcPct val="85000"/>
                </a:lnSpc>
                <a:defRPr/>
              </a:pPr>
              <a:r>
                <a:rPr lang="en-US" sz="1800" b="1">
                  <a:solidFill>
                    <a:srgbClr val="669900"/>
                  </a:solidFill>
                  <a:cs typeface="Arial" charset="0"/>
                </a:rPr>
                <a:t>Price = $2</a:t>
              </a:r>
            </a:p>
          </p:txBody>
        </p:sp>
        <p:sp>
          <p:nvSpPr>
            <p:cNvPr id="312337" name="Line 17"/>
            <p:cNvSpPr>
              <a:spLocks noChangeShapeType="1"/>
            </p:cNvSpPr>
            <p:nvPr/>
          </p:nvSpPr>
          <p:spPr bwMode="auto">
            <a:xfrm>
              <a:off x="3896" y="1670"/>
              <a:ext cx="1646" cy="0"/>
            </a:xfrm>
            <a:prstGeom prst="line">
              <a:avLst/>
            </a:prstGeom>
            <a:noFill/>
            <a:ln w="57150">
              <a:solidFill>
                <a:srgbClr val="66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09577" name="Group 18"/>
          <p:cNvGrpSpPr>
            <a:grpSpLocks/>
          </p:cNvGrpSpPr>
          <p:nvPr/>
        </p:nvGrpSpPr>
        <p:grpSpPr bwMode="auto">
          <a:xfrm>
            <a:off x="1843088" y="3898900"/>
            <a:ext cx="5205412" cy="2759075"/>
            <a:chOff x="1161" y="2456"/>
            <a:chExt cx="3279" cy="1738"/>
          </a:xfrm>
        </p:grpSpPr>
        <p:sp>
          <p:nvSpPr>
            <p:cNvPr id="312339" name="Text Box 19"/>
            <p:cNvSpPr txBox="1">
              <a:spLocks noChangeArrowheads="1"/>
            </p:cNvSpPr>
            <p:nvPr/>
          </p:nvSpPr>
          <p:spPr bwMode="auto">
            <a:xfrm>
              <a:off x="1161" y="2456"/>
              <a:ext cx="738"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25000"/>
                </a:lnSpc>
                <a:defRPr/>
              </a:pPr>
              <a:r>
                <a:rPr lang="en-US" sz="2000" b="1">
                  <a:cs typeface="Arial" charset="0"/>
                </a:rPr>
                <a:t>First</a:t>
              </a:r>
            </a:p>
            <a:p>
              <a:pPr>
                <a:lnSpc>
                  <a:spcPct val="125000"/>
                </a:lnSpc>
                <a:defRPr/>
              </a:pPr>
              <a:r>
                <a:rPr lang="en-US" sz="2000" b="1">
                  <a:cs typeface="Arial" charset="0"/>
                </a:rPr>
                <a:t>Second</a:t>
              </a:r>
            </a:p>
            <a:p>
              <a:pPr>
                <a:lnSpc>
                  <a:spcPct val="125000"/>
                </a:lnSpc>
                <a:defRPr/>
              </a:pPr>
              <a:r>
                <a:rPr lang="en-US" sz="2000" b="1">
                  <a:cs typeface="Arial" charset="0"/>
                </a:rPr>
                <a:t>Third</a:t>
              </a:r>
            </a:p>
            <a:p>
              <a:pPr>
                <a:lnSpc>
                  <a:spcPct val="125000"/>
                </a:lnSpc>
                <a:defRPr/>
              </a:pPr>
              <a:r>
                <a:rPr lang="en-US" sz="2000" b="1">
                  <a:cs typeface="Arial" charset="0"/>
                </a:rPr>
                <a:t>Fourth</a:t>
              </a:r>
            </a:p>
            <a:p>
              <a:pPr>
                <a:lnSpc>
                  <a:spcPct val="125000"/>
                </a:lnSpc>
                <a:defRPr/>
              </a:pPr>
              <a:r>
                <a:rPr lang="en-US" sz="2000" b="1">
                  <a:cs typeface="Arial" charset="0"/>
                </a:rPr>
                <a:t>Fifth</a:t>
              </a:r>
            </a:p>
            <a:p>
              <a:pPr>
                <a:lnSpc>
                  <a:spcPct val="125000"/>
                </a:lnSpc>
                <a:defRPr/>
              </a:pPr>
              <a:r>
                <a:rPr lang="en-US" sz="2000" b="1">
                  <a:cs typeface="Arial" charset="0"/>
                </a:rPr>
                <a:t>Sixth</a:t>
              </a:r>
            </a:p>
            <a:p>
              <a:pPr>
                <a:lnSpc>
                  <a:spcPct val="125000"/>
                </a:lnSpc>
                <a:defRPr/>
              </a:pPr>
              <a:r>
                <a:rPr lang="en-US" sz="2000" b="1">
                  <a:cs typeface="Arial" charset="0"/>
                </a:rPr>
                <a:t>Seventh</a:t>
              </a:r>
            </a:p>
          </p:txBody>
        </p:sp>
        <p:sp>
          <p:nvSpPr>
            <p:cNvPr id="312340" name="Text Box 20"/>
            <p:cNvSpPr txBox="1">
              <a:spLocks noChangeArrowheads="1"/>
            </p:cNvSpPr>
            <p:nvPr/>
          </p:nvSpPr>
          <p:spPr bwMode="auto">
            <a:xfrm>
              <a:off x="2295"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12341" name="Text Box 21"/>
            <p:cNvSpPr txBox="1">
              <a:spLocks noChangeArrowheads="1"/>
            </p:cNvSpPr>
            <p:nvPr/>
          </p:nvSpPr>
          <p:spPr bwMode="auto">
            <a:xfrm>
              <a:off x="4146"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24</a:t>
              </a:r>
            </a:p>
            <a:p>
              <a:pPr algn="r">
                <a:lnSpc>
                  <a:spcPct val="125000"/>
                </a:lnSpc>
                <a:defRPr/>
              </a:pPr>
              <a:r>
                <a:rPr lang="en-US" sz="2000" b="1">
                  <a:cs typeface="Arial" charset="0"/>
                </a:rPr>
                <a:t>20</a:t>
              </a:r>
            </a:p>
            <a:p>
              <a:pPr algn="r">
                <a:lnSpc>
                  <a:spcPct val="125000"/>
                </a:lnSpc>
                <a:defRPr/>
              </a:pPr>
              <a:r>
                <a:rPr lang="en-US" sz="2000" b="1">
                  <a:cs typeface="Arial" charset="0"/>
                </a:rPr>
                <a:t>18</a:t>
              </a:r>
            </a:p>
            <a:p>
              <a:pPr algn="r">
                <a:lnSpc>
                  <a:spcPct val="125000"/>
                </a:lnSpc>
                <a:defRPr/>
              </a:pPr>
              <a:r>
                <a:rPr lang="en-US" sz="2000" b="1">
                  <a:cs typeface="Arial" charset="0"/>
                </a:rPr>
                <a:t>16</a:t>
              </a:r>
            </a:p>
            <a:p>
              <a:pPr algn="r">
                <a:lnSpc>
                  <a:spcPct val="125000"/>
                </a:lnSpc>
                <a:defRPr/>
              </a:pPr>
              <a:r>
                <a:rPr lang="en-US" sz="2000" b="1">
                  <a:cs typeface="Arial" charset="0"/>
                </a:rPr>
                <a:t>12</a:t>
              </a:r>
            </a:p>
            <a:p>
              <a:pPr algn="r">
                <a:lnSpc>
                  <a:spcPct val="125000"/>
                </a:lnSpc>
                <a:defRPr/>
              </a:pPr>
              <a:r>
                <a:rPr lang="en-US" sz="2000" b="1">
                  <a:cs typeface="Arial" charset="0"/>
                </a:rPr>
                <a:t>6</a:t>
              </a:r>
            </a:p>
            <a:p>
              <a:pPr algn="r">
                <a:lnSpc>
                  <a:spcPct val="125000"/>
                </a:lnSpc>
                <a:defRPr/>
              </a:pPr>
              <a:r>
                <a:rPr lang="en-US" sz="2000" b="1">
                  <a:cs typeface="Arial" charset="0"/>
                </a:rPr>
                <a:t>4</a:t>
              </a:r>
            </a:p>
          </p:txBody>
        </p:sp>
      </p:grpSp>
      <p:grpSp>
        <p:nvGrpSpPr>
          <p:cNvPr id="109578" name="Group 22"/>
          <p:cNvGrpSpPr>
            <a:grpSpLocks/>
          </p:cNvGrpSpPr>
          <p:nvPr/>
        </p:nvGrpSpPr>
        <p:grpSpPr bwMode="auto">
          <a:xfrm>
            <a:off x="4973638" y="3898900"/>
            <a:ext cx="3405187" cy="2759075"/>
            <a:chOff x="3133" y="2456"/>
            <a:chExt cx="2145" cy="1738"/>
          </a:xfrm>
        </p:grpSpPr>
        <p:sp>
          <p:nvSpPr>
            <p:cNvPr id="312343" name="Text Box 23"/>
            <p:cNvSpPr txBox="1">
              <a:spLocks noChangeArrowheads="1"/>
            </p:cNvSpPr>
            <p:nvPr/>
          </p:nvSpPr>
          <p:spPr bwMode="auto">
            <a:xfrm>
              <a:off x="3133"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10</a:t>
              </a:r>
            </a:p>
            <a:p>
              <a:pPr algn="r">
                <a:lnSpc>
                  <a:spcPct val="125000"/>
                </a:lnSpc>
                <a:defRPr/>
              </a:pPr>
              <a:r>
                <a:rPr lang="en-US" sz="2000" b="1">
                  <a:cs typeface="Arial" charset="0"/>
                </a:rPr>
                <a:t>8</a:t>
              </a:r>
            </a:p>
            <a:p>
              <a:pPr algn="r">
                <a:lnSpc>
                  <a:spcPct val="125000"/>
                </a:lnSpc>
                <a:defRPr/>
              </a:pPr>
              <a:r>
                <a:rPr lang="en-US" sz="2000" b="1">
                  <a:cs typeface="Arial" charset="0"/>
                </a:rPr>
                <a:t>7</a:t>
              </a:r>
            </a:p>
            <a:p>
              <a:pPr algn="r">
                <a:lnSpc>
                  <a:spcPct val="125000"/>
                </a:lnSpc>
                <a:defRPr/>
              </a:pPr>
              <a:r>
                <a:rPr lang="en-US" sz="2000" b="1">
                  <a:cs typeface="Arial" charset="0"/>
                </a:rPr>
                <a:t>6</a:t>
              </a:r>
            </a:p>
            <a:p>
              <a:pPr algn="r">
                <a:lnSpc>
                  <a:spcPct val="125000"/>
                </a:lnSpc>
                <a:defRPr/>
              </a:pPr>
              <a:r>
                <a:rPr lang="en-US" sz="2000" b="1">
                  <a:cs typeface="Arial" charset="0"/>
                </a:rPr>
                <a:t>5</a:t>
              </a:r>
            </a:p>
            <a:p>
              <a:pPr algn="r">
                <a:lnSpc>
                  <a:spcPct val="125000"/>
                </a:lnSpc>
                <a:defRPr/>
              </a:pPr>
              <a:r>
                <a:rPr lang="en-US" sz="2000" b="1">
                  <a:cs typeface="Arial" charset="0"/>
                </a:rPr>
                <a:t>4</a:t>
              </a:r>
            </a:p>
            <a:p>
              <a:pPr algn="r">
                <a:lnSpc>
                  <a:spcPct val="125000"/>
                </a:lnSpc>
                <a:defRPr/>
              </a:pPr>
              <a:r>
                <a:rPr lang="en-US" sz="2000" b="1">
                  <a:cs typeface="Arial" charset="0"/>
                </a:rPr>
                <a:t>3</a:t>
              </a:r>
            </a:p>
          </p:txBody>
        </p:sp>
        <p:sp>
          <p:nvSpPr>
            <p:cNvPr id="312344" name="Text Box 24"/>
            <p:cNvSpPr txBox="1">
              <a:spLocks noChangeArrowheads="1"/>
            </p:cNvSpPr>
            <p:nvPr/>
          </p:nvSpPr>
          <p:spPr bwMode="auto">
            <a:xfrm>
              <a:off x="4984" y="2456"/>
              <a:ext cx="294" cy="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2000" b="1">
                  <a:cs typeface="Arial" charset="0"/>
                </a:rPr>
                <a:t>12</a:t>
              </a:r>
            </a:p>
            <a:p>
              <a:pPr algn="r">
                <a:lnSpc>
                  <a:spcPct val="125000"/>
                </a:lnSpc>
                <a:defRPr/>
              </a:pPr>
              <a:r>
                <a:rPr lang="en-US" sz="2000" b="1">
                  <a:cs typeface="Arial" charset="0"/>
                </a:rPr>
                <a:t>10</a:t>
              </a:r>
            </a:p>
            <a:p>
              <a:pPr algn="r">
                <a:lnSpc>
                  <a:spcPct val="125000"/>
                </a:lnSpc>
                <a:defRPr/>
              </a:pPr>
              <a:r>
                <a:rPr lang="en-US" sz="2000" b="1">
                  <a:cs typeface="Arial" charset="0"/>
                </a:rPr>
                <a:t>9</a:t>
              </a:r>
            </a:p>
            <a:p>
              <a:pPr algn="r">
                <a:lnSpc>
                  <a:spcPct val="125000"/>
                </a:lnSpc>
                <a:defRPr/>
              </a:pPr>
              <a:r>
                <a:rPr lang="en-US" sz="2000" b="1">
                  <a:cs typeface="Arial" charset="0"/>
                </a:rPr>
                <a:t>8</a:t>
              </a:r>
            </a:p>
            <a:p>
              <a:pPr algn="r">
                <a:lnSpc>
                  <a:spcPct val="125000"/>
                </a:lnSpc>
                <a:defRPr/>
              </a:pPr>
              <a:r>
                <a:rPr lang="en-US" sz="2000" b="1">
                  <a:cs typeface="Arial" charset="0"/>
                </a:rPr>
                <a:t>6</a:t>
              </a:r>
            </a:p>
            <a:p>
              <a:pPr algn="r">
                <a:lnSpc>
                  <a:spcPct val="125000"/>
                </a:lnSpc>
                <a:defRPr/>
              </a:pPr>
              <a:r>
                <a:rPr lang="en-US" sz="2000" b="1">
                  <a:cs typeface="Arial" charset="0"/>
                </a:rPr>
                <a:t>3</a:t>
              </a:r>
            </a:p>
            <a:p>
              <a:pPr algn="r">
                <a:lnSpc>
                  <a:spcPct val="125000"/>
                </a:lnSpc>
                <a:defRPr/>
              </a:pPr>
              <a:r>
                <a:rPr lang="en-US" sz="2000" b="1">
                  <a:cs typeface="Arial" charset="0"/>
                </a:rPr>
                <a:t>2</a:t>
              </a:r>
            </a:p>
          </p:txBody>
        </p:sp>
      </p:grpSp>
      <p:sp>
        <p:nvSpPr>
          <p:cNvPr id="312345" name="Rectangle 25"/>
          <p:cNvSpPr>
            <a:spLocks noChangeArrowheads="1"/>
          </p:cNvSpPr>
          <p:nvPr/>
        </p:nvSpPr>
        <p:spPr bwMode="auto">
          <a:xfrm>
            <a:off x="3429000" y="5053013"/>
            <a:ext cx="2592388" cy="15224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2346" name="Rectangle 26"/>
          <p:cNvSpPr>
            <a:spLocks noChangeArrowheads="1"/>
          </p:cNvSpPr>
          <p:nvPr/>
        </p:nvSpPr>
        <p:spPr bwMode="auto">
          <a:xfrm>
            <a:off x="5997575" y="5475288"/>
            <a:ext cx="2754313" cy="11001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2347" name="Rectangle 27"/>
          <p:cNvSpPr>
            <a:spLocks noChangeArrowheads="1"/>
          </p:cNvSpPr>
          <p:nvPr/>
        </p:nvSpPr>
        <p:spPr bwMode="auto">
          <a:xfrm>
            <a:off x="1846263" y="5475288"/>
            <a:ext cx="1592262" cy="11001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2348" name="Text Box 28"/>
          <p:cNvSpPr txBox="1">
            <a:spLocks noChangeArrowheads="1"/>
          </p:cNvSpPr>
          <p:nvPr/>
        </p:nvSpPr>
        <p:spPr bwMode="auto">
          <a:xfrm>
            <a:off x="1841500" y="5465763"/>
            <a:ext cx="6807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3200" b="1">
                <a:cs typeface="Arial" charset="0"/>
              </a:rPr>
              <a:t>Final Result – At These Prices, Purchase</a:t>
            </a:r>
            <a:r>
              <a:rPr lang="en-US" sz="3200" b="1">
                <a:solidFill>
                  <a:srgbClr val="990033"/>
                </a:solidFill>
                <a:cs typeface="Arial" charset="0"/>
              </a:rPr>
              <a:t> 2 of Item A </a:t>
            </a:r>
            <a:r>
              <a:rPr lang="en-US" sz="3200" b="1">
                <a:cs typeface="Arial" charset="0"/>
              </a:rPr>
              <a:t>and</a:t>
            </a:r>
            <a:r>
              <a:rPr lang="en-US" sz="3200" b="1">
                <a:solidFill>
                  <a:srgbClr val="990033"/>
                </a:solidFill>
                <a:cs typeface="Arial" charset="0"/>
              </a:rPr>
              <a:t> </a:t>
            </a:r>
            <a:r>
              <a:rPr lang="en-US" sz="3200" b="1">
                <a:solidFill>
                  <a:srgbClr val="669900"/>
                </a:solidFill>
                <a:cs typeface="Arial" charset="0"/>
              </a:rPr>
              <a:t>4 of B</a:t>
            </a:r>
            <a:r>
              <a:rPr lang="en-US" sz="3200" b="1">
                <a:solidFill>
                  <a:srgbClr val="990033"/>
                </a:solidFill>
                <a:cs typeface="Arial" charset="0"/>
              </a:rPr>
              <a:t>  </a:t>
            </a:r>
          </a:p>
        </p:txBody>
      </p:sp>
      <p:sp>
        <p:nvSpPr>
          <p:cNvPr id="312349" name="Oval 29"/>
          <p:cNvSpPr>
            <a:spLocks noChangeArrowheads="1"/>
          </p:cNvSpPr>
          <p:nvPr/>
        </p:nvSpPr>
        <p:spPr bwMode="auto">
          <a:xfrm>
            <a:off x="5002213" y="4292600"/>
            <a:ext cx="500062" cy="500063"/>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2350" name="Oval 30"/>
          <p:cNvSpPr>
            <a:spLocks noChangeArrowheads="1"/>
          </p:cNvSpPr>
          <p:nvPr/>
        </p:nvSpPr>
        <p:spPr bwMode="auto">
          <a:xfrm>
            <a:off x="7943850" y="5037138"/>
            <a:ext cx="500063" cy="500062"/>
          </a:xfrm>
          <a:prstGeom prst="ellipse">
            <a:avLst/>
          </a:prstGeom>
          <a:noFill/>
          <a:ln w="38100">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aphicFrame>
        <p:nvGraphicFramePr>
          <p:cNvPr id="109585" name="Object 31">
            <a:hlinkClick r:id="" action="ppaction://ole?verb=0"/>
          </p:cNvPr>
          <p:cNvGraphicFramePr>
            <a:graphicFrameLocks/>
          </p:cNvGraphicFramePr>
          <p:nvPr>
            <p:ph idx="1"/>
          </p:nvPr>
        </p:nvGraphicFramePr>
        <p:xfrm>
          <a:off x="8443913" y="4010025"/>
          <a:ext cx="238125" cy="244475"/>
        </p:xfrm>
        <a:graphic>
          <a:graphicData uri="http://schemas.openxmlformats.org/presentationml/2006/ole">
            <mc:AlternateContent xmlns:mc="http://schemas.openxmlformats.org/markup-compatibility/2006">
              <mc:Choice xmlns:v="urn:schemas-microsoft-com:vml" Requires="v">
                <p:oleObj spid="_x0000_s109610" name="Clip" r:id="rId4" imgW="2247900" imgH="3314700" progId="MS_ClipArt_Gallery.2">
                  <p:embed/>
                </p:oleObj>
              </mc:Choice>
              <mc:Fallback>
                <p:oleObj name="Clip" r:id="rId4" imgW="2247900" imgH="3314700" progId="MS_ClipArt_Gallery.2">
                  <p:embed/>
                  <p:pic>
                    <p:nvPicPr>
                      <p:cNvPr id="0" name="Object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43913" y="4010025"/>
                        <a:ext cx="238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9586" name="Object 32">
            <a:hlinkClick r:id="" action="ppaction://ole?verb=0"/>
          </p:cNvPr>
          <p:cNvGraphicFramePr>
            <a:graphicFrameLocks/>
          </p:cNvGraphicFramePr>
          <p:nvPr/>
        </p:nvGraphicFramePr>
        <p:xfrm>
          <a:off x="8424863" y="4346575"/>
          <a:ext cx="217487" cy="320675"/>
        </p:xfrm>
        <a:graphic>
          <a:graphicData uri="http://schemas.openxmlformats.org/presentationml/2006/ole">
            <mc:AlternateContent xmlns:mc="http://schemas.openxmlformats.org/markup-compatibility/2006">
              <mc:Choice xmlns:v="urn:schemas-microsoft-com:vml" Requires="v">
                <p:oleObj spid="_x0000_s109611" name="Clip" r:id="rId6" imgW="2247900" imgH="3314700" progId="MS_ClipArt_Gallery.2">
                  <p:embed/>
                </p:oleObj>
              </mc:Choice>
              <mc:Fallback>
                <p:oleObj name="Clip" r:id="rId6" imgW="2247900" imgH="3314700" progId="MS_ClipArt_Gallery.2">
                  <p:embed/>
                  <p:pic>
                    <p:nvPicPr>
                      <p:cNvPr id="0" name="Object 3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4863" y="4346575"/>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9587" name="Object 33">
            <a:hlinkClick r:id="" action="ppaction://ole?verb=0"/>
          </p:cNvPr>
          <p:cNvGraphicFramePr>
            <a:graphicFrameLocks/>
          </p:cNvGraphicFramePr>
          <p:nvPr/>
        </p:nvGraphicFramePr>
        <p:xfrm>
          <a:off x="5510213" y="3954463"/>
          <a:ext cx="217487" cy="320675"/>
        </p:xfrm>
        <a:graphic>
          <a:graphicData uri="http://schemas.openxmlformats.org/presentationml/2006/ole">
            <mc:AlternateContent xmlns:mc="http://schemas.openxmlformats.org/markup-compatibility/2006">
              <mc:Choice xmlns:v="urn:schemas-microsoft-com:vml" Requires="v">
                <p:oleObj spid="_x0000_s109612" name="Clip" r:id="rId7" imgW="2247900" imgH="3314700" progId="MS_ClipArt_Gallery.2">
                  <p:embed/>
                </p:oleObj>
              </mc:Choice>
              <mc:Fallback>
                <p:oleObj name="Clip" r:id="rId7" imgW="2247900" imgH="3314700" progId="MS_ClipArt_Gallery.2">
                  <p:embed/>
                  <p:pic>
                    <p:nvPicPr>
                      <p:cNvPr id="0" name="Object 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0213" y="3954463"/>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9588" name="Object 34">
            <a:hlinkClick r:id="" action="ppaction://ole?verb=0"/>
          </p:cNvPr>
          <p:cNvGraphicFramePr>
            <a:graphicFrameLocks/>
          </p:cNvGraphicFramePr>
          <p:nvPr/>
        </p:nvGraphicFramePr>
        <p:xfrm>
          <a:off x="8466138" y="4721225"/>
          <a:ext cx="217487" cy="320675"/>
        </p:xfrm>
        <a:graphic>
          <a:graphicData uri="http://schemas.openxmlformats.org/presentationml/2006/ole">
            <mc:AlternateContent xmlns:mc="http://schemas.openxmlformats.org/markup-compatibility/2006">
              <mc:Choice xmlns:v="urn:schemas-microsoft-com:vml" Requires="v">
                <p:oleObj spid="_x0000_s109613" name="Clip" r:id="rId8" imgW="2247900" imgH="3314700" progId="MS_ClipArt_Gallery.2">
                  <p:embed/>
                </p:oleObj>
              </mc:Choice>
              <mc:Fallback>
                <p:oleObj name="Clip" r:id="rId8" imgW="2247900" imgH="3314700" progId="MS_ClipArt_Gallery.2">
                  <p:embed/>
                  <p:pic>
                    <p:nvPicPr>
                      <p:cNvPr id="0" name="Object 3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6138" y="4721225"/>
                        <a:ext cx="2174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9589" name="Object 35">
            <a:hlinkClick r:id="" action="ppaction://ole?verb=0"/>
          </p:cNvPr>
          <p:cNvGraphicFramePr>
            <a:graphicFrameLocks/>
          </p:cNvGraphicFramePr>
          <p:nvPr/>
        </p:nvGraphicFramePr>
        <p:xfrm>
          <a:off x="5540375" y="4329113"/>
          <a:ext cx="217488" cy="320675"/>
        </p:xfrm>
        <a:graphic>
          <a:graphicData uri="http://schemas.openxmlformats.org/presentationml/2006/ole">
            <mc:AlternateContent xmlns:mc="http://schemas.openxmlformats.org/markup-compatibility/2006">
              <mc:Choice xmlns:v="urn:schemas-microsoft-com:vml" Requires="v">
                <p:oleObj spid="_x0000_s109614" name="Clip" r:id="rId9" imgW="2247900" imgH="3314700" progId="MS_ClipArt_Gallery.2">
                  <p:embed/>
                </p:oleObj>
              </mc:Choice>
              <mc:Fallback>
                <p:oleObj name="Clip" r:id="rId9" imgW="2247900" imgH="3314700" progId="MS_ClipArt_Gallery.2">
                  <p:embed/>
                  <p:pic>
                    <p:nvPicPr>
                      <p:cNvPr id="0" name="Object 3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0375" y="4329113"/>
                        <a:ext cx="2174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9590" name="Object 36">
            <a:hlinkClick r:id="" action="ppaction://ole?verb=0"/>
          </p:cNvPr>
          <p:cNvGraphicFramePr>
            <a:graphicFrameLocks/>
          </p:cNvGraphicFramePr>
          <p:nvPr/>
        </p:nvGraphicFramePr>
        <p:xfrm>
          <a:off x="8496300" y="5095875"/>
          <a:ext cx="217488" cy="320675"/>
        </p:xfrm>
        <a:graphic>
          <a:graphicData uri="http://schemas.openxmlformats.org/presentationml/2006/ole">
            <mc:AlternateContent xmlns:mc="http://schemas.openxmlformats.org/markup-compatibility/2006">
              <mc:Choice xmlns:v="urn:schemas-microsoft-com:vml" Requires="v">
                <p:oleObj spid="_x0000_s109615" name="Clip" r:id="rId10" imgW="2247900" imgH="3314700" progId="MS_ClipArt_Gallery.2">
                  <p:embed/>
                </p:oleObj>
              </mc:Choice>
              <mc:Fallback>
                <p:oleObj name="Clip" r:id="rId10" imgW="2247900" imgH="3314700" progId="MS_ClipArt_Gallery.2">
                  <p:embed/>
                  <p:pic>
                    <p:nvPicPr>
                      <p:cNvPr id="0" name="Object 3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6300" y="5095875"/>
                        <a:ext cx="2174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12348">
                                            <p:txEl>
                                              <p:pRg st="0" end="0"/>
                                            </p:txEl>
                                          </p:spTgt>
                                        </p:tgtEl>
                                        <p:attrNameLst>
                                          <p:attrName>style.visibility</p:attrName>
                                        </p:attrNameLst>
                                      </p:cBhvr>
                                      <p:to>
                                        <p:strVal val="visible"/>
                                      </p:to>
                                    </p:set>
                                    <p:animEffect transition="in" filter="wipe(left)">
                                      <p:cBhvr>
                                        <p:cTn id="7" dur="1000"/>
                                        <p:tgtEl>
                                          <p:spTgt spid="3123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xfrm>
            <a:off x="609600" y="53975"/>
            <a:ext cx="8383588" cy="792163"/>
          </a:xfrm>
        </p:spPr>
        <p:txBody>
          <a:bodyPr/>
          <a:lstStyle/>
          <a:p>
            <a:pPr eaLnBrk="1" hangingPunct="1">
              <a:defRPr/>
            </a:pPr>
            <a:r>
              <a:rPr lang="en-US" sz="3600" b="1" smtClean="0">
                <a:solidFill>
                  <a:schemeClr val="accent2"/>
                </a:solidFill>
              </a:rPr>
              <a:t>Theory of Consumer Behavior</a:t>
            </a:r>
            <a:endParaRPr lang="en-US" sz="4600" smtClean="0"/>
          </a:p>
        </p:txBody>
      </p:sp>
      <p:sp>
        <p:nvSpPr>
          <p:cNvPr id="314371" name="Text Box 3"/>
          <p:cNvSpPr txBox="1">
            <a:spLocks noChangeArrowheads="1"/>
          </p:cNvSpPr>
          <p:nvPr/>
        </p:nvSpPr>
        <p:spPr bwMode="auto">
          <a:xfrm>
            <a:off x="514350" y="865188"/>
            <a:ext cx="5991225" cy="50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3200" b="1" i="1" u="sng">
                <a:solidFill>
                  <a:srgbClr val="990033"/>
                </a:solidFill>
                <a:cs typeface="Arial" charset="0"/>
              </a:rPr>
              <a:t>Algebraic Restatement:</a:t>
            </a:r>
          </a:p>
        </p:txBody>
      </p:sp>
      <p:grpSp>
        <p:nvGrpSpPr>
          <p:cNvPr id="314372" name="Group 4"/>
          <p:cNvGrpSpPr>
            <a:grpSpLocks/>
          </p:cNvGrpSpPr>
          <p:nvPr/>
        </p:nvGrpSpPr>
        <p:grpSpPr bwMode="auto">
          <a:xfrm>
            <a:off x="1911350" y="1646238"/>
            <a:ext cx="3057525" cy="1216025"/>
            <a:chOff x="1204" y="1163"/>
            <a:chExt cx="1926" cy="766"/>
          </a:xfrm>
        </p:grpSpPr>
        <p:sp>
          <p:nvSpPr>
            <p:cNvPr id="314373" name="Text Box 5"/>
            <p:cNvSpPr txBox="1">
              <a:spLocks noChangeArrowheads="1"/>
            </p:cNvSpPr>
            <p:nvPr/>
          </p:nvSpPr>
          <p:spPr bwMode="auto">
            <a:xfrm>
              <a:off x="1231" y="1163"/>
              <a:ext cx="187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rgbClr val="990033"/>
                  </a:solidFill>
                  <a:cs typeface="Arial" charset="0"/>
                </a:rPr>
                <a:t>MU of Product A</a:t>
              </a:r>
            </a:p>
          </p:txBody>
        </p:sp>
        <p:sp>
          <p:nvSpPr>
            <p:cNvPr id="314374" name="Text Box 6"/>
            <p:cNvSpPr txBox="1">
              <a:spLocks noChangeArrowheads="1"/>
            </p:cNvSpPr>
            <p:nvPr/>
          </p:nvSpPr>
          <p:spPr bwMode="auto">
            <a:xfrm>
              <a:off x="1586" y="1602"/>
              <a:ext cx="116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rgbClr val="990033"/>
                  </a:solidFill>
                  <a:cs typeface="Arial" charset="0"/>
                </a:rPr>
                <a:t>Price of A</a:t>
              </a:r>
            </a:p>
          </p:txBody>
        </p:sp>
        <p:sp>
          <p:nvSpPr>
            <p:cNvPr id="314375" name="Line 7"/>
            <p:cNvSpPr>
              <a:spLocks noChangeShapeType="1"/>
            </p:cNvSpPr>
            <p:nvPr/>
          </p:nvSpPr>
          <p:spPr bwMode="auto">
            <a:xfrm>
              <a:off x="1204" y="1550"/>
              <a:ext cx="192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14376" name="Group 8"/>
          <p:cNvGrpSpPr>
            <a:grpSpLocks/>
          </p:cNvGrpSpPr>
          <p:nvPr/>
        </p:nvGrpSpPr>
        <p:grpSpPr bwMode="auto">
          <a:xfrm>
            <a:off x="5581650" y="1643063"/>
            <a:ext cx="3209925" cy="1216025"/>
            <a:chOff x="3516" y="1161"/>
            <a:chExt cx="2022" cy="766"/>
          </a:xfrm>
        </p:grpSpPr>
        <p:sp>
          <p:nvSpPr>
            <p:cNvPr id="314377" name="Text Box 9"/>
            <p:cNvSpPr txBox="1">
              <a:spLocks noChangeArrowheads="1"/>
            </p:cNvSpPr>
            <p:nvPr/>
          </p:nvSpPr>
          <p:spPr bwMode="auto">
            <a:xfrm>
              <a:off x="3591" y="1161"/>
              <a:ext cx="187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rgbClr val="669900"/>
                  </a:solidFill>
                  <a:cs typeface="Arial" charset="0"/>
                </a:rPr>
                <a:t>MU of Product B</a:t>
              </a:r>
            </a:p>
          </p:txBody>
        </p:sp>
        <p:sp>
          <p:nvSpPr>
            <p:cNvPr id="314378" name="Text Box 10"/>
            <p:cNvSpPr txBox="1">
              <a:spLocks noChangeArrowheads="1"/>
            </p:cNvSpPr>
            <p:nvPr/>
          </p:nvSpPr>
          <p:spPr bwMode="auto">
            <a:xfrm>
              <a:off x="3946" y="1600"/>
              <a:ext cx="116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rgbClr val="669900"/>
                  </a:solidFill>
                  <a:cs typeface="Arial" charset="0"/>
                </a:rPr>
                <a:t>Price of B</a:t>
              </a:r>
            </a:p>
          </p:txBody>
        </p:sp>
        <p:sp>
          <p:nvSpPr>
            <p:cNvPr id="314379" name="Line 11"/>
            <p:cNvSpPr>
              <a:spLocks noChangeShapeType="1"/>
            </p:cNvSpPr>
            <p:nvPr/>
          </p:nvSpPr>
          <p:spPr bwMode="auto">
            <a:xfrm>
              <a:off x="3516" y="1548"/>
              <a:ext cx="202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4380" name="Text Box 12"/>
          <p:cNvSpPr txBox="1">
            <a:spLocks noChangeArrowheads="1"/>
          </p:cNvSpPr>
          <p:nvPr/>
        </p:nvSpPr>
        <p:spPr bwMode="auto">
          <a:xfrm>
            <a:off x="5040313" y="1866900"/>
            <a:ext cx="511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4400" b="1">
                <a:cs typeface="Arial" charset="0"/>
              </a:rPr>
              <a:t>=</a:t>
            </a:r>
          </a:p>
        </p:txBody>
      </p:sp>
      <p:grpSp>
        <p:nvGrpSpPr>
          <p:cNvPr id="314381" name="Group 13"/>
          <p:cNvGrpSpPr>
            <a:grpSpLocks/>
          </p:cNvGrpSpPr>
          <p:nvPr/>
        </p:nvGrpSpPr>
        <p:grpSpPr bwMode="auto">
          <a:xfrm>
            <a:off x="3397250" y="3257550"/>
            <a:ext cx="1554163" cy="1216025"/>
            <a:chOff x="1902" y="2176"/>
            <a:chExt cx="979" cy="766"/>
          </a:xfrm>
        </p:grpSpPr>
        <p:sp>
          <p:nvSpPr>
            <p:cNvPr id="314382" name="Text Box 14"/>
            <p:cNvSpPr txBox="1">
              <a:spLocks noChangeArrowheads="1"/>
            </p:cNvSpPr>
            <p:nvPr/>
          </p:nvSpPr>
          <p:spPr bwMode="auto">
            <a:xfrm>
              <a:off x="1998" y="2176"/>
              <a:ext cx="78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2800" b="1">
                  <a:solidFill>
                    <a:srgbClr val="990033"/>
                  </a:solidFill>
                  <a:cs typeface="Arial" charset="0"/>
                </a:rPr>
                <a:t>8 Utils</a:t>
              </a:r>
            </a:p>
          </p:txBody>
        </p:sp>
        <p:sp>
          <p:nvSpPr>
            <p:cNvPr id="314383" name="Text Box 15"/>
            <p:cNvSpPr txBox="1">
              <a:spLocks noChangeArrowheads="1"/>
            </p:cNvSpPr>
            <p:nvPr/>
          </p:nvSpPr>
          <p:spPr bwMode="auto">
            <a:xfrm>
              <a:off x="2209" y="2615"/>
              <a:ext cx="36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rgbClr val="990033"/>
                  </a:solidFill>
                  <a:cs typeface="Arial" charset="0"/>
                </a:rPr>
                <a:t>$1</a:t>
              </a:r>
            </a:p>
          </p:txBody>
        </p:sp>
        <p:sp>
          <p:nvSpPr>
            <p:cNvPr id="314384" name="Line 16"/>
            <p:cNvSpPr>
              <a:spLocks noChangeShapeType="1"/>
            </p:cNvSpPr>
            <p:nvPr/>
          </p:nvSpPr>
          <p:spPr bwMode="auto">
            <a:xfrm>
              <a:off x="1902" y="2563"/>
              <a:ext cx="97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14385" name="Group 17"/>
          <p:cNvGrpSpPr>
            <a:grpSpLocks/>
          </p:cNvGrpSpPr>
          <p:nvPr/>
        </p:nvGrpSpPr>
        <p:grpSpPr bwMode="auto">
          <a:xfrm>
            <a:off x="5583238" y="3259138"/>
            <a:ext cx="1554162" cy="1216025"/>
            <a:chOff x="1902" y="2176"/>
            <a:chExt cx="979" cy="766"/>
          </a:xfrm>
        </p:grpSpPr>
        <p:sp>
          <p:nvSpPr>
            <p:cNvPr id="314386" name="Text Box 18"/>
            <p:cNvSpPr txBox="1">
              <a:spLocks noChangeArrowheads="1"/>
            </p:cNvSpPr>
            <p:nvPr/>
          </p:nvSpPr>
          <p:spPr bwMode="auto">
            <a:xfrm>
              <a:off x="1936" y="2176"/>
              <a:ext cx="91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2800" b="1">
                  <a:solidFill>
                    <a:srgbClr val="669900"/>
                  </a:solidFill>
                  <a:cs typeface="Arial" charset="0"/>
                </a:rPr>
                <a:t>16 Utils</a:t>
              </a:r>
            </a:p>
          </p:txBody>
        </p:sp>
        <p:sp>
          <p:nvSpPr>
            <p:cNvPr id="314387" name="Text Box 19"/>
            <p:cNvSpPr txBox="1">
              <a:spLocks noChangeArrowheads="1"/>
            </p:cNvSpPr>
            <p:nvPr/>
          </p:nvSpPr>
          <p:spPr bwMode="auto">
            <a:xfrm>
              <a:off x="2209" y="2615"/>
              <a:ext cx="36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rgbClr val="669900"/>
                  </a:solidFill>
                  <a:cs typeface="Arial" charset="0"/>
                </a:rPr>
                <a:t>$2</a:t>
              </a:r>
            </a:p>
          </p:txBody>
        </p:sp>
        <p:sp>
          <p:nvSpPr>
            <p:cNvPr id="314388" name="Line 20"/>
            <p:cNvSpPr>
              <a:spLocks noChangeShapeType="1"/>
            </p:cNvSpPr>
            <p:nvPr/>
          </p:nvSpPr>
          <p:spPr bwMode="auto">
            <a:xfrm>
              <a:off x="1902" y="2563"/>
              <a:ext cx="97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4389" name="Text Box 21"/>
          <p:cNvSpPr txBox="1">
            <a:spLocks noChangeArrowheads="1"/>
          </p:cNvSpPr>
          <p:nvPr/>
        </p:nvSpPr>
        <p:spPr bwMode="auto">
          <a:xfrm>
            <a:off x="5037138" y="3486150"/>
            <a:ext cx="511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4400" b="1">
                <a:cs typeface="Arial" charset="0"/>
              </a:rPr>
              <a:t>=</a:t>
            </a:r>
          </a:p>
        </p:txBody>
      </p:sp>
      <p:sp>
        <p:nvSpPr>
          <p:cNvPr id="314390" name="Text Box 22"/>
          <p:cNvSpPr txBox="1">
            <a:spLocks noChangeArrowheads="1"/>
          </p:cNvSpPr>
          <p:nvPr/>
        </p:nvSpPr>
        <p:spPr bwMode="auto">
          <a:xfrm>
            <a:off x="1852613" y="4692650"/>
            <a:ext cx="6827837" cy="186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3200" b="1">
                <a:solidFill>
                  <a:srgbClr val="990033"/>
                </a:solidFill>
                <a:cs typeface="Arial" charset="0"/>
              </a:rPr>
              <a:t>Optimum Achieved</a:t>
            </a:r>
            <a:r>
              <a:rPr lang="en-US" sz="2800">
                <a:cs typeface="Arial" charset="0"/>
              </a:rPr>
              <a:t> - </a:t>
            </a:r>
            <a:r>
              <a:rPr lang="en-US" sz="2800" b="1" i="1">
                <a:cs typeface="Arial" charset="0"/>
              </a:rPr>
              <a:t>Money Income is Allocated so that the Last Dollar Spent on Each Product Yields the Same Extra or Marginal Utility</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4371"/>
                                        </p:tgtEl>
                                        <p:attrNameLst>
                                          <p:attrName>style.visibility</p:attrName>
                                        </p:attrNameLst>
                                      </p:cBhvr>
                                      <p:to>
                                        <p:strVal val="visible"/>
                                      </p:to>
                                    </p:set>
                                    <p:animEffect transition="in" filter="wipe(left)">
                                      <p:cBhvr>
                                        <p:cTn id="7" dur="1000"/>
                                        <p:tgtEl>
                                          <p:spTgt spid="314371"/>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314372"/>
                                        </p:tgtEl>
                                        <p:attrNameLst>
                                          <p:attrName>style.visibility</p:attrName>
                                        </p:attrNameLst>
                                      </p:cBhvr>
                                      <p:to>
                                        <p:strVal val="visible"/>
                                      </p:to>
                                    </p:set>
                                    <p:animEffect transition="in" filter="wipe(left)">
                                      <p:cBhvr>
                                        <p:cTn id="11" dur="1000"/>
                                        <p:tgtEl>
                                          <p:spTgt spid="314372"/>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314380"/>
                                        </p:tgtEl>
                                        <p:attrNameLst>
                                          <p:attrName>style.visibility</p:attrName>
                                        </p:attrNameLst>
                                      </p:cBhvr>
                                      <p:to>
                                        <p:strVal val="visible"/>
                                      </p:to>
                                    </p:set>
                                    <p:animEffect transition="in" filter="wipe(left)">
                                      <p:cBhvr>
                                        <p:cTn id="15" dur="1000"/>
                                        <p:tgtEl>
                                          <p:spTgt spid="31438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314376"/>
                                        </p:tgtEl>
                                        <p:attrNameLst>
                                          <p:attrName>style.visibility</p:attrName>
                                        </p:attrNameLst>
                                      </p:cBhvr>
                                      <p:to>
                                        <p:strVal val="visible"/>
                                      </p:to>
                                    </p:set>
                                    <p:animEffect transition="in" filter="wipe(left)">
                                      <p:cBhvr>
                                        <p:cTn id="20" dur="1000"/>
                                        <p:tgtEl>
                                          <p:spTgt spid="31437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314381"/>
                                        </p:tgtEl>
                                        <p:attrNameLst>
                                          <p:attrName>style.visibility</p:attrName>
                                        </p:attrNameLst>
                                      </p:cBhvr>
                                      <p:to>
                                        <p:strVal val="visible"/>
                                      </p:to>
                                    </p:set>
                                    <p:animEffect transition="in" filter="wipe(left)">
                                      <p:cBhvr>
                                        <p:cTn id="25" dur="1000"/>
                                        <p:tgtEl>
                                          <p:spTgt spid="314381"/>
                                        </p:tgtEl>
                                      </p:cBhvr>
                                    </p:animEffect>
                                  </p:childTnLst>
                                </p:cTn>
                              </p:par>
                            </p:childTnLst>
                          </p:cTn>
                        </p:par>
                        <p:par>
                          <p:cTn id="26" fill="hold" nodeType="afterGroup">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314389"/>
                                        </p:tgtEl>
                                        <p:attrNameLst>
                                          <p:attrName>style.visibility</p:attrName>
                                        </p:attrNameLst>
                                      </p:cBhvr>
                                      <p:to>
                                        <p:strVal val="visible"/>
                                      </p:to>
                                    </p:set>
                                    <p:animEffect transition="in" filter="wipe(left)">
                                      <p:cBhvr>
                                        <p:cTn id="29" dur="1000"/>
                                        <p:tgtEl>
                                          <p:spTgt spid="314389"/>
                                        </p:tgtEl>
                                      </p:cBhvr>
                                    </p:animEffect>
                                  </p:childTnLst>
                                </p:cTn>
                              </p:par>
                            </p:childTnLst>
                          </p:cTn>
                        </p:par>
                        <p:par>
                          <p:cTn id="30" fill="hold" nodeType="afterGroup">
                            <p:stCondLst>
                              <p:cond delay="2000"/>
                            </p:stCondLst>
                            <p:childTnLst>
                              <p:par>
                                <p:cTn id="31" presetID="22" presetClass="entr" presetSubtype="8" fill="hold" nodeType="afterEffect">
                                  <p:stCondLst>
                                    <p:cond delay="0"/>
                                  </p:stCondLst>
                                  <p:childTnLst>
                                    <p:set>
                                      <p:cBhvr>
                                        <p:cTn id="32" dur="1" fill="hold">
                                          <p:stCondLst>
                                            <p:cond delay="0"/>
                                          </p:stCondLst>
                                        </p:cTn>
                                        <p:tgtEl>
                                          <p:spTgt spid="314385"/>
                                        </p:tgtEl>
                                        <p:attrNameLst>
                                          <p:attrName>style.visibility</p:attrName>
                                        </p:attrNameLst>
                                      </p:cBhvr>
                                      <p:to>
                                        <p:strVal val="visible"/>
                                      </p:to>
                                    </p:set>
                                    <p:animEffect transition="in" filter="wipe(left)">
                                      <p:cBhvr>
                                        <p:cTn id="33" dur="1000"/>
                                        <p:tgtEl>
                                          <p:spTgt spid="314385"/>
                                        </p:tgtEl>
                                      </p:cBhvr>
                                    </p:animEffect>
                                  </p:childTnLst>
                                </p:cTn>
                              </p:par>
                            </p:childTnLst>
                          </p:cTn>
                        </p:par>
                        <p:par>
                          <p:cTn id="34" fill="hold" nodeType="afterGroup">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314390"/>
                                        </p:tgtEl>
                                        <p:attrNameLst>
                                          <p:attrName>style.visibility</p:attrName>
                                        </p:attrNameLst>
                                      </p:cBhvr>
                                      <p:to>
                                        <p:strVal val="visible"/>
                                      </p:to>
                                    </p:set>
                                    <p:animEffect transition="in" filter="wipe(left)">
                                      <p:cBhvr>
                                        <p:cTn id="37" dur="1000"/>
                                        <p:tgtEl>
                                          <p:spTgt spid="314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p:bldP spid="314380" grpId="0"/>
      <p:bldP spid="314389" grpId="0"/>
      <p:bldP spid="31439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8" name="Rectangle 4"/>
          <p:cNvSpPr>
            <a:spLocks noGrp="1" noChangeArrowheads="1"/>
          </p:cNvSpPr>
          <p:nvPr>
            <p:ph type="title"/>
          </p:nvPr>
        </p:nvSpPr>
        <p:spPr>
          <a:xfrm>
            <a:off x="1130300" y="604838"/>
            <a:ext cx="7623175" cy="592137"/>
          </a:xfrm>
        </p:spPr>
        <p:txBody>
          <a:bodyPr anchor="t"/>
          <a:lstStyle/>
          <a:p>
            <a:pPr algn="l" eaLnBrk="1" hangingPunct="1">
              <a:lnSpc>
                <a:spcPct val="105000"/>
              </a:lnSpc>
              <a:defRPr/>
            </a:pPr>
            <a:r>
              <a:rPr kumimoji="0" lang="en-US" sz="4300" smtClean="0">
                <a:solidFill>
                  <a:schemeClr val="tx1"/>
                </a:solidFill>
                <a:latin typeface="Arial" charset="0"/>
              </a:rPr>
              <a:t>CHAPTER SUMMARY</a:t>
            </a:r>
          </a:p>
        </p:txBody>
      </p:sp>
      <p:sp>
        <p:nvSpPr>
          <p:cNvPr id="123909" name="Rectangle 5"/>
          <p:cNvSpPr>
            <a:spLocks noGrp="1" noChangeArrowheads="1"/>
          </p:cNvSpPr>
          <p:nvPr>
            <p:ph type="body" idx="1"/>
          </p:nvPr>
        </p:nvSpPr>
        <p:spPr>
          <a:xfrm>
            <a:off x="0" y="1436688"/>
            <a:ext cx="9144000" cy="5421312"/>
          </a:xfrm>
        </p:spPr>
        <p:txBody>
          <a:bodyPr/>
          <a:lstStyle/>
          <a:p>
            <a:pPr marL="609600" indent="-609600" eaLnBrk="1" hangingPunct="1">
              <a:lnSpc>
                <a:spcPct val="90000"/>
              </a:lnSpc>
              <a:spcBef>
                <a:spcPct val="40000"/>
              </a:spcBef>
              <a:buClr>
                <a:srgbClr val="003399"/>
              </a:buClr>
              <a:defRPr/>
            </a:pPr>
            <a:r>
              <a:rPr kumimoji="0" lang="en-US" sz="2000" smtClean="0"/>
              <a:t>Consumers maximize a measure of satisfaction called </a:t>
            </a:r>
            <a:r>
              <a:rPr kumimoji="0" lang="en-US" sz="2000" b="1" smtClean="0"/>
              <a:t>utility</a:t>
            </a:r>
            <a:r>
              <a:rPr kumimoji="0" lang="en-US" sz="2000" smtClean="0"/>
              <a:t>. Each consumer has a </a:t>
            </a:r>
            <a:r>
              <a:rPr kumimoji="0" lang="en-US" sz="2000" b="1" smtClean="0"/>
              <a:t>utility function</a:t>
            </a:r>
            <a:r>
              <a:rPr kumimoji="0" lang="en-US" sz="2000" smtClean="0"/>
              <a:t> that determines the level of total utility generated by his or her </a:t>
            </a:r>
            <a:r>
              <a:rPr kumimoji="0" lang="en-US" sz="2000" b="1" smtClean="0"/>
              <a:t>consumption bundle</a:t>
            </a:r>
            <a:r>
              <a:rPr kumimoji="0" lang="en-US" sz="2000" smtClean="0"/>
              <a:t>, the goods and services that are consumed.</a:t>
            </a:r>
          </a:p>
          <a:p>
            <a:pPr marL="609600" indent="-609600" eaLnBrk="1" hangingPunct="1">
              <a:lnSpc>
                <a:spcPct val="90000"/>
              </a:lnSpc>
              <a:spcBef>
                <a:spcPct val="40000"/>
              </a:spcBef>
              <a:buClr>
                <a:srgbClr val="003399"/>
              </a:buClr>
              <a:defRPr/>
            </a:pPr>
            <a:r>
              <a:rPr kumimoji="0" lang="en-US" sz="2000" smtClean="0"/>
              <a:t>A good</a:t>
            </a:r>
            <a:r>
              <a:rPr kumimoji="0" lang="ja-JP" altLang="en-US" sz="2000" smtClean="0">
                <a:latin typeface="Arial"/>
              </a:rPr>
              <a:t>’</a:t>
            </a:r>
            <a:r>
              <a:rPr kumimoji="0" lang="en-US" sz="2000" smtClean="0"/>
              <a:t>s or service</a:t>
            </a:r>
            <a:r>
              <a:rPr kumimoji="0" lang="ja-JP" altLang="en-US" sz="2000" smtClean="0">
                <a:latin typeface="Arial"/>
              </a:rPr>
              <a:t>’</a:t>
            </a:r>
            <a:r>
              <a:rPr kumimoji="0" lang="en-US" sz="2000" smtClean="0"/>
              <a:t>s </a:t>
            </a:r>
            <a:r>
              <a:rPr kumimoji="0" lang="en-US" sz="2000" b="1" smtClean="0"/>
              <a:t>marginal utility</a:t>
            </a:r>
            <a:r>
              <a:rPr kumimoji="0" lang="en-US" sz="2000" smtClean="0"/>
              <a:t> is the additional utility generated by consuming one more unit of the good or service. We usually assume that the </a:t>
            </a:r>
            <a:r>
              <a:rPr kumimoji="0" lang="en-US" sz="2000" b="1" smtClean="0"/>
              <a:t>principle of</a:t>
            </a:r>
            <a:r>
              <a:rPr kumimoji="0" lang="en-US" sz="2000" smtClean="0"/>
              <a:t> </a:t>
            </a:r>
            <a:r>
              <a:rPr kumimoji="0" lang="en-US" sz="2000" b="1" smtClean="0"/>
              <a:t>diminishing marginal utility</a:t>
            </a:r>
            <a:r>
              <a:rPr kumimoji="0" lang="en-US" sz="2000" smtClean="0"/>
              <a:t> holds: consumption of another unit of a good or service yields less additional utility than the previous unit.</a:t>
            </a:r>
          </a:p>
          <a:p>
            <a:pPr marL="609600" indent="-609600" eaLnBrk="1" hangingPunct="1">
              <a:lnSpc>
                <a:spcPct val="90000"/>
              </a:lnSpc>
              <a:spcBef>
                <a:spcPct val="40000"/>
              </a:spcBef>
              <a:buClr>
                <a:srgbClr val="003399"/>
              </a:buClr>
              <a:defRPr/>
            </a:pPr>
            <a:r>
              <a:rPr kumimoji="0" lang="en-US" sz="2000" smtClean="0"/>
              <a:t>A </a:t>
            </a:r>
            <a:r>
              <a:rPr kumimoji="0" lang="en-US" sz="2000" b="1" smtClean="0"/>
              <a:t>budget constraint</a:t>
            </a:r>
            <a:r>
              <a:rPr kumimoji="0" lang="en-US" sz="2000" smtClean="0"/>
              <a:t> limits a consumer</a:t>
            </a:r>
            <a:r>
              <a:rPr kumimoji="0" lang="ja-JP" altLang="en-US" sz="2000" smtClean="0">
                <a:latin typeface="Arial"/>
              </a:rPr>
              <a:t>’</a:t>
            </a:r>
            <a:r>
              <a:rPr kumimoji="0" lang="en-US" sz="2000" smtClean="0"/>
              <a:t>s spending to no more than his or her income. It defines the consumer</a:t>
            </a:r>
            <a:r>
              <a:rPr kumimoji="0" lang="ja-JP" altLang="en-US" sz="2000" smtClean="0">
                <a:latin typeface="Arial"/>
              </a:rPr>
              <a:t>’</a:t>
            </a:r>
            <a:r>
              <a:rPr kumimoji="0" lang="en-US" sz="2000" smtClean="0"/>
              <a:t>s </a:t>
            </a:r>
            <a:r>
              <a:rPr kumimoji="0" lang="en-US" sz="2000" b="1" smtClean="0"/>
              <a:t>consumption possibilities</a:t>
            </a:r>
            <a:r>
              <a:rPr kumimoji="0" lang="en-US" sz="2000" smtClean="0"/>
              <a:t>, the set of all affordable consumption bundles. A consumer who spends all of his or her income will choose a consumption bundle on the </a:t>
            </a:r>
            <a:r>
              <a:rPr kumimoji="0" lang="en-US" sz="2000" b="1" smtClean="0"/>
              <a:t>budget line</a:t>
            </a:r>
            <a:r>
              <a:rPr kumimoji="0" lang="en-US" sz="2000" smtClean="0"/>
              <a:t>. An individual chooses the consumption bundle that maximizes total utility, the </a:t>
            </a:r>
            <a:r>
              <a:rPr kumimoji="0" lang="en-US" sz="2000" b="1" smtClean="0"/>
              <a:t>optimal consumption bundle.</a:t>
            </a:r>
            <a:endParaRPr kumimoji="0" lang="en-US" sz="2000" smtClean="0"/>
          </a:p>
          <a:p>
            <a:pPr marL="609600" indent="-609600" eaLnBrk="1" hangingPunct="1">
              <a:lnSpc>
                <a:spcPct val="90000"/>
              </a:lnSpc>
              <a:spcBef>
                <a:spcPct val="40000"/>
              </a:spcBef>
              <a:buClr>
                <a:srgbClr val="003399"/>
              </a:buClr>
              <a:defRPr/>
            </a:pPr>
            <a:r>
              <a:rPr kumimoji="0" lang="en-US" sz="2000" smtClean="0"/>
              <a:t>The </a:t>
            </a:r>
            <a:r>
              <a:rPr kumimoji="0" lang="en-US" sz="2000" b="1" smtClean="0"/>
              <a:t>optimal consumption rule</a:t>
            </a:r>
            <a:r>
              <a:rPr kumimoji="0" lang="en-US" sz="2000" smtClean="0"/>
              <a:t> says that at the optimal consumption bundle the </a:t>
            </a:r>
            <a:r>
              <a:rPr kumimoji="0" lang="en-US" sz="2000" b="1" smtClean="0"/>
              <a:t>marginal utility per dollar</a:t>
            </a:r>
            <a:r>
              <a:rPr kumimoji="0" lang="en-US" sz="2000" smtClean="0"/>
              <a:t> spent on each good and service—the marginal utility of a good divided by its price—is the same.	</a:t>
            </a:r>
            <a:endParaRPr kumimoji="0" lang="en-US" sz="1800" smtClean="0"/>
          </a:p>
          <a:p>
            <a:pPr marL="609600" indent="-609600" eaLnBrk="1" hangingPunct="1">
              <a:lnSpc>
                <a:spcPct val="90000"/>
              </a:lnSpc>
              <a:spcBef>
                <a:spcPct val="40000"/>
              </a:spcBef>
              <a:buClr>
                <a:srgbClr val="003399"/>
              </a:buClr>
              <a:buFont typeface="Wingdings" charset="0"/>
              <a:buNone/>
              <a:defRPr/>
            </a:pPr>
            <a:endParaRPr kumimoji="0" lang="en-US" sz="2400" smtClean="0"/>
          </a:p>
          <a:p>
            <a:pPr marL="609600" indent="-609600" eaLnBrk="1" hangingPunct="1">
              <a:lnSpc>
                <a:spcPct val="90000"/>
              </a:lnSpc>
              <a:buClr>
                <a:srgbClr val="FFCC00"/>
              </a:buClr>
              <a:buFont typeface="Arial" charset="0"/>
              <a:buAutoNum type="arabicPeriod"/>
              <a:defRPr/>
            </a:pPr>
            <a:endParaRPr kumimoji="0" lang="en-US"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xfrm>
            <a:off x="685800" y="273050"/>
            <a:ext cx="7772400" cy="942975"/>
          </a:xfrm>
        </p:spPr>
        <p:txBody>
          <a:bodyPr/>
          <a:lstStyle/>
          <a:p>
            <a:pPr eaLnBrk="1" hangingPunct="1">
              <a:defRPr/>
            </a:pPr>
            <a:r>
              <a:rPr lang="en-US" sz="3600" b="1" smtClean="0">
                <a:solidFill>
                  <a:schemeClr val="accent2"/>
                </a:solidFill>
              </a:rPr>
              <a:t>Utility</a:t>
            </a:r>
            <a:endParaRPr lang="en-US" smtClean="0"/>
          </a:p>
        </p:txBody>
      </p:sp>
      <p:sp>
        <p:nvSpPr>
          <p:cNvPr id="285699" name="Rectangle 3"/>
          <p:cNvSpPr>
            <a:spLocks noGrp="1" noChangeArrowheads="1"/>
          </p:cNvSpPr>
          <p:nvPr>
            <p:ph type="body" idx="1"/>
          </p:nvPr>
        </p:nvSpPr>
        <p:spPr>
          <a:xfrm>
            <a:off x="685800" y="1404938"/>
            <a:ext cx="8458200" cy="5207000"/>
          </a:xfrm>
        </p:spPr>
        <p:txBody>
          <a:bodyPr/>
          <a:lstStyle/>
          <a:p>
            <a:pPr eaLnBrk="1" hangingPunct="1">
              <a:buClr>
                <a:srgbClr val="008000"/>
              </a:buClr>
              <a:defRPr/>
            </a:pPr>
            <a:r>
              <a:rPr lang="en-US" b="1" smtClean="0">
                <a:solidFill>
                  <a:srgbClr val="CC0000"/>
                </a:solidFill>
              </a:rPr>
              <a:t>UTILITY</a:t>
            </a:r>
            <a:r>
              <a:rPr lang="en-US" smtClean="0"/>
              <a:t> -- Benefit or satisfaction person receives from consumption of g/s</a:t>
            </a:r>
          </a:p>
          <a:p>
            <a:pPr lvl="1" eaLnBrk="1" hangingPunct="1">
              <a:buClr>
                <a:srgbClr val="FF8000"/>
              </a:buClr>
              <a:defRPr/>
            </a:pPr>
            <a:r>
              <a:rPr lang="en-US" smtClean="0"/>
              <a:t>19th Century, Economists created universal psychological unit</a:t>
            </a:r>
          </a:p>
          <a:p>
            <a:pPr lvl="2" eaLnBrk="1" hangingPunct="1">
              <a:buClr>
                <a:srgbClr val="8000FF"/>
              </a:buClr>
              <a:buFont typeface="Wingdings" charset="0"/>
              <a:buChar char="ü"/>
              <a:defRPr/>
            </a:pPr>
            <a:r>
              <a:rPr lang="en-US" smtClean="0"/>
              <a:t>called a Util</a:t>
            </a:r>
          </a:p>
          <a:p>
            <a:pPr lvl="2" eaLnBrk="1" hangingPunct="1">
              <a:buClr>
                <a:srgbClr val="008000"/>
              </a:buClr>
              <a:buFontTx/>
              <a:buNone/>
              <a:defRPr/>
            </a:pPr>
            <a:r>
              <a:rPr lang="en-US" smtClean="0"/>
              <a:t>   (representative unit by which utility measured)</a:t>
            </a:r>
            <a:endParaRPr lang="en-US" smtClean="0">
              <a:solidFill>
                <a:srgbClr val="CC000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5699">
                                            <p:txEl>
                                              <p:pRg st="0" end="0"/>
                                            </p:txEl>
                                          </p:spTgt>
                                        </p:tgtEl>
                                        <p:attrNameLst>
                                          <p:attrName>style.visibility</p:attrName>
                                        </p:attrNameLst>
                                      </p:cBhvr>
                                      <p:to>
                                        <p:strVal val="visible"/>
                                      </p:to>
                                    </p:set>
                                    <p:animEffect transition="in" filter="wipe(left)">
                                      <p:cBhvr>
                                        <p:cTn id="7" dur="500"/>
                                        <p:tgtEl>
                                          <p:spTgt spid="2856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5699">
                                            <p:txEl>
                                              <p:pRg st="1" end="1"/>
                                            </p:txEl>
                                          </p:spTgt>
                                        </p:tgtEl>
                                        <p:attrNameLst>
                                          <p:attrName>style.visibility</p:attrName>
                                        </p:attrNameLst>
                                      </p:cBhvr>
                                      <p:to>
                                        <p:strVal val="visible"/>
                                      </p:to>
                                    </p:set>
                                    <p:animEffect transition="in" filter="wipe(left)">
                                      <p:cBhvr>
                                        <p:cTn id="12" dur="500"/>
                                        <p:tgtEl>
                                          <p:spTgt spid="2856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85699">
                                            <p:txEl>
                                              <p:pRg st="2" end="2"/>
                                            </p:txEl>
                                          </p:spTgt>
                                        </p:tgtEl>
                                        <p:attrNameLst>
                                          <p:attrName>style.visibility</p:attrName>
                                        </p:attrNameLst>
                                      </p:cBhvr>
                                      <p:to>
                                        <p:strVal val="visible"/>
                                      </p:to>
                                    </p:set>
                                    <p:animEffect transition="in" filter="wipe(left)">
                                      <p:cBhvr>
                                        <p:cTn id="17" dur="500"/>
                                        <p:tgtEl>
                                          <p:spTgt spid="2856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5699">
                                            <p:txEl>
                                              <p:pRg st="3" end="3"/>
                                            </p:txEl>
                                          </p:spTgt>
                                        </p:tgtEl>
                                        <p:attrNameLst>
                                          <p:attrName>style.visibility</p:attrName>
                                        </p:attrNameLst>
                                      </p:cBhvr>
                                      <p:to>
                                        <p:strVal val="visible"/>
                                      </p:to>
                                    </p:set>
                                    <p:animEffect transition="in" filter="wipe(left)">
                                      <p:cBhvr>
                                        <p:cTn id="22" dur="500"/>
                                        <p:tgtEl>
                                          <p:spTgt spid="2856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9" grpId="0" build="p" bldLvl="5"/>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685800" y="312738"/>
            <a:ext cx="7772400" cy="982662"/>
          </a:xfrm>
        </p:spPr>
        <p:txBody>
          <a:bodyPr/>
          <a:lstStyle/>
          <a:p>
            <a:pPr eaLnBrk="1" hangingPunct="1">
              <a:defRPr/>
            </a:pPr>
            <a:r>
              <a:rPr lang="en-US" sz="3600" b="1" smtClean="0">
                <a:solidFill>
                  <a:schemeClr val="accent2"/>
                </a:solidFill>
              </a:rPr>
              <a:t>Temperature vs. Utility</a:t>
            </a:r>
            <a:endParaRPr lang="en-US" smtClean="0"/>
          </a:p>
        </p:txBody>
      </p:sp>
      <p:sp>
        <p:nvSpPr>
          <p:cNvPr id="287747" name="Rectangle 3"/>
          <p:cNvSpPr>
            <a:spLocks noGrp="1" noChangeArrowheads="1"/>
          </p:cNvSpPr>
          <p:nvPr>
            <p:ph type="body" idx="1"/>
          </p:nvPr>
        </p:nvSpPr>
        <p:spPr>
          <a:xfrm>
            <a:off x="268288" y="1404938"/>
            <a:ext cx="8626475" cy="5087937"/>
          </a:xfrm>
        </p:spPr>
        <p:txBody>
          <a:bodyPr/>
          <a:lstStyle/>
          <a:p>
            <a:pPr eaLnBrk="1" hangingPunct="1">
              <a:buClr>
                <a:srgbClr val="008000"/>
              </a:buClr>
              <a:defRPr/>
            </a:pPr>
            <a:r>
              <a:rPr lang="en-US" b="1" dirty="0" smtClean="0">
                <a:solidFill>
                  <a:srgbClr val="FF0080"/>
                </a:solidFill>
              </a:rPr>
              <a:t>Temperature</a:t>
            </a:r>
            <a:r>
              <a:rPr lang="en-US" dirty="0" smtClean="0"/>
              <a:t> --	abstract concept, units of 				temperature (placed 				arbitrarily)</a:t>
            </a:r>
          </a:p>
          <a:p>
            <a:pPr eaLnBrk="1" hangingPunct="1">
              <a:buClr>
                <a:srgbClr val="008000"/>
              </a:buClr>
              <a:defRPr/>
            </a:pPr>
            <a:r>
              <a:rPr lang="en-US" dirty="0" smtClean="0"/>
              <a:t>concept of utility helps us make predictions about consumption choices in much the same way that the concept of temperature helps us make predictions about physical phenomena </a:t>
            </a:r>
            <a:endParaRPr lang="en-US" dirty="0" smtClean="0">
              <a:solidFill>
                <a:srgbClr val="CC000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7747">
                                            <p:txEl>
                                              <p:pRg st="0" end="0"/>
                                            </p:txEl>
                                          </p:spTgt>
                                        </p:tgtEl>
                                        <p:attrNameLst>
                                          <p:attrName>style.visibility</p:attrName>
                                        </p:attrNameLst>
                                      </p:cBhvr>
                                      <p:to>
                                        <p:strVal val="visible"/>
                                      </p:to>
                                    </p:set>
                                    <p:animEffect transition="in" filter="wipe(left)">
                                      <p:cBhvr>
                                        <p:cTn id="7" dur="500"/>
                                        <p:tgtEl>
                                          <p:spTgt spid="2877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7747">
                                            <p:txEl>
                                              <p:pRg st="1" end="1"/>
                                            </p:txEl>
                                          </p:spTgt>
                                        </p:tgtEl>
                                        <p:attrNameLst>
                                          <p:attrName>style.visibility</p:attrName>
                                        </p:attrNameLst>
                                      </p:cBhvr>
                                      <p:to>
                                        <p:strVal val="visible"/>
                                      </p:to>
                                    </p:set>
                                    <p:animEffect transition="in" filter="wipe(left)">
                                      <p:cBhvr>
                                        <p:cTn id="12" dur="500"/>
                                        <p:tgtEl>
                                          <p:spTgt spid="2877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7" grpId="0" build="p" bldLvl="5"/>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685800" y="0"/>
            <a:ext cx="7772400" cy="1155700"/>
          </a:xfrm>
        </p:spPr>
        <p:txBody>
          <a:bodyPr/>
          <a:lstStyle/>
          <a:p>
            <a:pPr eaLnBrk="1" hangingPunct="1">
              <a:defRPr/>
            </a:pPr>
            <a:r>
              <a:rPr lang="en-US" sz="3600" b="1" smtClean="0">
                <a:solidFill>
                  <a:schemeClr val="accent2"/>
                </a:solidFill>
              </a:rPr>
              <a:t>Total and Marginal Utility</a:t>
            </a:r>
            <a:endParaRPr lang="en-US" smtClean="0"/>
          </a:p>
        </p:txBody>
      </p:sp>
      <p:sp>
        <p:nvSpPr>
          <p:cNvPr id="291843" name="Rectangle 3"/>
          <p:cNvSpPr>
            <a:spLocks noGrp="1" noChangeArrowheads="1"/>
          </p:cNvSpPr>
          <p:nvPr>
            <p:ph type="body" idx="1"/>
          </p:nvPr>
        </p:nvSpPr>
        <p:spPr>
          <a:xfrm>
            <a:off x="407988" y="1149350"/>
            <a:ext cx="8428037" cy="5284788"/>
          </a:xfrm>
        </p:spPr>
        <p:txBody>
          <a:bodyPr/>
          <a:lstStyle/>
          <a:p>
            <a:pPr eaLnBrk="1" hangingPunct="1">
              <a:buClr>
                <a:srgbClr val="008000"/>
              </a:buClr>
              <a:defRPr/>
            </a:pPr>
            <a:r>
              <a:rPr lang="en-US" smtClean="0"/>
              <a:t>Total Utility</a:t>
            </a:r>
          </a:p>
          <a:p>
            <a:pPr lvl="1" eaLnBrk="1" hangingPunct="1">
              <a:buClr>
                <a:srgbClr val="FF8000"/>
              </a:buClr>
              <a:defRPr/>
            </a:pPr>
            <a:r>
              <a:rPr lang="en-US" sz="2900" b="1" smtClean="0">
                <a:solidFill>
                  <a:srgbClr val="FF0000"/>
                </a:solidFill>
              </a:rPr>
              <a:t>Total utility</a:t>
            </a:r>
            <a:r>
              <a:rPr lang="en-US" smtClean="0"/>
              <a:t> is the total benefit that a person gets from the consumption of a good or service. </a:t>
            </a:r>
          </a:p>
          <a:p>
            <a:pPr lvl="1" eaLnBrk="1" hangingPunct="1">
              <a:buClr>
                <a:srgbClr val="FF8000"/>
              </a:buClr>
              <a:defRPr/>
            </a:pPr>
            <a:r>
              <a:rPr lang="en-US" smtClean="0"/>
              <a:t>Total utility generally increases as the quantity consumed of a good increases.</a:t>
            </a:r>
          </a:p>
          <a:p>
            <a:pPr eaLnBrk="1" hangingPunct="1">
              <a:buClr>
                <a:srgbClr val="008000"/>
              </a:buClr>
              <a:defRPr/>
            </a:pPr>
            <a:r>
              <a:rPr lang="en-US" smtClean="0"/>
              <a:t>Marginal Utility</a:t>
            </a:r>
            <a:endParaRPr lang="en-US" smtClean="0">
              <a:solidFill>
                <a:srgbClr val="1566B0"/>
              </a:solidFill>
              <a:latin typeface="Charcoal" charset="0"/>
            </a:endParaRPr>
          </a:p>
          <a:p>
            <a:pPr lvl="1" eaLnBrk="1" hangingPunct="1">
              <a:buClr>
                <a:srgbClr val="FF8000"/>
              </a:buClr>
              <a:defRPr/>
            </a:pPr>
            <a:r>
              <a:rPr lang="en-US" sz="2900" b="1" smtClean="0">
                <a:solidFill>
                  <a:srgbClr val="FF0000"/>
                </a:solidFill>
              </a:rPr>
              <a:t>Marginal utility</a:t>
            </a:r>
            <a:r>
              <a:rPr lang="en-US" smtClean="0"/>
              <a:t> is the change in total utility that results from a one-unit increase in the quantity of a good consumed.</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1843">
                                            <p:txEl>
                                              <p:pRg st="0" end="0"/>
                                            </p:txEl>
                                          </p:spTgt>
                                        </p:tgtEl>
                                        <p:attrNameLst>
                                          <p:attrName>style.visibility</p:attrName>
                                        </p:attrNameLst>
                                      </p:cBhvr>
                                      <p:to>
                                        <p:strVal val="visible"/>
                                      </p:to>
                                    </p:set>
                                    <p:animEffect transition="in" filter="wipe(left)">
                                      <p:cBhvr>
                                        <p:cTn id="7" dur="500"/>
                                        <p:tgtEl>
                                          <p:spTgt spid="2918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1843">
                                            <p:txEl>
                                              <p:pRg st="1" end="1"/>
                                            </p:txEl>
                                          </p:spTgt>
                                        </p:tgtEl>
                                        <p:attrNameLst>
                                          <p:attrName>style.visibility</p:attrName>
                                        </p:attrNameLst>
                                      </p:cBhvr>
                                      <p:to>
                                        <p:strVal val="visible"/>
                                      </p:to>
                                    </p:set>
                                    <p:animEffect transition="in" filter="wipe(left)">
                                      <p:cBhvr>
                                        <p:cTn id="12" dur="500"/>
                                        <p:tgtEl>
                                          <p:spTgt spid="2918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1843">
                                            <p:txEl>
                                              <p:pRg st="2" end="2"/>
                                            </p:txEl>
                                          </p:spTgt>
                                        </p:tgtEl>
                                        <p:attrNameLst>
                                          <p:attrName>style.visibility</p:attrName>
                                        </p:attrNameLst>
                                      </p:cBhvr>
                                      <p:to>
                                        <p:strVal val="visible"/>
                                      </p:to>
                                    </p:set>
                                    <p:animEffect transition="in" filter="wipe(left)">
                                      <p:cBhvr>
                                        <p:cTn id="17" dur="500"/>
                                        <p:tgtEl>
                                          <p:spTgt spid="2918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91843">
                                            <p:txEl>
                                              <p:pRg st="3" end="3"/>
                                            </p:txEl>
                                          </p:spTgt>
                                        </p:tgtEl>
                                        <p:attrNameLst>
                                          <p:attrName>style.visibility</p:attrName>
                                        </p:attrNameLst>
                                      </p:cBhvr>
                                      <p:to>
                                        <p:strVal val="visible"/>
                                      </p:to>
                                    </p:set>
                                    <p:animEffect transition="in" filter="wipe(left)">
                                      <p:cBhvr>
                                        <p:cTn id="22" dur="500"/>
                                        <p:tgtEl>
                                          <p:spTgt spid="29184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91843">
                                            <p:txEl>
                                              <p:pRg st="4" end="4"/>
                                            </p:txEl>
                                          </p:spTgt>
                                        </p:tgtEl>
                                        <p:attrNameLst>
                                          <p:attrName>style.visibility</p:attrName>
                                        </p:attrNameLst>
                                      </p:cBhvr>
                                      <p:to>
                                        <p:strVal val="visible"/>
                                      </p:to>
                                    </p:set>
                                    <p:animEffect transition="in" filter="wipe(left)">
                                      <p:cBhvr>
                                        <p:cTn id="27" dur="500"/>
                                        <p:tgtEl>
                                          <p:spTgt spid="2918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3" grpId="0" build="p" bldLvl="5"/>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685800" y="0"/>
            <a:ext cx="7772400" cy="760413"/>
          </a:xfrm>
        </p:spPr>
        <p:txBody>
          <a:bodyPr/>
          <a:lstStyle/>
          <a:p>
            <a:pPr eaLnBrk="1" hangingPunct="1">
              <a:defRPr/>
            </a:pPr>
            <a:r>
              <a:rPr lang="en-US" sz="3600" b="1" smtClean="0">
                <a:solidFill>
                  <a:schemeClr val="accent2"/>
                </a:solidFill>
              </a:rPr>
              <a:t>Diminishing Marginal Utility</a:t>
            </a:r>
            <a:endParaRPr lang="en-US" smtClean="0"/>
          </a:p>
        </p:txBody>
      </p:sp>
      <p:sp>
        <p:nvSpPr>
          <p:cNvPr id="293891" name="Rectangle 3"/>
          <p:cNvSpPr>
            <a:spLocks noGrp="1" noChangeArrowheads="1"/>
          </p:cNvSpPr>
          <p:nvPr>
            <p:ph type="body" idx="1"/>
          </p:nvPr>
        </p:nvSpPr>
        <p:spPr>
          <a:xfrm>
            <a:off x="0" y="723900"/>
            <a:ext cx="4498975" cy="5857875"/>
          </a:xfrm>
        </p:spPr>
        <p:txBody>
          <a:bodyPr/>
          <a:lstStyle/>
          <a:p>
            <a:pPr eaLnBrk="1" hangingPunct="1">
              <a:lnSpc>
                <a:spcPct val="90000"/>
              </a:lnSpc>
              <a:buClr>
                <a:srgbClr val="008000"/>
              </a:buClr>
              <a:defRPr/>
            </a:pPr>
            <a:r>
              <a:rPr lang="en-US" smtClean="0"/>
              <a:t>Diminishing marginal utility</a:t>
            </a:r>
          </a:p>
          <a:p>
            <a:pPr lvl="1" eaLnBrk="1" hangingPunct="1">
              <a:lnSpc>
                <a:spcPct val="90000"/>
              </a:lnSpc>
              <a:buClr>
                <a:srgbClr val="FF8000"/>
              </a:buClr>
              <a:defRPr/>
            </a:pPr>
            <a:r>
              <a:rPr lang="en-US" smtClean="0">
                <a:solidFill>
                  <a:srgbClr val="000000"/>
                </a:solidFill>
              </a:rPr>
              <a:t>We call the general tendency for marginal utility to decrease as the quantity of a good consumed increases the principle of </a:t>
            </a:r>
            <a:r>
              <a:rPr lang="en-US" b="1" smtClean="0">
                <a:solidFill>
                  <a:srgbClr val="CC0000"/>
                </a:solidFill>
              </a:rPr>
              <a:t>d</a:t>
            </a:r>
            <a:r>
              <a:rPr lang="en-US" sz="3000" b="1" smtClean="0">
                <a:solidFill>
                  <a:srgbClr val="FF0000"/>
                </a:solidFill>
              </a:rPr>
              <a:t>iminishing marginal utility</a:t>
            </a:r>
            <a:r>
              <a:rPr lang="en-US" smtClean="0">
                <a:solidFill>
                  <a:srgbClr val="000000"/>
                </a:solidFill>
              </a:rPr>
              <a:t>.</a:t>
            </a:r>
          </a:p>
          <a:p>
            <a:pPr lvl="1" eaLnBrk="1" hangingPunct="1">
              <a:lnSpc>
                <a:spcPct val="90000"/>
              </a:lnSpc>
              <a:buClr>
                <a:srgbClr val="FF8000"/>
              </a:buClr>
              <a:defRPr/>
            </a:pPr>
            <a:r>
              <a:rPr lang="en-US" smtClean="0">
                <a:solidFill>
                  <a:srgbClr val="000000"/>
                </a:solidFill>
              </a:rPr>
              <a:t>Think about your own marginal utility from the things that you consume.</a:t>
            </a:r>
          </a:p>
        </p:txBody>
      </p:sp>
      <p:pic>
        <p:nvPicPr>
          <p:cNvPr id="293893" name="Picture 5" descr="hotdogcha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346200"/>
            <a:ext cx="45847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3891">
                                            <p:txEl>
                                              <p:pRg st="0" end="0"/>
                                            </p:txEl>
                                          </p:spTgt>
                                        </p:tgtEl>
                                        <p:attrNameLst>
                                          <p:attrName>style.visibility</p:attrName>
                                        </p:attrNameLst>
                                      </p:cBhvr>
                                      <p:to>
                                        <p:strVal val="visible"/>
                                      </p:to>
                                    </p:set>
                                    <p:animEffect transition="in" filter="wipe(left)">
                                      <p:cBhvr>
                                        <p:cTn id="7" dur="500"/>
                                        <p:tgtEl>
                                          <p:spTgt spid="293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3891">
                                            <p:txEl>
                                              <p:pRg st="1" end="1"/>
                                            </p:txEl>
                                          </p:spTgt>
                                        </p:tgtEl>
                                        <p:attrNameLst>
                                          <p:attrName>style.visibility</p:attrName>
                                        </p:attrNameLst>
                                      </p:cBhvr>
                                      <p:to>
                                        <p:strVal val="visible"/>
                                      </p:to>
                                    </p:set>
                                    <p:animEffect transition="in" filter="wipe(left)">
                                      <p:cBhvr>
                                        <p:cTn id="12" dur="500"/>
                                        <p:tgtEl>
                                          <p:spTgt spid="2938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3891">
                                            <p:txEl>
                                              <p:pRg st="2" end="2"/>
                                            </p:txEl>
                                          </p:spTgt>
                                        </p:tgtEl>
                                        <p:attrNameLst>
                                          <p:attrName>style.visibility</p:attrName>
                                        </p:attrNameLst>
                                      </p:cBhvr>
                                      <p:to>
                                        <p:strVal val="visible"/>
                                      </p:to>
                                    </p:set>
                                    <p:animEffect transition="in" filter="wipe(left)">
                                      <p:cBhvr>
                                        <p:cTn id="17" dur="500"/>
                                        <p:tgtEl>
                                          <p:spTgt spid="293891">
                                            <p:txEl>
                                              <p:pRg st="2" end="2"/>
                                            </p:txEl>
                                          </p:spTgt>
                                        </p:tgtEl>
                                      </p:cBhvr>
                                    </p:animEffect>
                                  </p:childTnLst>
                                </p:cTn>
                              </p:par>
                            </p:childTnLst>
                          </p:cTn>
                        </p:par>
                        <p:par>
                          <p:cTn id="18" fill="hold" nodeType="afterGroup">
                            <p:stCondLst>
                              <p:cond delay="500"/>
                            </p:stCondLst>
                            <p:childTnLst>
                              <p:par>
                                <p:cTn id="19" presetID="1" presetClass="entr" presetSubtype="0" fill="hold" nodeType="afterEffect">
                                  <p:stCondLst>
                                    <p:cond delay="0"/>
                                  </p:stCondLst>
                                  <p:childTnLst>
                                    <p:set>
                                      <p:cBhvr>
                                        <p:cTn id="20" dur="1" fill="hold">
                                          <p:stCondLst>
                                            <p:cond delay="0"/>
                                          </p:stCondLst>
                                        </p:cTn>
                                        <p:tgtEl>
                                          <p:spTgt spid="2938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build="p" bldLvl="5"/>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ChangeArrowheads="1"/>
          </p:cNvSpPr>
          <p:nvPr/>
        </p:nvSpPr>
        <p:spPr bwMode="auto">
          <a:xfrm>
            <a:off x="5360988" y="4541838"/>
            <a:ext cx="412750" cy="1125537"/>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39" name="Rectangle 3"/>
          <p:cNvSpPr>
            <a:spLocks noChangeArrowheads="1"/>
          </p:cNvSpPr>
          <p:nvPr/>
        </p:nvSpPr>
        <p:spPr bwMode="auto">
          <a:xfrm>
            <a:off x="5768975" y="4764088"/>
            <a:ext cx="412750" cy="903287"/>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0" name="Rectangle 4"/>
          <p:cNvSpPr>
            <a:spLocks noChangeArrowheads="1"/>
          </p:cNvSpPr>
          <p:nvPr/>
        </p:nvSpPr>
        <p:spPr bwMode="auto">
          <a:xfrm>
            <a:off x="6176963" y="4999038"/>
            <a:ext cx="412750" cy="668337"/>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1" name="Rectangle 5"/>
          <p:cNvSpPr>
            <a:spLocks noChangeArrowheads="1"/>
          </p:cNvSpPr>
          <p:nvPr/>
        </p:nvSpPr>
        <p:spPr bwMode="auto">
          <a:xfrm>
            <a:off x="6584950" y="5221288"/>
            <a:ext cx="412750" cy="446087"/>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2" name="Rectangle 6"/>
          <p:cNvSpPr>
            <a:spLocks noChangeArrowheads="1"/>
          </p:cNvSpPr>
          <p:nvPr/>
        </p:nvSpPr>
        <p:spPr bwMode="auto">
          <a:xfrm>
            <a:off x="6992938" y="5456238"/>
            <a:ext cx="412750" cy="211137"/>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3" name="Rectangle 7"/>
          <p:cNvSpPr>
            <a:spLocks noChangeArrowheads="1"/>
          </p:cNvSpPr>
          <p:nvPr/>
        </p:nvSpPr>
        <p:spPr bwMode="auto">
          <a:xfrm>
            <a:off x="7808913" y="5676900"/>
            <a:ext cx="412750" cy="223838"/>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4" name="Line 8"/>
          <p:cNvSpPr>
            <a:spLocks noChangeShapeType="1"/>
          </p:cNvSpPr>
          <p:nvPr/>
        </p:nvSpPr>
        <p:spPr bwMode="auto">
          <a:xfrm>
            <a:off x="6997700" y="1978025"/>
            <a:ext cx="401638" cy="0"/>
          </a:xfrm>
          <a:prstGeom prst="line">
            <a:avLst/>
          </a:prstGeom>
          <a:noFill/>
          <a:ln w="19050">
            <a:solidFill>
              <a:srgbClr val="FFCC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45" name="Rectangle 9"/>
          <p:cNvSpPr>
            <a:spLocks noChangeArrowheads="1"/>
          </p:cNvSpPr>
          <p:nvPr/>
        </p:nvSpPr>
        <p:spPr bwMode="auto">
          <a:xfrm>
            <a:off x="5364163" y="3067050"/>
            <a:ext cx="412750" cy="646113"/>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6" name="Rectangle 10"/>
          <p:cNvSpPr>
            <a:spLocks noChangeArrowheads="1"/>
          </p:cNvSpPr>
          <p:nvPr/>
        </p:nvSpPr>
        <p:spPr bwMode="auto">
          <a:xfrm>
            <a:off x="5772150" y="2554288"/>
            <a:ext cx="412750" cy="51117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7" name="Rectangle 11"/>
          <p:cNvSpPr>
            <a:spLocks noChangeArrowheads="1"/>
          </p:cNvSpPr>
          <p:nvPr/>
        </p:nvSpPr>
        <p:spPr bwMode="auto">
          <a:xfrm>
            <a:off x="6180138" y="2198688"/>
            <a:ext cx="412750" cy="354012"/>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8" name="Rectangle 12"/>
          <p:cNvSpPr>
            <a:spLocks noChangeArrowheads="1"/>
          </p:cNvSpPr>
          <p:nvPr/>
        </p:nvSpPr>
        <p:spPr bwMode="auto">
          <a:xfrm>
            <a:off x="6588125" y="1984375"/>
            <a:ext cx="412750" cy="209550"/>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49" name="Rectangle 13"/>
          <p:cNvSpPr>
            <a:spLocks noChangeArrowheads="1"/>
          </p:cNvSpPr>
          <p:nvPr/>
        </p:nvSpPr>
        <p:spPr bwMode="auto">
          <a:xfrm>
            <a:off x="7407275" y="1970088"/>
            <a:ext cx="412750" cy="209550"/>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295950" name="Group 14"/>
          <p:cNvGrpSpPr>
            <a:grpSpLocks/>
          </p:cNvGrpSpPr>
          <p:nvPr/>
        </p:nvGrpSpPr>
        <p:grpSpPr bwMode="auto">
          <a:xfrm>
            <a:off x="1973263" y="1795463"/>
            <a:ext cx="2454275" cy="869950"/>
            <a:chOff x="1243" y="1131"/>
            <a:chExt cx="1546" cy="548"/>
          </a:xfrm>
        </p:grpSpPr>
        <p:sp>
          <p:nvSpPr>
            <p:cNvPr id="295951" name="Rectangle 15"/>
            <p:cNvSpPr>
              <a:spLocks noChangeArrowheads="1"/>
            </p:cNvSpPr>
            <p:nvPr/>
          </p:nvSpPr>
          <p:spPr bwMode="auto">
            <a:xfrm>
              <a:off x="1243" y="1131"/>
              <a:ext cx="1546" cy="548"/>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5952" name="Line 16"/>
            <p:cNvSpPr>
              <a:spLocks noChangeShapeType="1"/>
            </p:cNvSpPr>
            <p:nvPr/>
          </p:nvSpPr>
          <p:spPr bwMode="auto">
            <a:xfrm>
              <a:off x="1854" y="1136"/>
              <a:ext cx="0" cy="54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53" name="Line 17"/>
            <p:cNvSpPr>
              <a:spLocks noChangeShapeType="1"/>
            </p:cNvSpPr>
            <p:nvPr/>
          </p:nvSpPr>
          <p:spPr bwMode="auto">
            <a:xfrm>
              <a:off x="2265" y="1136"/>
              <a:ext cx="0" cy="541"/>
            </a:xfrm>
            <a:prstGeom prst="line">
              <a:avLst/>
            </a:prstGeom>
            <a:no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5954" name="Rectangle 18"/>
          <p:cNvSpPr>
            <a:spLocks noGrp="1" noChangeArrowheads="1"/>
          </p:cNvSpPr>
          <p:nvPr>
            <p:ph type="title"/>
          </p:nvPr>
        </p:nvSpPr>
        <p:spPr>
          <a:xfrm>
            <a:off x="381000" y="76200"/>
            <a:ext cx="8458200" cy="1071563"/>
          </a:xfrm>
        </p:spPr>
        <p:txBody>
          <a:bodyPr/>
          <a:lstStyle/>
          <a:p>
            <a:pPr eaLnBrk="1" hangingPunct="1">
              <a:lnSpc>
                <a:spcPct val="85000"/>
              </a:lnSpc>
              <a:defRPr/>
            </a:pPr>
            <a:r>
              <a:rPr lang="en-US" sz="3600" b="1" smtClean="0">
                <a:solidFill>
                  <a:schemeClr val="accent2"/>
                </a:solidFill>
              </a:rPr>
              <a:t>Law of Diminishing Marginal Utility</a:t>
            </a:r>
            <a:endParaRPr lang="en-US" sz="4000" smtClean="0"/>
          </a:p>
        </p:txBody>
      </p:sp>
      <p:grpSp>
        <p:nvGrpSpPr>
          <p:cNvPr id="295955" name="Group 19"/>
          <p:cNvGrpSpPr>
            <a:grpSpLocks/>
          </p:cNvGrpSpPr>
          <p:nvPr/>
        </p:nvGrpSpPr>
        <p:grpSpPr bwMode="auto">
          <a:xfrm>
            <a:off x="4643438" y="1323975"/>
            <a:ext cx="3986212" cy="5073650"/>
            <a:chOff x="2925" y="834"/>
            <a:chExt cx="2511" cy="3196"/>
          </a:xfrm>
        </p:grpSpPr>
        <p:grpSp>
          <p:nvGrpSpPr>
            <p:cNvPr id="54338" name="Group 20"/>
            <p:cNvGrpSpPr>
              <a:grpSpLocks/>
            </p:cNvGrpSpPr>
            <p:nvPr/>
          </p:nvGrpSpPr>
          <p:grpSpPr bwMode="auto">
            <a:xfrm>
              <a:off x="3376" y="834"/>
              <a:ext cx="2058" cy="1510"/>
              <a:chOff x="3110" y="974"/>
              <a:chExt cx="2058" cy="1510"/>
            </a:xfrm>
          </p:grpSpPr>
          <p:grpSp>
            <p:nvGrpSpPr>
              <p:cNvPr id="54391" name="Group 21"/>
              <p:cNvGrpSpPr>
                <a:grpSpLocks/>
              </p:cNvGrpSpPr>
              <p:nvPr/>
            </p:nvGrpSpPr>
            <p:grpSpPr bwMode="auto">
              <a:xfrm>
                <a:off x="3112" y="974"/>
                <a:ext cx="2056" cy="1510"/>
                <a:chOff x="3112" y="827"/>
                <a:chExt cx="2056" cy="1503"/>
              </a:xfrm>
            </p:grpSpPr>
            <p:sp>
              <p:nvSpPr>
                <p:cNvPr id="295958" name="Line 22"/>
                <p:cNvSpPr>
                  <a:spLocks noChangeShapeType="1"/>
                </p:cNvSpPr>
                <p:nvPr/>
              </p:nvSpPr>
              <p:spPr bwMode="auto">
                <a:xfrm>
                  <a:off x="3112"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59" name="Line 23"/>
                <p:cNvSpPr>
                  <a:spLocks noChangeShapeType="1"/>
                </p:cNvSpPr>
                <p:nvPr/>
              </p:nvSpPr>
              <p:spPr bwMode="auto">
                <a:xfrm>
                  <a:off x="3369"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0" name="Line 24"/>
                <p:cNvSpPr>
                  <a:spLocks noChangeShapeType="1"/>
                </p:cNvSpPr>
                <p:nvPr/>
              </p:nvSpPr>
              <p:spPr bwMode="auto">
                <a:xfrm>
                  <a:off x="3626"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1" name="Line 25"/>
                <p:cNvSpPr>
                  <a:spLocks noChangeShapeType="1"/>
                </p:cNvSpPr>
                <p:nvPr/>
              </p:nvSpPr>
              <p:spPr bwMode="auto">
                <a:xfrm>
                  <a:off x="3883"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2" name="Line 26"/>
                <p:cNvSpPr>
                  <a:spLocks noChangeShapeType="1"/>
                </p:cNvSpPr>
                <p:nvPr/>
              </p:nvSpPr>
              <p:spPr bwMode="auto">
                <a:xfrm>
                  <a:off x="4140"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3" name="Line 27"/>
                <p:cNvSpPr>
                  <a:spLocks noChangeShapeType="1"/>
                </p:cNvSpPr>
                <p:nvPr/>
              </p:nvSpPr>
              <p:spPr bwMode="auto">
                <a:xfrm>
                  <a:off x="4397"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4" name="Line 28"/>
                <p:cNvSpPr>
                  <a:spLocks noChangeShapeType="1"/>
                </p:cNvSpPr>
                <p:nvPr/>
              </p:nvSpPr>
              <p:spPr bwMode="auto">
                <a:xfrm>
                  <a:off x="4654"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5" name="Line 29"/>
                <p:cNvSpPr>
                  <a:spLocks noChangeShapeType="1"/>
                </p:cNvSpPr>
                <p:nvPr/>
              </p:nvSpPr>
              <p:spPr bwMode="auto">
                <a:xfrm>
                  <a:off x="4911"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6" name="Line 30"/>
                <p:cNvSpPr>
                  <a:spLocks noChangeShapeType="1"/>
                </p:cNvSpPr>
                <p:nvPr/>
              </p:nvSpPr>
              <p:spPr bwMode="auto">
                <a:xfrm>
                  <a:off x="5168"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92" name="Group 31"/>
              <p:cNvGrpSpPr>
                <a:grpSpLocks/>
              </p:cNvGrpSpPr>
              <p:nvPr/>
            </p:nvGrpSpPr>
            <p:grpSpPr bwMode="auto">
              <a:xfrm>
                <a:off x="3110" y="980"/>
                <a:ext cx="2058" cy="1499"/>
                <a:chOff x="3110" y="826"/>
                <a:chExt cx="2058" cy="1506"/>
              </a:xfrm>
            </p:grpSpPr>
            <p:sp>
              <p:nvSpPr>
                <p:cNvPr id="295968" name="Line 32"/>
                <p:cNvSpPr>
                  <a:spLocks noChangeShapeType="1"/>
                </p:cNvSpPr>
                <p:nvPr/>
              </p:nvSpPr>
              <p:spPr bwMode="auto">
                <a:xfrm>
                  <a:off x="3110" y="2332"/>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69" name="Line 33"/>
                <p:cNvSpPr>
                  <a:spLocks noChangeShapeType="1"/>
                </p:cNvSpPr>
                <p:nvPr/>
              </p:nvSpPr>
              <p:spPr bwMode="auto">
                <a:xfrm>
                  <a:off x="3110" y="1924"/>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70" name="Line 34"/>
                <p:cNvSpPr>
                  <a:spLocks noChangeShapeType="1"/>
                </p:cNvSpPr>
                <p:nvPr/>
              </p:nvSpPr>
              <p:spPr bwMode="auto">
                <a:xfrm>
                  <a:off x="3110" y="1523"/>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71" name="Line 35"/>
                <p:cNvSpPr>
                  <a:spLocks noChangeShapeType="1"/>
                </p:cNvSpPr>
                <p:nvPr/>
              </p:nvSpPr>
              <p:spPr bwMode="auto">
                <a:xfrm>
                  <a:off x="3110" y="1122"/>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72" name="Line 36"/>
                <p:cNvSpPr>
                  <a:spLocks noChangeShapeType="1"/>
                </p:cNvSpPr>
                <p:nvPr/>
              </p:nvSpPr>
              <p:spPr bwMode="auto">
                <a:xfrm>
                  <a:off x="3110" y="826"/>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54339" name="Group 37"/>
            <p:cNvGrpSpPr>
              <a:grpSpLocks/>
            </p:cNvGrpSpPr>
            <p:nvPr/>
          </p:nvGrpSpPr>
          <p:grpSpPr bwMode="auto">
            <a:xfrm>
              <a:off x="3376" y="2751"/>
              <a:ext cx="2060" cy="1111"/>
              <a:chOff x="3110" y="2765"/>
              <a:chExt cx="2060" cy="1111"/>
            </a:xfrm>
          </p:grpSpPr>
          <p:grpSp>
            <p:nvGrpSpPr>
              <p:cNvPr id="54371" name="Group 38"/>
              <p:cNvGrpSpPr>
                <a:grpSpLocks/>
              </p:cNvGrpSpPr>
              <p:nvPr/>
            </p:nvGrpSpPr>
            <p:grpSpPr bwMode="auto">
              <a:xfrm>
                <a:off x="3110" y="2767"/>
                <a:ext cx="2056" cy="1101"/>
                <a:chOff x="3112" y="827"/>
                <a:chExt cx="2056" cy="1503"/>
              </a:xfrm>
            </p:grpSpPr>
            <p:sp>
              <p:nvSpPr>
                <p:cNvPr id="295975" name="Line 39"/>
                <p:cNvSpPr>
                  <a:spLocks noChangeShapeType="1"/>
                </p:cNvSpPr>
                <p:nvPr/>
              </p:nvSpPr>
              <p:spPr bwMode="auto">
                <a:xfrm>
                  <a:off x="3112"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76" name="Line 40"/>
                <p:cNvSpPr>
                  <a:spLocks noChangeShapeType="1"/>
                </p:cNvSpPr>
                <p:nvPr/>
              </p:nvSpPr>
              <p:spPr bwMode="auto">
                <a:xfrm>
                  <a:off x="3369"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77" name="Line 41"/>
                <p:cNvSpPr>
                  <a:spLocks noChangeShapeType="1"/>
                </p:cNvSpPr>
                <p:nvPr/>
              </p:nvSpPr>
              <p:spPr bwMode="auto">
                <a:xfrm>
                  <a:off x="3626"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78" name="Line 42"/>
                <p:cNvSpPr>
                  <a:spLocks noChangeShapeType="1"/>
                </p:cNvSpPr>
                <p:nvPr/>
              </p:nvSpPr>
              <p:spPr bwMode="auto">
                <a:xfrm>
                  <a:off x="3883"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79" name="Line 43"/>
                <p:cNvSpPr>
                  <a:spLocks noChangeShapeType="1"/>
                </p:cNvSpPr>
                <p:nvPr/>
              </p:nvSpPr>
              <p:spPr bwMode="auto">
                <a:xfrm>
                  <a:off x="4140"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0" name="Line 44"/>
                <p:cNvSpPr>
                  <a:spLocks noChangeShapeType="1"/>
                </p:cNvSpPr>
                <p:nvPr/>
              </p:nvSpPr>
              <p:spPr bwMode="auto">
                <a:xfrm>
                  <a:off x="4397"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1" name="Line 45"/>
                <p:cNvSpPr>
                  <a:spLocks noChangeShapeType="1"/>
                </p:cNvSpPr>
                <p:nvPr/>
              </p:nvSpPr>
              <p:spPr bwMode="auto">
                <a:xfrm>
                  <a:off x="4654"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2" name="Line 46"/>
                <p:cNvSpPr>
                  <a:spLocks noChangeShapeType="1"/>
                </p:cNvSpPr>
                <p:nvPr/>
              </p:nvSpPr>
              <p:spPr bwMode="auto">
                <a:xfrm>
                  <a:off x="4911"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3" name="Line 47"/>
                <p:cNvSpPr>
                  <a:spLocks noChangeShapeType="1"/>
                </p:cNvSpPr>
                <p:nvPr/>
              </p:nvSpPr>
              <p:spPr bwMode="auto">
                <a:xfrm>
                  <a:off x="5168" y="827"/>
                  <a:ext cx="0" cy="1503"/>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72" name="Group 48"/>
              <p:cNvGrpSpPr>
                <a:grpSpLocks/>
              </p:cNvGrpSpPr>
              <p:nvPr/>
            </p:nvGrpSpPr>
            <p:grpSpPr bwMode="auto">
              <a:xfrm>
                <a:off x="3112" y="2765"/>
                <a:ext cx="2058" cy="1111"/>
                <a:chOff x="1446" y="566"/>
                <a:chExt cx="2058" cy="3114"/>
              </a:xfrm>
            </p:grpSpPr>
            <p:sp>
              <p:nvSpPr>
                <p:cNvPr id="295985" name="Line 49"/>
                <p:cNvSpPr>
                  <a:spLocks noChangeShapeType="1"/>
                </p:cNvSpPr>
                <p:nvPr/>
              </p:nvSpPr>
              <p:spPr bwMode="auto">
                <a:xfrm>
                  <a:off x="1446" y="2071"/>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6" name="Line 50"/>
                <p:cNvSpPr>
                  <a:spLocks noChangeShapeType="1"/>
                </p:cNvSpPr>
                <p:nvPr/>
              </p:nvSpPr>
              <p:spPr bwMode="auto">
                <a:xfrm>
                  <a:off x="1446" y="1665"/>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7" name="Line 51"/>
                <p:cNvSpPr>
                  <a:spLocks noChangeShapeType="1"/>
                </p:cNvSpPr>
                <p:nvPr/>
              </p:nvSpPr>
              <p:spPr bwMode="auto">
                <a:xfrm>
                  <a:off x="1446" y="1264"/>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8" name="Line 52"/>
                <p:cNvSpPr>
                  <a:spLocks noChangeShapeType="1"/>
                </p:cNvSpPr>
                <p:nvPr/>
              </p:nvSpPr>
              <p:spPr bwMode="auto">
                <a:xfrm>
                  <a:off x="1446" y="863"/>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89" name="Line 53"/>
                <p:cNvSpPr>
                  <a:spLocks noChangeShapeType="1"/>
                </p:cNvSpPr>
                <p:nvPr/>
              </p:nvSpPr>
              <p:spPr bwMode="auto">
                <a:xfrm>
                  <a:off x="1446" y="566"/>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90" name="Line 54"/>
                <p:cNvSpPr>
                  <a:spLocks noChangeShapeType="1"/>
                </p:cNvSpPr>
                <p:nvPr/>
              </p:nvSpPr>
              <p:spPr bwMode="auto">
                <a:xfrm>
                  <a:off x="1446" y="3680"/>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91" name="Line 55"/>
                <p:cNvSpPr>
                  <a:spLocks noChangeShapeType="1"/>
                </p:cNvSpPr>
                <p:nvPr/>
              </p:nvSpPr>
              <p:spPr bwMode="auto">
                <a:xfrm>
                  <a:off x="1446" y="3271"/>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92" name="Line 56"/>
                <p:cNvSpPr>
                  <a:spLocks noChangeShapeType="1"/>
                </p:cNvSpPr>
                <p:nvPr/>
              </p:nvSpPr>
              <p:spPr bwMode="auto">
                <a:xfrm>
                  <a:off x="1446" y="2870"/>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5993" name="Line 57"/>
                <p:cNvSpPr>
                  <a:spLocks noChangeShapeType="1"/>
                </p:cNvSpPr>
                <p:nvPr/>
              </p:nvSpPr>
              <p:spPr bwMode="auto">
                <a:xfrm>
                  <a:off x="1446" y="2469"/>
                  <a:ext cx="2058" cy="0"/>
                </a:xfrm>
                <a:prstGeom prst="line">
                  <a:avLst/>
                </a:prstGeom>
                <a:noFill/>
                <a:ln w="19050">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54340" name="Group 58"/>
            <p:cNvGrpSpPr>
              <a:grpSpLocks/>
            </p:cNvGrpSpPr>
            <p:nvPr/>
          </p:nvGrpSpPr>
          <p:grpSpPr bwMode="auto">
            <a:xfrm>
              <a:off x="3121" y="1025"/>
              <a:ext cx="258" cy="1422"/>
              <a:chOff x="2855" y="1165"/>
              <a:chExt cx="258" cy="1422"/>
            </a:xfrm>
          </p:grpSpPr>
          <p:sp>
            <p:nvSpPr>
              <p:cNvPr id="295995" name="Text Box 59"/>
              <p:cNvSpPr txBox="1">
                <a:spLocks noChangeArrowheads="1"/>
              </p:cNvSpPr>
              <p:nvPr/>
            </p:nvSpPr>
            <p:spPr bwMode="auto">
              <a:xfrm>
                <a:off x="2926" y="237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0</a:t>
                </a:r>
              </a:p>
            </p:txBody>
          </p:sp>
          <p:sp>
            <p:nvSpPr>
              <p:cNvPr id="295996" name="Text Box 60"/>
              <p:cNvSpPr txBox="1">
                <a:spLocks noChangeArrowheads="1"/>
              </p:cNvSpPr>
              <p:nvPr/>
            </p:nvSpPr>
            <p:spPr bwMode="auto">
              <a:xfrm>
                <a:off x="2855" y="1967"/>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10</a:t>
                </a:r>
              </a:p>
            </p:txBody>
          </p:sp>
          <p:sp>
            <p:nvSpPr>
              <p:cNvPr id="295997" name="Text Box 61"/>
              <p:cNvSpPr txBox="1">
                <a:spLocks noChangeArrowheads="1"/>
              </p:cNvSpPr>
              <p:nvPr/>
            </p:nvSpPr>
            <p:spPr bwMode="auto">
              <a:xfrm>
                <a:off x="2855" y="1566"/>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20</a:t>
                </a:r>
              </a:p>
            </p:txBody>
          </p:sp>
          <p:sp>
            <p:nvSpPr>
              <p:cNvPr id="295998" name="Text Box 62"/>
              <p:cNvSpPr txBox="1">
                <a:spLocks noChangeArrowheads="1"/>
              </p:cNvSpPr>
              <p:nvPr/>
            </p:nvSpPr>
            <p:spPr bwMode="auto">
              <a:xfrm>
                <a:off x="2855" y="1165"/>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30</a:t>
                </a:r>
              </a:p>
            </p:txBody>
          </p:sp>
        </p:grpSp>
        <p:grpSp>
          <p:nvGrpSpPr>
            <p:cNvPr id="54341" name="Group 63"/>
            <p:cNvGrpSpPr>
              <a:grpSpLocks/>
            </p:cNvGrpSpPr>
            <p:nvPr/>
          </p:nvGrpSpPr>
          <p:grpSpPr bwMode="auto">
            <a:xfrm>
              <a:off x="3092" y="2744"/>
              <a:ext cx="258" cy="1075"/>
              <a:chOff x="2826" y="2758"/>
              <a:chExt cx="258" cy="1075"/>
            </a:xfrm>
          </p:grpSpPr>
          <p:sp>
            <p:nvSpPr>
              <p:cNvPr id="296000" name="Text Box 64"/>
              <p:cNvSpPr txBox="1">
                <a:spLocks noChangeArrowheads="1"/>
              </p:cNvSpPr>
              <p:nvPr/>
            </p:nvSpPr>
            <p:spPr bwMode="auto">
              <a:xfrm>
                <a:off x="2826" y="2758"/>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10</a:t>
                </a:r>
              </a:p>
            </p:txBody>
          </p:sp>
          <p:sp>
            <p:nvSpPr>
              <p:cNvPr id="296001" name="Text Box 65"/>
              <p:cNvSpPr txBox="1">
                <a:spLocks noChangeArrowheads="1"/>
              </p:cNvSpPr>
              <p:nvPr/>
            </p:nvSpPr>
            <p:spPr bwMode="auto">
              <a:xfrm>
                <a:off x="2897" y="2910"/>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8</a:t>
                </a:r>
              </a:p>
            </p:txBody>
          </p:sp>
          <p:sp>
            <p:nvSpPr>
              <p:cNvPr id="296002" name="Text Box 66"/>
              <p:cNvSpPr txBox="1">
                <a:spLocks noChangeArrowheads="1"/>
              </p:cNvSpPr>
              <p:nvPr/>
            </p:nvSpPr>
            <p:spPr bwMode="auto">
              <a:xfrm>
                <a:off x="2897" y="3055"/>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6</a:t>
                </a:r>
              </a:p>
            </p:txBody>
          </p:sp>
          <p:sp>
            <p:nvSpPr>
              <p:cNvPr id="296003" name="Text Box 67"/>
              <p:cNvSpPr txBox="1">
                <a:spLocks noChangeArrowheads="1"/>
              </p:cNvSpPr>
              <p:nvPr/>
            </p:nvSpPr>
            <p:spPr bwMode="auto">
              <a:xfrm>
                <a:off x="2897" y="3193"/>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4</a:t>
                </a:r>
              </a:p>
            </p:txBody>
          </p:sp>
          <p:sp>
            <p:nvSpPr>
              <p:cNvPr id="296004" name="Text Box 68"/>
              <p:cNvSpPr txBox="1">
                <a:spLocks noChangeArrowheads="1"/>
              </p:cNvSpPr>
              <p:nvPr/>
            </p:nvSpPr>
            <p:spPr bwMode="auto">
              <a:xfrm>
                <a:off x="2897" y="3331"/>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2</a:t>
                </a:r>
              </a:p>
            </p:txBody>
          </p:sp>
          <p:sp>
            <p:nvSpPr>
              <p:cNvPr id="296005" name="Text Box 69"/>
              <p:cNvSpPr txBox="1">
                <a:spLocks noChangeArrowheads="1"/>
              </p:cNvSpPr>
              <p:nvPr/>
            </p:nvSpPr>
            <p:spPr bwMode="auto">
              <a:xfrm>
                <a:off x="2897" y="3483"/>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0</a:t>
                </a:r>
              </a:p>
            </p:txBody>
          </p:sp>
          <p:sp>
            <p:nvSpPr>
              <p:cNvPr id="296006" name="Text Box 70"/>
              <p:cNvSpPr txBox="1">
                <a:spLocks noChangeArrowheads="1"/>
              </p:cNvSpPr>
              <p:nvPr/>
            </p:nvSpPr>
            <p:spPr bwMode="auto">
              <a:xfrm>
                <a:off x="2854" y="3621"/>
                <a:ext cx="23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-2</a:t>
                </a:r>
              </a:p>
            </p:txBody>
          </p:sp>
        </p:grpSp>
        <p:grpSp>
          <p:nvGrpSpPr>
            <p:cNvPr id="54342" name="Group 71"/>
            <p:cNvGrpSpPr>
              <a:grpSpLocks/>
            </p:cNvGrpSpPr>
            <p:nvPr/>
          </p:nvGrpSpPr>
          <p:grpSpPr bwMode="auto">
            <a:xfrm>
              <a:off x="3537" y="2294"/>
              <a:ext cx="1729" cy="212"/>
              <a:chOff x="3271" y="2434"/>
              <a:chExt cx="1729" cy="212"/>
            </a:xfrm>
          </p:grpSpPr>
          <p:sp>
            <p:nvSpPr>
              <p:cNvPr id="296008" name="Text Box 72"/>
              <p:cNvSpPr txBox="1">
                <a:spLocks noChangeArrowheads="1"/>
              </p:cNvSpPr>
              <p:nvPr/>
            </p:nvSpPr>
            <p:spPr bwMode="auto">
              <a:xfrm>
                <a:off x="3271"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1</a:t>
                </a:r>
              </a:p>
            </p:txBody>
          </p:sp>
          <p:sp>
            <p:nvSpPr>
              <p:cNvPr id="296009" name="Text Box 73"/>
              <p:cNvSpPr txBox="1">
                <a:spLocks noChangeArrowheads="1"/>
              </p:cNvSpPr>
              <p:nvPr/>
            </p:nvSpPr>
            <p:spPr bwMode="auto">
              <a:xfrm>
                <a:off x="3528"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2</a:t>
                </a:r>
              </a:p>
            </p:txBody>
          </p:sp>
          <p:sp>
            <p:nvSpPr>
              <p:cNvPr id="296010" name="Text Box 74"/>
              <p:cNvSpPr txBox="1">
                <a:spLocks noChangeArrowheads="1"/>
              </p:cNvSpPr>
              <p:nvPr/>
            </p:nvSpPr>
            <p:spPr bwMode="auto">
              <a:xfrm>
                <a:off x="3792"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3</a:t>
                </a:r>
              </a:p>
            </p:txBody>
          </p:sp>
          <p:sp>
            <p:nvSpPr>
              <p:cNvPr id="296011" name="Text Box 75"/>
              <p:cNvSpPr txBox="1">
                <a:spLocks noChangeArrowheads="1"/>
              </p:cNvSpPr>
              <p:nvPr/>
            </p:nvSpPr>
            <p:spPr bwMode="auto">
              <a:xfrm>
                <a:off x="4042"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4</a:t>
                </a:r>
              </a:p>
            </p:txBody>
          </p:sp>
          <p:sp>
            <p:nvSpPr>
              <p:cNvPr id="296012" name="Text Box 76"/>
              <p:cNvSpPr txBox="1">
                <a:spLocks noChangeArrowheads="1"/>
              </p:cNvSpPr>
              <p:nvPr/>
            </p:nvSpPr>
            <p:spPr bwMode="auto">
              <a:xfrm>
                <a:off x="4299"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5</a:t>
                </a:r>
              </a:p>
            </p:txBody>
          </p:sp>
          <p:sp>
            <p:nvSpPr>
              <p:cNvPr id="296013" name="Text Box 77"/>
              <p:cNvSpPr txBox="1">
                <a:spLocks noChangeArrowheads="1"/>
              </p:cNvSpPr>
              <p:nvPr/>
            </p:nvSpPr>
            <p:spPr bwMode="auto">
              <a:xfrm>
                <a:off x="4556"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6</a:t>
                </a:r>
              </a:p>
            </p:txBody>
          </p:sp>
          <p:sp>
            <p:nvSpPr>
              <p:cNvPr id="296014" name="Text Box 78"/>
              <p:cNvSpPr txBox="1">
                <a:spLocks noChangeArrowheads="1"/>
              </p:cNvSpPr>
              <p:nvPr/>
            </p:nvSpPr>
            <p:spPr bwMode="auto">
              <a:xfrm>
                <a:off x="4813"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7</a:t>
                </a:r>
              </a:p>
            </p:txBody>
          </p:sp>
        </p:grpSp>
        <p:grpSp>
          <p:nvGrpSpPr>
            <p:cNvPr id="54343" name="Group 79"/>
            <p:cNvGrpSpPr>
              <a:grpSpLocks/>
            </p:cNvGrpSpPr>
            <p:nvPr/>
          </p:nvGrpSpPr>
          <p:grpSpPr bwMode="auto">
            <a:xfrm>
              <a:off x="3535" y="3818"/>
              <a:ext cx="1729" cy="212"/>
              <a:chOff x="3271" y="2434"/>
              <a:chExt cx="1729" cy="212"/>
            </a:xfrm>
          </p:grpSpPr>
          <p:sp>
            <p:nvSpPr>
              <p:cNvPr id="296016" name="Text Box 80"/>
              <p:cNvSpPr txBox="1">
                <a:spLocks noChangeArrowheads="1"/>
              </p:cNvSpPr>
              <p:nvPr/>
            </p:nvSpPr>
            <p:spPr bwMode="auto">
              <a:xfrm>
                <a:off x="3271"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1</a:t>
                </a:r>
              </a:p>
            </p:txBody>
          </p:sp>
          <p:sp>
            <p:nvSpPr>
              <p:cNvPr id="296017" name="Text Box 81"/>
              <p:cNvSpPr txBox="1">
                <a:spLocks noChangeArrowheads="1"/>
              </p:cNvSpPr>
              <p:nvPr/>
            </p:nvSpPr>
            <p:spPr bwMode="auto">
              <a:xfrm>
                <a:off x="3528"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2</a:t>
                </a:r>
              </a:p>
            </p:txBody>
          </p:sp>
          <p:sp>
            <p:nvSpPr>
              <p:cNvPr id="296018" name="Text Box 82"/>
              <p:cNvSpPr txBox="1">
                <a:spLocks noChangeArrowheads="1"/>
              </p:cNvSpPr>
              <p:nvPr/>
            </p:nvSpPr>
            <p:spPr bwMode="auto">
              <a:xfrm>
                <a:off x="3792"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3</a:t>
                </a:r>
              </a:p>
            </p:txBody>
          </p:sp>
          <p:sp>
            <p:nvSpPr>
              <p:cNvPr id="296019" name="Text Box 83"/>
              <p:cNvSpPr txBox="1">
                <a:spLocks noChangeArrowheads="1"/>
              </p:cNvSpPr>
              <p:nvPr/>
            </p:nvSpPr>
            <p:spPr bwMode="auto">
              <a:xfrm>
                <a:off x="4042"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4</a:t>
                </a:r>
              </a:p>
            </p:txBody>
          </p:sp>
          <p:sp>
            <p:nvSpPr>
              <p:cNvPr id="296020" name="Text Box 84"/>
              <p:cNvSpPr txBox="1">
                <a:spLocks noChangeArrowheads="1"/>
              </p:cNvSpPr>
              <p:nvPr/>
            </p:nvSpPr>
            <p:spPr bwMode="auto">
              <a:xfrm>
                <a:off x="4299"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5</a:t>
                </a:r>
              </a:p>
            </p:txBody>
          </p:sp>
          <p:sp>
            <p:nvSpPr>
              <p:cNvPr id="296021" name="Text Box 85"/>
              <p:cNvSpPr txBox="1">
                <a:spLocks noChangeArrowheads="1"/>
              </p:cNvSpPr>
              <p:nvPr/>
            </p:nvSpPr>
            <p:spPr bwMode="auto">
              <a:xfrm>
                <a:off x="4556"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6</a:t>
                </a:r>
              </a:p>
            </p:txBody>
          </p:sp>
          <p:sp>
            <p:nvSpPr>
              <p:cNvPr id="296022" name="Text Box 86"/>
              <p:cNvSpPr txBox="1">
                <a:spLocks noChangeArrowheads="1"/>
              </p:cNvSpPr>
              <p:nvPr/>
            </p:nvSpPr>
            <p:spPr bwMode="auto">
              <a:xfrm>
                <a:off x="4813" y="2434"/>
                <a:ext cx="1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7</a:t>
                </a:r>
              </a:p>
            </p:txBody>
          </p:sp>
        </p:grpSp>
        <p:sp>
          <p:nvSpPr>
            <p:cNvPr id="296023" name="Text Box 87"/>
            <p:cNvSpPr txBox="1">
              <a:spLocks noChangeArrowheads="1"/>
            </p:cNvSpPr>
            <p:nvPr/>
          </p:nvSpPr>
          <p:spPr bwMode="auto">
            <a:xfrm rot="-5400000">
              <a:off x="2425" y="1594"/>
              <a:ext cx="121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Total Utility (Utils)</a:t>
              </a:r>
            </a:p>
          </p:txBody>
        </p:sp>
        <p:sp>
          <p:nvSpPr>
            <p:cNvPr id="296024" name="Text Box 88"/>
            <p:cNvSpPr txBox="1">
              <a:spLocks noChangeArrowheads="1"/>
            </p:cNvSpPr>
            <p:nvPr/>
          </p:nvSpPr>
          <p:spPr bwMode="auto">
            <a:xfrm rot="-5400000">
              <a:off x="2321" y="3090"/>
              <a:ext cx="14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Marginal Utility (Utils)</a:t>
              </a:r>
            </a:p>
          </p:txBody>
        </p:sp>
      </p:grpSp>
      <p:sp>
        <p:nvSpPr>
          <p:cNvPr id="296025" name="Text Box 89"/>
          <p:cNvSpPr txBox="1">
            <a:spLocks noChangeArrowheads="1"/>
          </p:cNvSpPr>
          <p:nvPr/>
        </p:nvSpPr>
        <p:spPr bwMode="auto">
          <a:xfrm>
            <a:off x="1889125" y="1835150"/>
            <a:ext cx="1103313" cy="81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400" b="1">
                <a:cs typeface="Arial" charset="0"/>
              </a:rPr>
              <a:t>(1)</a:t>
            </a:r>
          </a:p>
          <a:p>
            <a:pPr algn="ctr">
              <a:lnSpc>
                <a:spcPct val="85000"/>
              </a:lnSpc>
              <a:defRPr/>
            </a:pPr>
            <a:r>
              <a:rPr lang="en-US" sz="1400" b="1">
                <a:cs typeface="Arial" charset="0"/>
              </a:rPr>
              <a:t>Tacos</a:t>
            </a:r>
          </a:p>
          <a:p>
            <a:pPr algn="ctr">
              <a:lnSpc>
                <a:spcPct val="85000"/>
              </a:lnSpc>
              <a:defRPr/>
            </a:pPr>
            <a:r>
              <a:rPr lang="en-US" sz="1400" b="1">
                <a:cs typeface="Arial" charset="0"/>
              </a:rPr>
              <a:t>Consumed</a:t>
            </a:r>
          </a:p>
          <a:p>
            <a:pPr algn="ctr">
              <a:lnSpc>
                <a:spcPct val="85000"/>
              </a:lnSpc>
              <a:defRPr/>
            </a:pPr>
            <a:r>
              <a:rPr lang="en-US" sz="1400" b="1">
                <a:cs typeface="Arial" charset="0"/>
              </a:rPr>
              <a:t>Per Meal</a:t>
            </a:r>
          </a:p>
        </p:txBody>
      </p:sp>
      <p:sp>
        <p:nvSpPr>
          <p:cNvPr id="296026" name="Text Box 90"/>
          <p:cNvSpPr txBox="1">
            <a:spLocks noChangeArrowheads="1"/>
          </p:cNvSpPr>
          <p:nvPr/>
        </p:nvSpPr>
        <p:spPr bwMode="auto">
          <a:xfrm>
            <a:off x="2897188" y="1835150"/>
            <a:ext cx="727075" cy="81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400" b="1">
                <a:cs typeface="Arial" charset="0"/>
              </a:rPr>
              <a:t>(2)</a:t>
            </a:r>
          </a:p>
          <a:p>
            <a:pPr algn="ctr">
              <a:lnSpc>
                <a:spcPct val="85000"/>
              </a:lnSpc>
              <a:defRPr/>
            </a:pPr>
            <a:r>
              <a:rPr lang="en-US" sz="1400" b="1">
                <a:cs typeface="Arial" charset="0"/>
              </a:rPr>
              <a:t>Total</a:t>
            </a:r>
          </a:p>
          <a:p>
            <a:pPr algn="ctr">
              <a:lnSpc>
                <a:spcPct val="85000"/>
              </a:lnSpc>
              <a:defRPr/>
            </a:pPr>
            <a:r>
              <a:rPr lang="en-US" sz="1400" b="1">
                <a:cs typeface="Arial" charset="0"/>
              </a:rPr>
              <a:t>Utility,</a:t>
            </a:r>
          </a:p>
          <a:p>
            <a:pPr algn="ctr">
              <a:lnSpc>
                <a:spcPct val="85000"/>
              </a:lnSpc>
              <a:defRPr/>
            </a:pPr>
            <a:r>
              <a:rPr lang="en-US" sz="1400" b="1">
                <a:cs typeface="Arial" charset="0"/>
              </a:rPr>
              <a:t>Utils</a:t>
            </a:r>
          </a:p>
        </p:txBody>
      </p:sp>
      <p:sp>
        <p:nvSpPr>
          <p:cNvPr id="296027" name="Text Box 91"/>
          <p:cNvSpPr txBox="1">
            <a:spLocks noChangeArrowheads="1"/>
          </p:cNvSpPr>
          <p:nvPr/>
        </p:nvSpPr>
        <p:spPr bwMode="auto">
          <a:xfrm>
            <a:off x="3576638" y="1835150"/>
            <a:ext cx="915987" cy="81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lnSpc>
                <a:spcPct val="85000"/>
              </a:lnSpc>
              <a:defRPr/>
            </a:pPr>
            <a:r>
              <a:rPr lang="en-US" sz="1400" b="1">
                <a:cs typeface="Arial" charset="0"/>
              </a:rPr>
              <a:t>(3)</a:t>
            </a:r>
          </a:p>
          <a:p>
            <a:pPr algn="ctr">
              <a:lnSpc>
                <a:spcPct val="85000"/>
              </a:lnSpc>
              <a:defRPr/>
            </a:pPr>
            <a:r>
              <a:rPr lang="en-US" sz="1400" b="1">
                <a:cs typeface="Arial" charset="0"/>
              </a:rPr>
              <a:t>Marginal</a:t>
            </a:r>
          </a:p>
          <a:p>
            <a:pPr algn="ctr">
              <a:lnSpc>
                <a:spcPct val="85000"/>
              </a:lnSpc>
              <a:defRPr/>
            </a:pPr>
            <a:r>
              <a:rPr lang="en-US" sz="1400" b="1">
                <a:cs typeface="Arial" charset="0"/>
              </a:rPr>
              <a:t>Utility,</a:t>
            </a:r>
          </a:p>
          <a:p>
            <a:pPr algn="ctr">
              <a:lnSpc>
                <a:spcPct val="85000"/>
              </a:lnSpc>
              <a:defRPr/>
            </a:pPr>
            <a:r>
              <a:rPr lang="en-US" sz="1400" b="1">
                <a:cs typeface="Arial" charset="0"/>
              </a:rPr>
              <a:t>Utils</a:t>
            </a:r>
          </a:p>
        </p:txBody>
      </p:sp>
      <p:sp>
        <p:nvSpPr>
          <p:cNvPr id="296028" name="Text Box 92"/>
          <p:cNvSpPr txBox="1">
            <a:spLocks noChangeArrowheads="1"/>
          </p:cNvSpPr>
          <p:nvPr/>
        </p:nvSpPr>
        <p:spPr bwMode="auto">
          <a:xfrm>
            <a:off x="2260600" y="2698750"/>
            <a:ext cx="31115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25000"/>
              </a:lnSpc>
              <a:defRPr/>
            </a:pPr>
            <a:r>
              <a:rPr lang="en-US" sz="1800" b="1">
                <a:cs typeface="Arial" charset="0"/>
              </a:rPr>
              <a:t>0</a:t>
            </a:r>
          </a:p>
          <a:p>
            <a:pPr>
              <a:lnSpc>
                <a:spcPct val="125000"/>
              </a:lnSpc>
              <a:defRPr/>
            </a:pPr>
            <a:r>
              <a:rPr lang="en-US" sz="1800" b="1">
                <a:cs typeface="Arial" charset="0"/>
              </a:rPr>
              <a:t>1</a:t>
            </a:r>
          </a:p>
          <a:p>
            <a:pPr>
              <a:lnSpc>
                <a:spcPct val="125000"/>
              </a:lnSpc>
              <a:defRPr/>
            </a:pPr>
            <a:r>
              <a:rPr lang="en-US" sz="1800" b="1">
                <a:cs typeface="Arial" charset="0"/>
              </a:rPr>
              <a:t>2</a:t>
            </a:r>
          </a:p>
          <a:p>
            <a:pPr>
              <a:lnSpc>
                <a:spcPct val="125000"/>
              </a:lnSpc>
              <a:defRPr/>
            </a:pPr>
            <a:r>
              <a:rPr lang="en-US" sz="1800" b="1">
                <a:cs typeface="Arial" charset="0"/>
              </a:rPr>
              <a:t>3</a:t>
            </a:r>
          </a:p>
          <a:p>
            <a:pPr>
              <a:lnSpc>
                <a:spcPct val="125000"/>
              </a:lnSpc>
              <a:defRPr/>
            </a:pPr>
            <a:r>
              <a:rPr lang="en-US" sz="1800" b="1">
                <a:cs typeface="Arial" charset="0"/>
              </a:rPr>
              <a:t>4</a:t>
            </a:r>
          </a:p>
          <a:p>
            <a:pPr>
              <a:lnSpc>
                <a:spcPct val="125000"/>
              </a:lnSpc>
              <a:defRPr/>
            </a:pPr>
            <a:r>
              <a:rPr lang="en-US" sz="1800" b="1">
                <a:cs typeface="Arial" charset="0"/>
              </a:rPr>
              <a:t>5</a:t>
            </a:r>
          </a:p>
          <a:p>
            <a:pPr>
              <a:lnSpc>
                <a:spcPct val="125000"/>
              </a:lnSpc>
              <a:defRPr/>
            </a:pPr>
            <a:r>
              <a:rPr lang="en-US" sz="1800" b="1">
                <a:cs typeface="Arial" charset="0"/>
              </a:rPr>
              <a:t>6</a:t>
            </a:r>
          </a:p>
          <a:p>
            <a:pPr>
              <a:lnSpc>
                <a:spcPct val="125000"/>
              </a:lnSpc>
              <a:defRPr/>
            </a:pPr>
            <a:r>
              <a:rPr lang="en-US" sz="1800" b="1">
                <a:cs typeface="Arial" charset="0"/>
              </a:rPr>
              <a:t>7</a:t>
            </a:r>
          </a:p>
        </p:txBody>
      </p:sp>
      <p:sp>
        <p:nvSpPr>
          <p:cNvPr id="296029" name="Text Box 93"/>
          <p:cNvSpPr txBox="1">
            <a:spLocks noChangeArrowheads="1"/>
          </p:cNvSpPr>
          <p:nvPr/>
        </p:nvSpPr>
        <p:spPr bwMode="auto">
          <a:xfrm>
            <a:off x="3046413" y="2695575"/>
            <a:ext cx="43815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25000"/>
              </a:lnSpc>
              <a:defRPr/>
            </a:pPr>
            <a:r>
              <a:rPr lang="en-US" sz="1800" b="1">
                <a:cs typeface="Arial" charset="0"/>
              </a:rPr>
              <a:t>0</a:t>
            </a:r>
          </a:p>
          <a:p>
            <a:pPr algn="r">
              <a:lnSpc>
                <a:spcPct val="125000"/>
              </a:lnSpc>
              <a:defRPr/>
            </a:pPr>
            <a:r>
              <a:rPr lang="en-US" sz="1800" b="1">
                <a:cs typeface="Arial" charset="0"/>
              </a:rPr>
              <a:t>10</a:t>
            </a:r>
          </a:p>
          <a:p>
            <a:pPr algn="r">
              <a:lnSpc>
                <a:spcPct val="125000"/>
              </a:lnSpc>
              <a:defRPr/>
            </a:pPr>
            <a:r>
              <a:rPr lang="en-US" sz="1800" b="1">
                <a:cs typeface="Arial" charset="0"/>
              </a:rPr>
              <a:t>18</a:t>
            </a:r>
          </a:p>
          <a:p>
            <a:pPr algn="r">
              <a:lnSpc>
                <a:spcPct val="125000"/>
              </a:lnSpc>
              <a:defRPr/>
            </a:pPr>
            <a:r>
              <a:rPr lang="en-US" sz="1800" b="1">
                <a:cs typeface="Arial" charset="0"/>
              </a:rPr>
              <a:t>24</a:t>
            </a:r>
          </a:p>
          <a:p>
            <a:pPr algn="r">
              <a:lnSpc>
                <a:spcPct val="125000"/>
              </a:lnSpc>
              <a:defRPr/>
            </a:pPr>
            <a:r>
              <a:rPr lang="en-US" sz="1800" b="1">
                <a:cs typeface="Arial" charset="0"/>
              </a:rPr>
              <a:t>28</a:t>
            </a:r>
          </a:p>
          <a:p>
            <a:pPr algn="r">
              <a:lnSpc>
                <a:spcPct val="125000"/>
              </a:lnSpc>
              <a:defRPr/>
            </a:pPr>
            <a:r>
              <a:rPr lang="en-US" sz="1800" b="1">
                <a:cs typeface="Arial" charset="0"/>
              </a:rPr>
              <a:t>30</a:t>
            </a:r>
          </a:p>
          <a:p>
            <a:pPr algn="r">
              <a:lnSpc>
                <a:spcPct val="125000"/>
              </a:lnSpc>
              <a:defRPr/>
            </a:pPr>
            <a:r>
              <a:rPr lang="en-US" sz="1800" b="1">
                <a:cs typeface="Arial" charset="0"/>
              </a:rPr>
              <a:t>30</a:t>
            </a:r>
          </a:p>
          <a:p>
            <a:pPr algn="r">
              <a:lnSpc>
                <a:spcPct val="125000"/>
              </a:lnSpc>
              <a:defRPr/>
            </a:pPr>
            <a:r>
              <a:rPr lang="en-US" sz="1800" b="1">
                <a:cs typeface="Arial" charset="0"/>
              </a:rPr>
              <a:t>28</a:t>
            </a:r>
          </a:p>
        </p:txBody>
      </p:sp>
      <p:grpSp>
        <p:nvGrpSpPr>
          <p:cNvPr id="296030" name="Group 94"/>
          <p:cNvGrpSpPr>
            <a:grpSpLocks/>
          </p:cNvGrpSpPr>
          <p:nvPr/>
        </p:nvGrpSpPr>
        <p:grpSpPr bwMode="auto">
          <a:xfrm>
            <a:off x="3373438" y="2778125"/>
            <a:ext cx="446087" cy="2633663"/>
            <a:chOff x="2125" y="1750"/>
            <a:chExt cx="281" cy="1659"/>
          </a:xfrm>
        </p:grpSpPr>
        <p:grpSp>
          <p:nvGrpSpPr>
            <p:cNvPr id="54317" name="Group 95"/>
            <p:cNvGrpSpPr>
              <a:grpSpLocks/>
            </p:cNvGrpSpPr>
            <p:nvPr/>
          </p:nvGrpSpPr>
          <p:grpSpPr bwMode="auto">
            <a:xfrm>
              <a:off x="2125" y="1750"/>
              <a:ext cx="281" cy="327"/>
              <a:chOff x="2116" y="1750"/>
              <a:chExt cx="281" cy="327"/>
            </a:xfrm>
          </p:grpSpPr>
          <p:sp>
            <p:nvSpPr>
              <p:cNvPr id="296032" name="Text Box 96"/>
              <p:cNvSpPr txBox="1">
                <a:spLocks noChangeArrowheads="1"/>
              </p:cNvSpPr>
              <p:nvPr/>
            </p:nvSpPr>
            <p:spPr bwMode="auto">
              <a:xfrm>
                <a:off x="2116" y="1750"/>
                <a:ext cx="17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a:cs typeface="Arial" charset="0"/>
                  </a:rPr>
                  <a:t>]</a:t>
                </a:r>
              </a:p>
            </p:txBody>
          </p:sp>
          <p:sp>
            <p:nvSpPr>
              <p:cNvPr id="296033" name="Line 97"/>
              <p:cNvSpPr>
                <a:spLocks noChangeShapeType="1"/>
              </p:cNvSpPr>
              <p:nvPr/>
            </p:nvSpPr>
            <p:spPr bwMode="auto">
              <a:xfrm>
                <a:off x="2211" y="1936"/>
                <a:ext cx="18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18" name="Group 98"/>
            <p:cNvGrpSpPr>
              <a:grpSpLocks/>
            </p:cNvGrpSpPr>
            <p:nvPr/>
          </p:nvGrpSpPr>
          <p:grpSpPr bwMode="auto">
            <a:xfrm>
              <a:off x="2125" y="1972"/>
              <a:ext cx="281" cy="327"/>
              <a:chOff x="2116" y="1750"/>
              <a:chExt cx="281" cy="327"/>
            </a:xfrm>
          </p:grpSpPr>
          <p:sp>
            <p:nvSpPr>
              <p:cNvPr id="296035" name="Text Box 99"/>
              <p:cNvSpPr txBox="1">
                <a:spLocks noChangeArrowheads="1"/>
              </p:cNvSpPr>
              <p:nvPr/>
            </p:nvSpPr>
            <p:spPr bwMode="auto">
              <a:xfrm>
                <a:off x="2116" y="1750"/>
                <a:ext cx="17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a:cs typeface="Arial" charset="0"/>
                  </a:rPr>
                  <a:t>]</a:t>
                </a:r>
              </a:p>
            </p:txBody>
          </p:sp>
          <p:sp>
            <p:nvSpPr>
              <p:cNvPr id="296036" name="Line 100"/>
              <p:cNvSpPr>
                <a:spLocks noChangeShapeType="1"/>
              </p:cNvSpPr>
              <p:nvPr/>
            </p:nvSpPr>
            <p:spPr bwMode="auto">
              <a:xfrm>
                <a:off x="2211" y="1936"/>
                <a:ext cx="18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19" name="Group 101"/>
            <p:cNvGrpSpPr>
              <a:grpSpLocks/>
            </p:cNvGrpSpPr>
            <p:nvPr/>
          </p:nvGrpSpPr>
          <p:grpSpPr bwMode="auto">
            <a:xfrm>
              <a:off x="2125" y="2194"/>
              <a:ext cx="281" cy="327"/>
              <a:chOff x="2116" y="1750"/>
              <a:chExt cx="281" cy="327"/>
            </a:xfrm>
          </p:grpSpPr>
          <p:sp>
            <p:nvSpPr>
              <p:cNvPr id="296038" name="Text Box 102"/>
              <p:cNvSpPr txBox="1">
                <a:spLocks noChangeArrowheads="1"/>
              </p:cNvSpPr>
              <p:nvPr/>
            </p:nvSpPr>
            <p:spPr bwMode="auto">
              <a:xfrm>
                <a:off x="2116" y="1750"/>
                <a:ext cx="17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a:cs typeface="Arial" charset="0"/>
                  </a:rPr>
                  <a:t>]</a:t>
                </a:r>
              </a:p>
            </p:txBody>
          </p:sp>
          <p:sp>
            <p:nvSpPr>
              <p:cNvPr id="296039" name="Line 103"/>
              <p:cNvSpPr>
                <a:spLocks noChangeShapeType="1"/>
              </p:cNvSpPr>
              <p:nvPr/>
            </p:nvSpPr>
            <p:spPr bwMode="auto">
              <a:xfrm>
                <a:off x="2211" y="1936"/>
                <a:ext cx="18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20" name="Group 104"/>
            <p:cNvGrpSpPr>
              <a:grpSpLocks/>
            </p:cNvGrpSpPr>
            <p:nvPr/>
          </p:nvGrpSpPr>
          <p:grpSpPr bwMode="auto">
            <a:xfrm>
              <a:off x="2125" y="2416"/>
              <a:ext cx="281" cy="327"/>
              <a:chOff x="2116" y="1750"/>
              <a:chExt cx="281" cy="327"/>
            </a:xfrm>
          </p:grpSpPr>
          <p:sp>
            <p:nvSpPr>
              <p:cNvPr id="296041" name="Text Box 105"/>
              <p:cNvSpPr txBox="1">
                <a:spLocks noChangeArrowheads="1"/>
              </p:cNvSpPr>
              <p:nvPr/>
            </p:nvSpPr>
            <p:spPr bwMode="auto">
              <a:xfrm>
                <a:off x="2116" y="1750"/>
                <a:ext cx="17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a:cs typeface="Arial" charset="0"/>
                  </a:rPr>
                  <a:t>]</a:t>
                </a:r>
              </a:p>
            </p:txBody>
          </p:sp>
          <p:sp>
            <p:nvSpPr>
              <p:cNvPr id="296042" name="Line 106"/>
              <p:cNvSpPr>
                <a:spLocks noChangeShapeType="1"/>
              </p:cNvSpPr>
              <p:nvPr/>
            </p:nvSpPr>
            <p:spPr bwMode="auto">
              <a:xfrm>
                <a:off x="2211" y="1936"/>
                <a:ext cx="18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21" name="Group 107"/>
            <p:cNvGrpSpPr>
              <a:grpSpLocks/>
            </p:cNvGrpSpPr>
            <p:nvPr/>
          </p:nvGrpSpPr>
          <p:grpSpPr bwMode="auto">
            <a:xfrm>
              <a:off x="2125" y="2638"/>
              <a:ext cx="281" cy="327"/>
              <a:chOff x="2116" y="1750"/>
              <a:chExt cx="281" cy="327"/>
            </a:xfrm>
          </p:grpSpPr>
          <p:sp>
            <p:nvSpPr>
              <p:cNvPr id="296044" name="Text Box 108"/>
              <p:cNvSpPr txBox="1">
                <a:spLocks noChangeArrowheads="1"/>
              </p:cNvSpPr>
              <p:nvPr/>
            </p:nvSpPr>
            <p:spPr bwMode="auto">
              <a:xfrm>
                <a:off x="2116" y="1750"/>
                <a:ext cx="17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a:cs typeface="Arial" charset="0"/>
                  </a:rPr>
                  <a:t>]</a:t>
                </a:r>
              </a:p>
            </p:txBody>
          </p:sp>
          <p:sp>
            <p:nvSpPr>
              <p:cNvPr id="296045" name="Line 109"/>
              <p:cNvSpPr>
                <a:spLocks noChangeShapeType="1"/>
              </p:cNvSpPr>
              <p:nvPr/>
            </p:nvSpPr>
            <p:spPr bwMode="auto">
              <a:xfrm>
                <a:off x="2211" y="1936"/>
                <a:ext cx="18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22" name="Group 110"/>
            <p:cNvGrpSpPr>
              <a:grpSpLocks/>
            </p:cNvGrpSpPr>
            <p:nvPr/>
          </p:nvGrpSpPr>
          <p:grpSpPr bwMode="auto">
            <a:xfrm>
              <a:off x="2125" y="2860"/>
              <a:ext cx="281" cy="327"/>
              <a:chOff x="2116" y="1750"/>
              <a:chExt cx="281" cy="327"/>
            </a:xfrm>
          </p:grpSpPr>
          <p:sp>
            <p:nvSpPr>
              <p:cNvPr id="296047" name="Text Box 111"/>
              <p:cNvSpPr txBox="1">
                <a:spLocks noChangeArrowheads="1"/>
              </p:cNvSpPr>
              <p:nvPr/>
            </p:nvSpPr>
            <p:spPr bwMode="auto">
              <a:xfrm>
                <a:off x="2116" y="1750"/>
                <a:ext cx="17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a:cs typeface="Arial" charset="0"/>
                  </a:rPr>
                  <a:t>]</a:t>
                </a:r>
              </a:p>
            </p:txBody>
          </p:sp>
          <p:sp>
            <p:nvSpPr>
              <p:cNvPr id="296048" name="Line 112"/>
              <p:cNvSpPr>
                <a:spLocks noChangeShapeType="1"/>
              </p:cNvSpPr>
              <p:nvPr/>
            </p:nvSpPr>
            <p:spPr bwMode="auto">
              <a:xfrm>
                <a:off x="2211" y="1936"/>
                <a:ext cx="18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4323" name="Group 113"/>
            <p:cNvGrpSpPr>
              <a:grpSpLocks/>
            </p:cNvGrpSpPr>
            <p:nvPr/>
          </p:nvGrpSpPr>
          <p:grpSpPr bwMode="auto">
            <a:xfrm>
              <a:off x="2125" y="3082"/>
              <a:ext cx="281" cy="327"/>
              <a:chOff x="2116" y="1750"/>
              <a:chExt cx="281" cy="327"/>
            </a:xfrm>
          </p:grpSpPr>
          <p:sp>
            <p:nvSpPr>
              <p:cNvPr id="296050" name="Text Box 114"/>
              <p:cNvSpPr txBox="1">
                <a:spLocks noChangeArrowheads="1"/>
              </p:cNvSpPr>
              <p:nvPr/>
            </p:nvSpPr>
            <p:spPr bwMode="auto">
              <a:xfrm>
                <a:off x="2116" y="1750"/>
                <a:ext cx="17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a:cs typeface="Arial" charset="0"/>
                  </a:rPr>
                  <a:t>]</a:t>
                </a:r>
              </a:p>
            </p:txBody>
          </p:sp>
          <p:sp>
            <p:nvSpPr>
              <p:cNvPr id="296051" name="Line 115"/>
              <p:cNvSpPr>
                <a:spLocks noChangeShapeType="1"/>
              </p:cNvSpPr>
              <p:nvPr/>
            </p:nvSpPr>
            <p:spPr bwMode="auto">
              <a:xfrm>
                <a:off x="2211" y="1936"/>
                <a:ext cx="18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296052" name="Text Box 116"/>
          <p:cNvSpPr txBox="1">
            <a:spLocks noChangeArrowheads="1"/>
          </p:cNvSpPr>
          <p:nvPr/>
        </p:nvSpPr>
        <p:spPr bwMode="auto">
          <a:xfrm>
            <a:off x="3779838" y="2795588"/>
            <a:ext cx="438150" cy="259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130000"/>
              </a:lnSpc>
              <a:defRPr/>
            </a:pPr>
            <a:r>
              <a:rPr lang="en-US" sz="1800" b="1">
                <a:cs typeface="Arial" charset="0"/>
              </a:rPr>
              <a:t>10</a:t>
            </a:r>
          </a:p>
          <a:p>
            <a:pPr algn="r">
              <a:lnSpc>
                <a:spcPct val="130000"/>
              </a:lnSpc>
              <a:defRPr/>
            </a:pPr>
            <a:r>
              <a:rPr lang="en-US" sz="1800" b="1">
                <a:cs typeface="Arial" charset="0"/>
              </a:rPr>
              <a:t>8</a:t>
            </a:r>
          </a:p>
          <a:p>
            <a:pPr algn="r">
              <a:lnSpc>
                <a:spcPct val="130000"/>
              </a:lnSpc>
              <a:defRPr/>
            </a:pPr>
            <a:r>
              <a:rPr lang="en-US" sz="1800" b="1">
                <a:cs typeface="Arial" charset="0"/>
              </a:rPr>
              <a:t>6</a:t>
            </a:r>
          </a:p>
          <a:p>
            <a:pPr algn="r">
              <a:lnSpc>
                <a:spcPct val="130000"/>
              </a:lnSpc>
              <a:defRPr/>
            </a:pPr>
            <a:r>
              <a:rPr lang="en-US" sz="1800" b="1">
                <a:cs typeface="Arial" charset="0"/>
              </a:rPr>
              <a:t>4</a:t>
            </a:r>
          </a:p>
          <a:p>
            <a:pPr algn="r">
              <a:lnSpc>
                <a:spcPct val="130000"/>
              </a:lnSpc>
              <a:defRPr/>
            </a:pPr>
            <a:r>
              <a:rPr lang="en-US" sz="1800" b="1">
                <a:cs typeface="Arial" charset="0"/>
              </a:rPr>
              <a:t>2</a:t>
            </a:r>
          </a:p>
          <a:p>
            <a:pPr algn="r">
              <a:lnSpc>
                <a:spcPct val="130000"/>
              </a:lnSpc>
              <a:defRPr/>
            </a:pPr>
            <a:r>
              <a:rPr lang="en-US" sz="1800" b="1">
                <a:cs typeface="Arial" charset="0"/>
              </a:rPr>
              <a:t>0</a:t>
            </a:r>
          </a:p>
          <a:p>
            <a:pPr algn="r">
              <a:lnSpc>
                <a:spcPct val="130000"/>
              </a:lnSpc>
              <a:defRPr/>
            </a:pPr>
            <a:r>
              <a:rPr lang="en-US" sz="1800" b="1">
                <a:cs typeface="Arial" charset="0"/>
              </a:rPr>
              <a:t>-2</a:t>
            </a:r>
          </a:p>
        </p:txBody>
      </p:sp>
      <p:sp>
        <p:nvSpPr>
          <p:cNvPr id="296053" name="Line 117"/>
          <p:cNvSpPr>
            <a:spLocks noChangeShapeType="1"/>
          </p:cNvSpPr>
          <p:nvPr/>
        </p:nvSpPr>
        <p:spPr bwMode="auto">
          <a:xfrm>
            <a:off x="7407275" y="5670550"/>
            <a:ext cx="401638" cy="0"/>
          </a:xfrm>
          <a:prstGeom prst="line">
            <a:avLst/>
          </a:prstGeom>
          <a:noFill/>
          <a:ln w="19050">
            <a:solidFill>
              <a:srgbClr val="FFCC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054" name="Oval 118"/>
          <p:cNvSpPr>
            <a:spLocks noChangeArrowheads="1"/>
          </p:cNvSpPr>
          <p:nvPr/>
        </p:nvSpPr>
        <p:spPr bwMode="auto">
          <a:xfrm>
            <a:off x="5514975" y="4471988"/>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55" name="Oval 119"/>
          <p:cNvSpPr>
            <a:spLocks noChangeArrowheads="1"/>
          </p:cNvSpPr>
          <p:nvPr/>
        </p:nvSpPr>
        <p:spPr bwMode="auto">
          <a:xfrm>
            <a:off x="5934075" y="4710113"/>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56" name="Oval 120"/>
          <p:cNvSpPr>
            <a:spLocks noChangeArrowheads="1"/>
          </p:cNvSpPr>
          <p:nvPr/>
        </p:nvSpPr>
        <p:spPr bwMode="auto">
          <a:xfrm>
            <a:off x="6343650" y="4929188"/>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57" name="Oval 121"/>
          <p:cNvSpPr>
            <a:spLocks noChangeArrowheads="1"/>
          </p:cNvSpPr>
          <p:nvPr/>
        </p:nvSpPr>
        <p:spPr bwMode="auto">
          <a:xfrm>
            <a:off x="6743700" y="5157788"/>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58" name="Oval 122"/>
          <p:cNvSpPr>
            <a:spLocks noChangeArrowheads="1"/>
          </p:cNvSpPr>
          <p:nvPr/>
        </p:nvSpPr>
        <p:spPr bwMode="auto">
          <a:xfrm>
            <a:off x="7172325" y="5386388"/>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59" name="Oval 123"/>
          <p:cNvSpPr>
            <a:spLocks noChangeArrowheads="1"/>
          </p:cNvSpPr>
          <p:nvPr/>
        </p:nvSpPr>
        <p:spPr bwMode="auto">
          <a:xfrm>
            <a:off x="7562850" y="5614988"/>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0" name="Oval 124"/>
          <p:cNvSpPr>
            <a:spLocks noChangeArrowheads="1"/>
          </p:cNvSpPr>
          <p:nvPr/>
        </p:nvSpPr>
        <p:spPr bwMode="auto">
          <a:xfrm>
            <a:off x="7972425" y="5843588"/>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1" name="Oval 125"/>
          <p:cNvSpPr>
            <a:spLocks noChangeArrowheads="1"/>
          </p:cNvSpPr>
          <p:nvPr/>
        </p:nvSpPr>
        <p:spPr bwMode="auto">
          <a:xfrm>
            <a:off x="5724525" y="3014663"/>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2" name="Oval 126"/>
          <p:cNvSpPr>
            <a:spLocks noChangeArrowheads="1"/>
          </p:cNvSpPr>
          <p:nvPr/>
        </p:nvSpPr>
        <p:spPr bwMode="auto">
          <a:xfrm>
            <a:off x="6124575" y="2500313"/>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3" name="Oval 127"/>
          <p:cNvSpPr>
            <a:spLocks noChangeArrowheads="1"/>
          </p:cNvSpPr>
          <p:nvPr/>
        </p:nvSpPr>
        <p:spPr bwMode="auto">
          <a:xfrm>
            <a:off x="6534150" y="2138363"/>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4" name="Oval 128"/>
          <p:cNvSpPr>
            <a:spLocks noChangeArrowheads="1"/>
          </p:cNvSpPr>
          <p:nvPr/>
        </p:nvSpPr>
        <p:spPr bwMode="auto">
          <a:xfrm>
            <a:off x="6943725" y="1933575"/>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5" name="Oval 129"/>
          <p:cNvSpPr>
            <a:spLocks noChangeArrowheads="1"/>
          </p:cNvSpPr>
          <p:nvPr/>
        </p:nvSpPr>
        <p:spPr bwMode="auto">
          <a:xfrm>
            <a:off x="7353300" y="1933575"/>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6" name="Oval 130"/>
          <p:cNvSpPr>
            <a:spLocks noChangeArrowheads="1"/>
          </p:cNvSpPr>
          <p:nvPr/>
        </p:nvSpPr>
        <p:spPr bwMode="auto">
          <a:xfrm>
            <a:off x="7762875" y="2128838"/>
            <a:ext cx="101600" cy="1016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067" name="Line 131"/>
          <p:cNvSpPr>
            <a:spLocks noChangeShapeType="1"/>
          </p:cNvSpPr>
          <p:nvPr/>
        </p:nvSpPr>
        <p:spPr bwMode="auto">
          <a:xfrm>
            <a:off x="5434013" y="4451350"/>
            <a:ext cx="2846387" cy="1582738"/>
          </a:xfrm>
          <a:prstGeom prst="line">
            <a:avLst/>
          </a:prstGeom>
          <a:noFill/>
          <a:ln w="38100">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068" name="Freeform 132"/>
          <p:cNvSpPr>
            <a:spLocks/>
          </p:cNvSpPr>
          <p:nvPr/>
        </p:nvSpPr>
        <p:spPr bwMode="auto">
          <a:xfrm>
            <a:off x="5364163" y="1939925"/>
            <a:ext cx="2449512" cy="1768475"/>
          </a:xfrm>
          <a:custGeom>
            <a:avLst/>
            <a:gdLst>
              <a:gd name="T0" fmla="*/ 0 w 1543"/>
              <a:gd name="T1" fmla="*/ 1114 h 1114"/>
              <a:gd name="T2" fmla="*/ 256 w 1543"/>
              <a:gd name="T3" fmla="*/ 704 h 1114"/>
              <a:gd name="T4" fmla="*/ 512 w 1543"/>
              <a:gd name="T5" fmla="*/ 384 h 1114"/>
              <a:gd name="T6" fmla="*/ 775 w 1543"/>
              <a:gd name="T7" fmla="*/ 148 h 1114"/>
              <a:gd name="T8" fmla="*/ 1024 w 1543"/>
              <a:gd name="T9" fmla="*/ 26 h 1114"/>
              <a:gd name="T10" fmla="*/ 1280 w 1543"/>
              <a:gd name="T11" fmla="*/ 20 h 1114"/>
              <a:gd name="T12" fmla="*/ 1543 w 1543"/>
              <a:gd name="T13" fmla="*/ 148 h 1114"/>
            </a:gdLst>
            <a:ahLst/>
            <a:cxnLst>
              <a:cxn ang="0">
                <a:pos x="T0" y="T1"/>
              </a:cxn>
              <a:cxn ang="0">
                <a:pos x="T2" y="T3"/>
              </a:cxn>
              <a:cxn ang="0">
                <a:pos x="T4" y="T5"/>
              </a:cxn>
              <a:cxn ang="0">
                <a:pos x="T6" y="T7"/>
              </a:cxn>
              <a:cxn ang="0">
                <a:pos x="T8" y="T9"/>
              </a:cxn>
              <a:cxn ang="0">
                <a:pos x="T10" y="T11"/>
              </a:cxn>
              <a:cxn ang="0">
                <a:pos x="T12" y="T13"/>
              </a:cxn>
            </a:cxnLst>
            <a:rect l="0" t="0" r="r" b="b"/>
            <a:pathLst>
              <a:path w="1543" h="1114">
                <a:moveTo>
                  <a:pt x="0" y="1114"/>
                </a:moveTo>
                <a:cubicBezTo>
                  <a:pt x="85" y="970"/>
                  <a:pt x="171" y="826"/>
                  <a:pt x="256" y="704"/>
                </a:cubicBezTo>
                <a:cubicBezTo>
                  <a:pt x="341" y="582"/>
                  <a:pt x="425" y="477"/>
                  <a:pt x="512" y="384"/>
                </a:cubicBezTo>
                <a:cubicBezTo>
                  <a:pt x="599" y="291"/>
                  <a:pt x="690" y="208"/>
                  <a:pt x="775" y="148"/>
                </a:cubicBezTo>
                <a:cubicBezTo>
                  <a:pt x="860" y="88"/>
                  <a:pt x="940" y="47"/>
                  <a:pt x="1024" y="26"/>
                </a:cubicBezTo>
                <a:cubicBezTo>
                  <a:pt x="1108" y="5"/>
                  <a:pt x="1194" y="0"/>
                  <a:pt x="1280" y="20"/>
                </a:cubicBezTo>
                <a:cubicBezTo>
                  <a:pt x="1366" y="40"/>
                  <a:pt x="1454" y="94"/>
                  <a:pt x="1543" y="148"/>
                </a:cubicBezTo>
              </a:path>
            </a:pathLst>
          </a:custGeom>
          <a:noFill/>
          <a:ln w="38100" cmpd="sng">
            <a:solidFill>
              <a:srgbClr val="9900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069" name="Text Box 133"/>
          <p:cNvSpPr txBox="1">
            <a:spLocks noChangeArrowheads="1"/>
          </p:cNvSpPr>
          <p:nvPr/>
        </p:nvSpPr>
        <p:spPr bwMode="auto">
          <a:xfrm>
            <a:off x="7877175" y="2052638"/>
            <a:ext cx="455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TU</a:t>
            </a:r>
          </a:p>
        </p:txBody>
      </p:sp>
      <p:sp>
        <p:nvSpPr>
          <p:cNvPr id="296070" name="Text Box 134"/>
          <p:cNvSpPr txBox="1">
            <a:spLocks noChangeArrowheads="1"/>
          </p:cNvSpPr>
          <p:nvPr/>
        </p:nvSpPr>
        <p:spPr bwMode="auto">
          <a:xfrm>
            <a:off x="8178800" y="5719763"/>
            <a:ext cx="500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cs typeface="Arial" charset="0"/>
              </a:rPr>
              <a:t>MU</a:t>
            </a:r>
          </a:p>
        </p:txBody>
      </p:sp>
      <p:sp>
        <p:nvSpPr>
          <p:cNvPr id="296071" name="Text Box 135"/>
          <p:cNvSpPr txBox="1">
            <a:spLocks noChangeArrowheads="1"/>
          </p:cNvSpPr>
          <p:nvPr/>
        </p:nvSpPr>
        <p:spPr bwMode="auto">
          <a:xfrm>
            <a:off x="6456363" y="1016000"/>
            <a:ext cx="1290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i="1">
                <a:solidFill>
                  <a:srgbClr val="990033"/>
                </a:solidFill>
                <a:cs typeface="Arial" charset="0"/>
              </a:rPr>
              <a:t>Total Utility</a:t>
            </a:r>
          </a:p>
        </p:txBody>
      </p:sp>
      <p:sp>
        <p:nvSpPr>
          <p:cNvPr id="296072" name="Text Box 136"/>
          <p:cNvSpPr txBox="1">
            <a:spLocks noChangeArrowheads="1"/>
          </p:cNvSpPr>
          <p:nvPr/>
        </p:nvSpPr>
        <p:spPr bwMode="auto">
          <a:xfrm>
            <a:off x="6280150" y="4054475"/>
            <a:ext cx="16398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i="1">
                <a:solidFill>
                  <a:srgbClr val="990033"/>
                </a:solidFill>
                <a:cs typeface="Arial" charset="0"/>
              </a:rPr>
              <a:t>Marginal Utility</a:t>
            </a:r>
          </a:p>
        </p:txBody>
      </p:sp>
      <p:sp>
        <p:nvSpPr>
          <p:cNvPr id="296073" name="Text Box 137"/>
          <p:cNvSpPr txBox="1">
            <a:spLocks noChangeArrowheads="1"/>
          </p:cNvSpPr>
          <p:nvPr/>
        </p:nvSpPr>
        <p:spPr bwMode="auto">
          <a:xfrm>
            <a:off x="5772150" y="6284913"/>
            <a:ext cx="2378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a:cs typeface="Arial" charset="0"/>
              </a:rPr>
              <a:t>Units Consumed Per Meal</a:t>
            </a:r>
          </a:p>
        </p:txBody>
      </p:sp>
      <p:sp>
        <p:nvSpPr>
          <p:cNvPr id="296074" name="Text Box 138"/>
          <p:cNvSpPr txBox="1">
            <a:spLocks noChangeArrowheads="1"/>
          </p:cNvSpPr>
          <p:nvPr/>
        </p:nvSpPr>
        <p:spPr bwMode="auto">
          <a:xfrm>
            <a:off x="5773738" y="3836988"/>
            <a:ext cx="2378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b="1">
                <a:cs typeface="Arial" charset="0"/>
              </a:rPr>
              <a:t>Units Consumed Per Meal</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295955"/>
                                        </p:tgtEl>
                                        <p:attrNameLst>
                                          <p:attrName>style.visibility</p:attrName>
                                        </p:attrNameLst>
                                      </p:cBhvr>
                                      <p:to>
                                        <p:strVal val="visible"/>
                                      </p:to>
                                    </p:set>
                                    <p:anim calcmode="lin" valueType="num">
                                      <p:cBhvr>
                                        <p:cTn id="7" dur="1000" fill="hold"/>
                                        <p:tgtEl>
                                          <p:spTgt spid="295955"/>
                                        </p:tgtEl>
                                        <p:attrNameLst>
                                          <p:attrName>ppt_w</p:attrName>
                                        </p:attrNameLst>
                                      </p:cBhvr>
                                      <p:tavLst>
                                        <p:tav tm="0">
                                          <p:val>
                                            <p:fltVal val="0"/>
                                          </p:val>
                                        </p:tav>
                                        <p:tav tm="100000">
                                          <p:val>
                                            <p:strVal val="#ppt_w"/>
                                          </p:val>
                                        </p:tav>
                                      </p:tavLst>
                                    </p:anim>
                                    <p:anim calcmode="lin" valueType="num">
                                      <p:cBhvr>
                                        <p:cTn id="8" dur="1000" fill="hold"/>
                                        <p:tgtEl>
                                          <p:spTgt spid="29595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95950"/>
                                        </p:tgtEl>
                                        <p:attrNameLst>
                                          <p:attrName>style.visibility</p:attrName>
                                        </p:attrNameLst>
                                      </p:cBhvr>
                                      <p:to>
                                        <p:strVal val="visible"/>
                                      </p:to>
                                    </p:set>
                                    <p:anim calcmode="lin" valueType="num">
                                      <p:cBhvr>
                                        <p:cTn id="11" dur="1000" fill="hold"/>
                                        <p:tgtEl>
                                          <p:spTgt spid="295950"/>
                                        </p:tgtEl>
                                        <p:attrNameLst>
                                          <p:attrName>ppt_w</p:attrName>
                                        </p:attrNameLst>
                                      </p:cBhvr>
                                      <p:tavLst>
                                        <p:tav tm="0">
                                          <p:val>
                                            <p:fltVal val="0"/>
                                          </p:val>
                                        </p:tav>
                                        <p:tav tm="100000">
                                          <p:val>
                                            <p:strVal val="#ppt_w"/>
                                          </p:val>
                                        </p:tav>
                                      </p:tavLst>
                                    </p:anim>
                                    <p:anim calcmode="lin" valueType="num">
                                      <p:cBhvr>
                                        <p:cTn id="12" dur="1000" fill="hold"/>
                                        <p:tgtEl>
                                          <p:spTgt spid="29595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96071"/>
                                        </p:tgtEl>
                                        <p:attrNameLst>
                                          <p:attrName>style.visibility</p:attrName>
                                        </p:attrNameLst>
                                      </p:cBhvr>
                                      <p:to>
                                        <p:strVal val="visible"/>
                                      </p:to>
                                    </p:set>
                                    <p:anim calcmode="lin" valueType="num">
                                      <p:cBhvr>
                                        <p:cTn id="15" dur="1000" fill="hold"/>
                                        <p:tgtEl>
                                          <p:spTgt spid="296071"/>
                                        </p:tgtEl>
                                        <p:attrNameLst>
                                          <p:attrName>ppt_w</p:attrName>
                                        </p:attrNameLst>
                                      </p:cBhvr>
                                      <p:tavLst>
                                        <p:tav tm="0">
                                          <p:val>
                                            <p:fltVal val="0"/>
                                          </p:val>
                                        </p:tav>
                                        <p:tav tm="100000">
                                          <p:val>
                                            <p:strVal val="#ppt_w"/>
                                          </p:val>
                                        </p:tav>
                                      </p:tavLst>
                                    </p:anim>
                                    <p:anim calcmode="lin" valueType="num">
                                      <p:cBhvr>
                                        <p:cTn id="16" dur="1000" fill="hold"/>
                                        <p:tgtEl>
                                          <p:spTgt spid="296071"/>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296072"/>
                                        </p:tgtEl>
                                        <p:attrNameLst>
                                          <p:attrName>style.visibility</p:attrName>
                                        </p:attrNameLst>
                                      </p:cBhvr>
                                      <p:to>
                                        <p:strVal val="visible"/>
                                      </p:to>
                                    </p:set>
                                    <p:anim calcmode="lin" valueType="num">
                                      <p:cBhvr>
                                        <p:cTn id="19" dur="1000" fill="hold"/>
                                        <p:tgtEl>
                                          <p:spTgt spid="296072"/>
                                        </p:tgtEl>
                                        <p:attrNameLst>
                                          <p:attrName>ppt_w</p:attrName>
                                        </p:attrNameLst>
                                      </p:cBhvr>
                                      <p:tavLst>
                                        <p:tav tm="0">
                                          <p:val>
                                            <p:fltVal val="0"/>
                                          </p:val>
                                        </p:tav>
                                        <p:tav tm="100000">
                                          <p:val>
                                            <p:strVal val="#ppt_w"/>
                                          </p:val>
                                        </p:tav>
                                      </p:tavLst>
                                    </p:anim>
                                    <p:anim calcmode="lin" valueType="num">
                                      <p:cBhvr>
                                        <p:cTn id="20" dur="1000" fill="hold"/>
                                        <p:tgtEl>
                                          <p:spTgt spid="296072"/>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296074"/>
                                        </p:tgtEl>
                                        <p:attrNameLst>
                                          <p:attrName>style.visibility</p:attrName>
                                        </p:attrNameLst>
                                      </p:cBhvr>
                                      <p:to>
                                        <p:strVal val="visible"/>
                                      </p:to>
                                    </p:set>
                                    <p:anim calcmode="lin" valueType="num">
                                      <p:cBhvr>
                                        <p:cTn id="23" dur="1000" fill="hold"/>
                                        <p:tgtEl>
                                          <p:spTgt spid="296074"/>
                                        </p:tgtEl>
                                        <p:attrNameLst>
                                          <p:attrName>ppt_w</p:attrName>
                                        </p:attrNameLst>
                                      </p:cBhvr>
                                      <p:tavLst>
                                        <p:tav tm="0">
                                          <p:val>
                                            <p:fltVal val="0"/>
                                          </p:val>
                                        </p:tav>
                                        <p:tav tm="100000">
                                          <p:val>
                                            <p:strVal val="#ppt_w"/>
                                          </p:val>
                                        </p:tav>
                                      </p:tavLst>
                                    </p:anim>
                                    <p:anim calcmode="lin" valueType="num">
                                      <p:cBhvr>
                                        <p:cTn id="24" dur="1000" fill="hold"/>
                                        <p:tgtEl>
                                          <p:spTgt spid="29607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296073"/>
                                        </p:tgtEl>
                                        <p:attrNameLst>
                                          <p:attrName>style.visibility</p:attrName>
                                        </p:attrNameLst>
                                      </p:cBhvr>
                                      <p:to>
                                        <p:strVal val="visible"/>
                                      </p:to>
                                    </p:set>
                                    <p:anim calcmode="lin" valueType="num">
                                      <p:cBhvr>
                                        <p:cTn id="27" dur="1000" fill="hold"/>
                                        <p:tgtEl>
                                          <p:spTgt spid="296073"/>
                                        </p:tgtEl>
                                        <p:attrNameLst>
                                          <p:attrName>ppt_w</p:attrName>
                                        </p:attrNameLst>
                                      </p:cBhvr>
                                      <p:tavLst>
                                        <p:tav tm="0">
                                          <p:val>
                                            <p:fltVal val="0"/>
                                          </p:val>
                                        </p:tav>
                                        <p:tav tm="100000">
                                          <p:val>
                                            <p:strVal val="#ppt_w"/>
                                          </p:val>
                                        </p:tav>
                                      </p:tavLst>
                                    </p:anim>
                                    <p:anim calcmode="lin" valueType="num">
                                      <p:cBhvr>
                                        <p:cTn id="28" dur="1000" fill="hold"/>
                                        <p:tgtEl>
                                          <p:spTgt spid="296073"/>
                                        </p:tgtEl>
                                        <p:attrNameLst>
                                          <p:attrName>ppt_h</p:attrName>
                                        </p:attrNameLst>
                                      </p:cBhvr>
                                      <p:tavLst>
                                        <p:tav tm="0">
                                          <p:val>
                                            <p:fltVal val="0"/>
                                          </p:val>
                                        </p:tav>
                                        <p:tav tm="100000">
                                          <p:val>
                                            <p:strVal val="#ppt_h"/>
                                          </p:val>
                                        </p:tav>
                                      </p:tavLst>
                                    </p:anim>
                                  </p:childTnLst>
                                </p:cTn>
                              </p:par>
                            </p:childTnLst>
                          </p:cTn>
                        </p:par>
                        <p:par>
                          <p:cTn id="29" fill="hold" nodeType="afterGroup">
                            <p:stCondLst>
                              <p:cond delay="1000"/>
                            </p:stCondLst>
                            <p:childTnLst>
                              <p:par>
                                <p:cTn id="30" presetID="22" presetClass="entr" presetSubtype="1" fill="hold" grpId="0" nodeType="afterEffect">
                                  <p:stCondLst>
                                    <p:cond delay="0"/>
                                  </p:stCondLst>
                                  <p:childTnLst>
                                    <p:set>
                                      <p:cBhvr>
                                        <p:cTn id="31" dur="1" fill="hold">
                                          <p:stCondLst>
                                            <p:cond delay="0"/>
                                          </p:stCondLst>
                                        </p:cTn>
                                        <p:tgtEl>
                                          <p:spTgt spid="296025"/>
                                        </p:tgtEl>
                                        <p:attrNameLst>
                                          <p:attrName>style.visibility</p:attrName>
                                        </p:attrNameLst>
                                      </p:cBhvr>
                                      <p:to>
                                        <p:strVal val="visible"/>
                                      </p:to>
                                    </p:set>
                                    <p:animEffect transition="in" filter="wipe(up)">
                                      <p:cBhvr>
                                        <p:cTn id="32" dur="1000"/>
                                        <p:tgtEl>
                                          <p:spTgt spid="296025"/>
                                        </p:tgtEl>
                                      </p:cBhvr>
                                    </p:animEffect>
                                  </p:childTnLst>
                                </p:cTn>
                              </p:par>
                            </p:childTnLst>
                          </p:cTn>
                        </p:par>
                        <p:par>
                          <p:cTn id="33" fill="hold" nodeType="afterGroup">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296028"/>
                                        </p:tgtEl>
                                        <p:attrNameLst>
                                          <p:attrName>style.visibility</p:attrName>
                                        </p:attrNameLst>
                                      </p:cBhvr>
                                      <p:to>
                                        <p:strVal val="visible"/>
                                      </p:to>
                                    </p:set>
                                    <p:animEffect transition="in" filter="wipe(up)">
                                      <p:cBhvr>
                                        <p:cTn id="36" dur="1000"/>
                                        <p:tgtEl>
                                          <p:spTgt spid="29602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296026"/>
                                        </p:tgtEl>
                                        <p:attrNameLst>
                                          <p:attrName>style.visibility</p:attrName>
                                        </p:attrNameLst>
                                      </p:cBhvr>
                                      <p:to>
                                        <p:strVal val="visible"/>
                                      </p:to>
                                    </p:set>
                                    <p:animEffect transition="in" filter="wipe(up)">
                                      <p:cBhvr>
                                        <p:cTn id="41" dur="1000"/>
                                        <p:tgtEl>
                                          <p:spTgt spid="296026"/>
                                        </p:tgtEl>
                                      </p:cBhvr>
                                    </p:animEffect>
                                  </p:childTnLst>
                                </p:cTn>
                              </p:par>
                            </p:childTnLst>
                          </p:cTn>
                        </p:par>
                        <p:par>
                          <p:cTn id="42" fill="hold" nodeType="afterGroup">
                            <p:stCondLst>
                              <p:cond delay="1000"/>
                            </p:stCondLst>
                            <p:childTnLst>
                              <p:par>
                                <p:cTn id="43" presetID="22" presetClass="entr" presetSubtype="1" fill="hold" grpId="0" nodeType="afterEffect">
                                  <p:stCondLst>
                                    <p:cond delay="0"/>
                                  </p:stCondLst>
                                  <p:childTnLst>
                                    <p:set>
                                      <p:cBhvr>
                                        <p:cTn id="44" dur="1" fill="hold">
                                          <p:stCondLst>
                                            <p:cond delay="0"/>
                                          </p:stCondLst>
                                        </p:cTn>
                                        <p:tgtEl>
                                          <p:spTgt spid="296029"/>
                                        </p:tgtEl>
                                        <p:attrNameLst>
                                          <p:attrName>style.visibility</p:attrName>
                                        </p:attrNameLst>
                                      </p:cBhvr>
                                      <p:to>
                                        <p:strVal val="visible"/>
                                      </p:to>
                                    </p:set>
                                    <p:animEffect transition="in" filter="wipe(up)">
                                      <p:cBhvr>
                                        <p:cTn id="45" dur="1000"/>
                                        <p:tgtEl>
                                          <p:spTgt spid="296029"/>
                                        </p:tgtEl>
                                      </p:cBhvr>
                                    </p:animEffect>
                                  </p:childTnLst>
                                </p:cTn>
                              </p:par>
                            </p:childTnLst>
                          </p:cTn>
                        </p:par>
                        <p:par>
                          <p:cTn id="46" fill="hold" nodeType="afterGroup">
                            <p:stCondLst>
                              <p:cond delay="2000"/>
                            </p:stCondLst>
                            <p:childTnLst>
                              <p:par>
                                <p:cTn id="47" presetID="22" presetClass="entr" presetSubtype="8" fill="hold" nodeType="afterEffect">
                                  <p:stCondLst>
                                    <p:cond delay="0"/>
                                  </p:stCondLst>
                                  <p:childTnLst>
                                    <p:set>
                                      <p:cBhvr>
                                        <p:cTn id="48" dur="1" fill="hold">
                                          <p:stCondLst>
                                            <p:cond delay="0"/>
                                          </p:stCondLst>
                                        </p:cTn>
                                        <p:tgtEl>
                                          <p:spTgt spid="296030"/>
                                        </p:tgtEl>
                                        <p:attrNameLst>
                                          <p:attrName>style.visibility</p:attrName>
                                        </p:attrNameLst>
                                      </p:cBhvr>
                                      <p:to>
                                        <p:strVal val="visible"/>
                                      </p:to>
                                    </p:set>
                                    <p:animEffect transition="in" filter="wipe(left)">
                                      <p:cBhvr>
                                        <p:cTn id="49" dur="1000"/>
                                        <p:tgtEl>
                                          <p:spTgt spid="296030"/>
                                        </p:tgtEl>
                                      </p:cBhvr>
                                    </p:animEffect>
                                  </p:childTnLst>
                                </p:cTn>
                              </p:par>
                            </p:childTnLst>
                          </p:cTn>
                        </p:par>
                        <p:par>
                          <p:cTn id="50" fill="hold" nodeType="afterGroup">
                            <p:stCondLst>
                              <p:cond delay="3000"/>
                            </p:stCondLst>
                            <p:childTnLst>
                              <p:par>
                                <p:cTn id="51" presetID="1" presetClass="entr" presetSubtype="0" fill="hold" grpId="0" nodeType="afterEffect">
                                  <p:stCondLst>
                                    <p:cond delay="0"/>
                                  </p:stCondLst>
                                  <p:childTnLst>
                                    <p:set>
                                      <p:cBhvr>
                                        <p:cTn id="52" dur="1" fill="hold">
                                          <p:stCondLst>
                                            <p:cond delay="0"/>
                                          </p:stCondLst>
                                        </p:cTn>
                                        <p:tgtEl>
                                          <p:spTgt spid="296061"/>
                                        </p:tgtEl>
                                        <p:attrNameLst>
                                          <p:attrName>style.visibility</p:attrName>
                                        </p:attrNameLst>
                                      </p:cBhvr>
                                      <p:to>
                                        <p:strVal val="visible"/>
                                      </p:to>
                                    </p:set>
                                  </p:childTnLst>
                                </p:cTn>
                              </p:par>
                            </p:childTnLst>
                          </p:cTn>
                        </p:par>
                        <p:par>
                          <p:cTn id="53" fill="hold" nodeType="afterGroup">
                            <p:stCondLst>
                              <p:cond delay="3000"/>
                            </p:stCondLst>
                            <p:childTnLst>
                              <p:par>
                                <p:cTn id="54" presetID="22" presetClass="entr" presetSubtype="4" fill="hold" grpId="0" nodeType="afterEffect">
                                  <p:stCondLst>
                                    <p:cond delay="0"/>
                                  </p:stCondLst>
                                  <p:childTnLst>
                                    <p:set>
                                      <p:cBhvr>
                                        <p:cTn id="55" dur="1" fill="hold">
                                          <p:stCondLst>
                                            <p:cond delay="0"/>
                                          </p:stCondLst>
                                        </p:cTn>
                                        <p:tgtEl>
                                          <p:spTgt spid="295945"/>
                                        </p:tgtEl>
                                        <p:attrNameLst>
                                          <p:attrName>style.visibility</p:attrName>
                                        </p:attrNameLst>
                                      </p:cBhvr>
                                      <p:to>
                                        <p:strVal val="visible"/>
                                      </p:to>
                                    </p:set>
                                    <p:animEffect transition="in" filter="wipe(down)">
                                      <p:cBhvr>
                                        <p:cTn id="56" dur="1000"/>
                                        <p:tgtEl>
                                          <p:spTgt spid="29594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96062"/>
                                        </p:tgtEl>
                                        <p:attrNameLst>
                                          <p:attrName>style.visibility</p:attrName>
                                        </p:attrNameLst>
                                      </p:cBhvr>
                                      <p:to>
                                        <p:strVal val="visible"/>
                                      </p:to>
                                    </p:set>
                                  </p:childTnLst>
                                </p:cTn>
                              </p:par>
                            </p:childTnLst>
                          </p:cTn>
                        </p:par>
                        <p:par>
                          <p:cTn id="61" fill="hold" nodeType="afterGroup">
                            <p:stCondLst>
                              <p:cond delay="0"/>
                            </p:stCondLst>
                            <p:childTnLst>
                              <p:par>
                                <p:cTn id="62" presetID="22" presetClass="entr" presetSubtype="4" fill="hold" grpId="0" nodeType="afterEffect">
                                  <p:stCondLst>
                                    <p:cond delay="0"/>
                                  </p:stCondLst>
                                  <p:childTnLst>
                                    <p:set>
                                      <p:cBhvr>
                                        <p:cTn id="63" dur="1" fill="hold">
                                          <p:stCondLst>
                                            <p:cond delay="0"/>
                                          </p:stCondLst>
                                        </p:cTn>
                                        <p:tgtEl>
                                          <p:spTgt spid="295946"/>
                                        </p:tgtEl>
                                        <p:attrNameLst>
                                          <p:attrName>style.visibility</p:attrName>
                                        </p:attrNameLst>
                                      </p:cBhvr>
                                      <p:to>
                                        <p:strVal val="visible"/>
                                      </p:to>
                                    </p:set>
                                    <p:animEffect transition="in" filter="wipe(down)">
                                      <p:cBhvr>
                                        <p:cTn id="64" dur="2000"/>
                                        <p:tgtEl>
                                          <p:spTgt spid="295946"/>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96063"/>
                                        </p:tgtEl>
                                        <p:attrNameLst>
                                          <p:attrName>style.visibility</p:attrName>
                                        </p:attrNameLst>
                                      </p:cBhvr>
                                      <p:to>
                                        <p:strVal val="visible"/>
                                      </p:to>
                                    </p:set>
                                  </p:childTnLst>
                                </p:cTn>
                              </p:par>
                            </p:childTnLst>
                          </p:cTn>
                        </p:par>
                        <p:par>
                          <p:cTn id="69" fill="hold" nodeType="afterGroup">
                            <p:stCondLst>
                              <p:cond delay="0"/>
                            </p:stCondLst>
                            <p:childTnLst>
                              <p:par>
                                <p:cTn id="70" presetID="22" presetClass="entr" presetSubtype="4" fill="hold" grpId="0" nodeType="afterEffect">
                                  <p:stCondLst>
                                    <p:cond delay="0"/>
                                  </p:stCondLst>
                                  <p:childTnLst>
                                    <p:set>
                                      <p:cBhvr>
                                        <p:cTn id="71" dur="1" fill="hold">
                                          <p:stCondLst>
                                            <p:cond delay="0"/>
                                          </p:stCondLst>
                                        </p:cTn>
                                        <p:tgtEl>
                                          <p:spTgt spid="295947"/>
                                        </p:tgtEl>
                                        <p:attrNameLst>
                                          <p:attrName>style.visibility</p:attrName>
                                        </p:attrNameLst>
                                      </p:cBhvr>
                                      <p:to>
                                        <p:strVal val="visible"/>
                                      </p:to>
                                    </p:set>
                                    <p:animEffect transition="in" filter="wipe(down)">
                                      <p:cBhvr>
                                        <p:cTn id="72" dur="1000"/>
                                        <p:tgtEl>
                                          <p:spTgt spid="295947"/>
                                        </p:tgtEl>
                                      </p:cBhvr>
                                    </p:animEffect>
                                  </p:childTnLst>
                                </p:cTn>
                              </p:par>
                            </p:childTnLst>
                          </p:cTn>
                        </p:par>
                        <p:par>
                          <p:cTn id="73" fill="hold" nodeType="afterGroup">
                            <p:stCondLst>
                              <p:cond delay="1000"/>
                            </p:stCondLst>
                            <p:childTnLst>
                              <p:par>
                                <p:cTn id="74" presetID="1" presetClass="entr" presetSubtype="0" fill="hold" grpId="0" nodeType="afterEffect">
                                  <p:stCondLst>
                                    <p:cond delay="0"/>
                                  </p:stCondLst>
                                  <p:childTnLst>
                                    <p:set>
                                      <p:cBhvr>
                                        <p:cTn id="75" dur="1" fill="hold">
                                          <p:stCondLst>
                                            <p:cond delay="0"/>
                                          </p:stCondLst>
                                        </p:cTn>
                                        <p:tgtEl>
                                          <p:spTgt spid="296064"/>
                                        </p:tgtEl>
                                        <p:attrNameLst>
                                          <p:attrName>style.visibility</p:attrName>
                                        </p:attrNameLst>
                                      </p:cBhvr>
                                      <p:to>
                                        <p:strVal val="visible"/>
                                      </p:to>
                                    </p:set>
                                  </p:childTnLst>
                                </p:cTn>
                              </p:par>
                            </p:childTnLst>
                          </p:cTn>
                        </p:par>
                        <p:par>
                          <p:cTn id="76" fill="hold" nodeType="afterGroup">
                            <p:stCondLst>
                              <p:cond delay="1000"/>
                            </p:stCondLst>
                            <p:childTnLst>
                              <p:par>
                                <p:cTn id="77" presetID="22" presetClass="entr" presetSubtype="4" fill="hold" grpId="0" nodeType="afterEffect">
                                  <p:stCondLst>
                                    <p:cond delay="0"/>
                                  </p:stCondLst>
                                  <p:childTnLst>
                                    <p:set>
                                      <p:cBhvr>
                                        <p:cTn id="78" dur="1" fill="hold">
                                          <p:stCondLst>
                                            <p:cond delay="0"/>
                                          </p:stCondLst>
                                        </p:cTn>
                                        <p:tgtEl>
                                          <p:spTgt spid="295948"/>
                                        </p:tgtEl>
                                        <p:attrNameLst>
                                          <p:attrName>style.visibility</p:attrName>
                                        </p:attrNameLst>
                                      </p:cBhvr>
                                      <p:to>
                                        <p:strVal val="visible"/>
                                      </p:to>
                                    </p:set>
                                    <p:animEffect transition="in" filter="wipe(down)">
                                      <p:cBhvr>
                                        <p:cTn id="79" dur="1000"/>
                                        <p:tgtEl>
                                          <p:spTgt spid="295948"/>
                                        </p:tgtEl>
                                      </p:cBhvr>
                                    </p:animEffect>
                                  </p:childTnLst>
                                </p:cTn>
                              </p:par>
                            </p:childTnLst>
                          </p:cTn>
                        </p:par>
                        <p:par>
                          <p:cTn id="80" fill="hold" nodeType="afterGroup">
                            <p:stCondLst>
                              <p:cond delay="2000"/>
                            </p:stCondLst>
                            <p:childTnLst>
                              <p:par>
                                <p:cTn id="81" presetID="22" presetClass="entr" presetSubtype="4" fill="hold" nodeType="afterEffect">
                                  <p:stCondLst>
                                    <p:cond delay="0"/>
                                  </p:stCondLst>
                                  <p:childTnLst>
                                    <p:set>
                                      <p:cBhvr>
                                        <p:cTn id="82" dur="1" fill="hold">
                                          <p:stCondLst>
                                            <p:cond delay="0"/>
                                          </p:stCondLst>
                                        </p:cTn>
                                        <p:tgtEl>
                                          <p:spTgt spid="295944"/>
                                        </p:tgtEl>
                                        <p:attrNameLst>
                                          <p:attrName>style.visibility</p:attrName>
                                        </p:attrNameLst>
                                      </p:cBhvr>
                                      <p:to>
                                        <p:strVal val="visible"/>
                                      </p:to>
                                    </p:set>
                                    <p:animEffect transition="in" filter="wipe(down)">
                                      <p:cBhvr>
                                        <p:cTn id="83" dur="1000"/>
                                        <p:tgtEl>
                                          <p:spTgt spid="295944"/>
                                        </p:tgtEl>
                                      </p:cBhvr>
                                    </p:animEffect>
                                  </p:childTnLst>
                                </p:cTn>
                              </p:par>
                            </p:childTnLst>
                          </p:cTn>
                        </p:par>
                        <p:par>
                          <p:cTn id="84" fill="hold" nodeType="afterGroup">
                            <p:stCondLst>
                              <p:cond delay="3000"/>
                            </p:stCondLst>
                            <p:childTnLst>
                              <p:par>
                                <p:cTn id="85" presetID="1" presetClass="entr" presetSubtype="0" fill="hold" grpId="0" nodeType="afterEffect">
                                  <p:stCondLst>
                                    <p:cond delay="0"/>
                                  </p:stCondLst>
                                  <p:childTnLst>
                                    <p:set>
                                      <p:cBhvr>
                                        <p:cTn id="86" dur="1" fill="hold">
                                          <p:stCondLst>
                                            <p:cond delay="0"/>
                                          </p:stCondLst>
                                        </p:cTn>
                                        <p:tgtEl>
                                          <p:spTgt spid="296065"/>
                                        </p:tgtEl>
                                        <p:attrNameLst>
                                          <p:attrName>style.visibility</p:attrName>
                                        </p:attrNameLst>
                                      </p:cBhvr>
                                      <p:to>
                                        <p:strVal val="visible"/>
                                      </p:to>
                                    </p:set>
                                  </p:childTnLst>
                                </p:cTn>
                              </p:par>
                            </p:childTnLst>
                          </p:cTn>
                        </p:par>
                        <p:par>
                          <p:cTn id="87" fill="hold" nodeType="afterGroup">
                            <p:stCondLst>
                              <p:cond delay="3000"/>
                            </p:stCondLst>
                            <p:childTnLst>
                              <p:par>
                                <p:cTn id="88" presetID="22" presetClass="entr" presetSubtype="1" fill="hold" grpId="0" nodeType="afterEffect">
                                  <p:stCondLst>
                                    <p:cond delay="0"/>
                                  </p:stCondLst>
                                  <p:childTnLst>
                                    <p:set>
                                      <p:cBhvr>
                                        <p:cTn id="89" dur="1" fill="hold">
                                          <p:stCondLst>
                                            <p:cond delay="0"/>
                                          </p:stCondLst>
                                        </p:cTn>
                                        <p:tgtEl>
                                          <p:spTgt spid="295949"/>
                                        </p:tgtEl>
                                        <p:attrNameLst>
                                          <p:attrName>style.visibility</p:attrName>
                                        </p:attrNameLst>
                                      </p:cBhvr>
                                      <p:to>
                                        <p:strVal val="visible"/>
                                      </p:to>
                                    </p:set>
                                    <p:animEffect transition="in" filter="wipe(up)">
                                      <p:cBhvr>
                                        <p:cTn id="90" dur="1000"/>
                                        <p:tgtEl>
                                          <p:spTgt spid="295949"/>
                                        </p:tgtEl>
                                      </p:cBhvr>
                                    </p:animEffect>
                                  </p:childTnLst>
                                </p:cTn>
                              </p:par>
                            </p:childTnLst>
                          </p:cTn>
                        </p:par>
                        <p:par>
                          <p:cTn id="91" fill="hold" nodeType="afterGroup">
                            <p:stCondLst>
                              <p:cond delay="4000"/>
                            </p:stCondLst>
                            <p:childTnLst>
                              <p:par>
                                <p:cTn id="92" presetID="1" presetClass="entr" presetSubtype="0" fill="hold" grpId="0" nodeType="afterEffect">
                                  <p:stCondLst>
                                    <p:cond delay="0"/>
                                  </p:stCondLst>
                                  <p:childTnLst>
                                    <p:set>
                                      <p:cBhvr>
                                        <p:cTn id="93" dur="1" fill="hold">
                                          <p:stCondLst>
                                            <p:cond delay="0"/>
                                          </p:stCondLst>
                                        </p:cTn>
                                        <p:tgtEl>
                                          <p:spTgt spid="296066"/>
                                        </p:tgtEl>
                                        <p:attrNameLst>
                                          <p:attrName>style.visibility</p:attrName>
                                        </p:attrNameLst>
                                      </p:cBhvr>
                                      <p:to>
                                        <p:strVal val="visible"/>
                                      </p:to>
                                    </p:set>
                                  </p:childTnLst>
                                </p:cTn>
                              </p:par>
                            </p:childTnLst>
                          </p:cTn>
                        </p:par>
                      </p:childTnLst>
                    </p:cTn>
                  </p:par>
                  <p:par>
                    <p:cTn id="94" fill="hold" nodeType="clickPar">
                      <p:stCondLst>
                        <p:cond delay="indefinite"/>
                      </p:stCondLst>
                      <p:childTnLst>
                        <p:par>
                          <p:cTn id="95" fill="hold" nodeType="withGroup">
                            <p:stCondLst>
                              <p:cond delay="0"/>
                            </p:stCondLst>
                            <p:childTnLst>
                              <p:par>
                                <p:cTn id="96" presetID="22" presetClass="entr" presetSubtype="8" fill="hold" nodeType="clickEffect">
                                  <p:stCondLst>
                                    <p:cond delay="0"/>
                                  </p:stCondLst>
                                  <p:childTnLst>
                                    <p:set>
                                      <p:cBhvr>
                                        <p:cTn id="97" dur="1" fill="hold">
                                          <p:stCondLst>
                                            <p:cond delay="0"/>
                                          </p:stCondLst>
                                        </p:cTn>
                                        <p:tgtEl>
                                          <p:spTgt spid="296068"/>
                                        </p:tgtEl>
                                        <p:attrNameLst>
                                          <p:attrName>style.visibility</p:attrName>
                                        </p:attrNameLst>
                                      </p:cBhvr>
                                      <p:to>
                                        <p:strVal val="visible"/>
                                      </p:to>
                                    </p:set>
                                    <p:animEffect transition="in" filter="wipe(left)">
                                      <p:cBhvr>
                                        <p:cTn id="98" dur="2000"/>
                                        <p:tgtEl>
                                          <p:spTgt spid="296068"/>
                                        </p:tgtEl>
                                      </p:cBhvr>
                                    </p:animEffect>
                                  </p:childTnLst>
                                </p:cTn>
                              </p:par>
                            </p:childTnLst>
                          </p:cTn>
                        </p:par>
                        <p:par>
                          <p:cTn id="99" fill="hold" nodeType="afterGroup">
                            <p:stCondLst>
                              <p:cond delay="2000"/>
                            </p:stCondLst>
                            <p:childTnLst>
                              <p:par>
                                <p:cTn id="100" presetID="1" presetClass="entr" presetSubtype="0" fill="hold" grpId="0" nodeType="afterEffect">
                                  <p:stCondLst>
                                    <p:cond delay="0"/>
                                  </p:stCondLst>
                                  <p:childTnLst>
                                    <p:set>
                                      <p:cBhvr>
                                        <p:cTn id="101" dur="1" fill="hold">
                                          <p:stCondLst>
                                            <p:cond delay="0"/>
                                          </p:stCondLst>
                                        </p:cTn>
                                        <p:tgtEl>
                                          <p:spTgt spid="296069"/>
                                        </p:tgtEl>
                                        <p:attrNameLst>
                                          <p:attrName>style.visibility</p:attrName>
                                        </p:attrNameLst>
                                      </p:cBhvr>
                                      <p:to>
                                        <p:strVal val="visible"/>
                                      </p:to>
                                    </p:set>
                                  </p:childTnLst>
                                </p:cTn>
                              </p:par>
                            </p:childTnLst>
                          </p:cTn>
                        </p:par>
                        <p:par>
                          <p:cTn id="102" fill="hold" nodeType="afterGroup">
                            <p:stCondLst>
                              <p:cond delay="2000"/>
                            </p:stCondLst>
                            <p:childTnLst>
                              <p:par>
                                <p:cTn id="103" presetID="22" presetClass="entr" presetSubtype="1" fill="hold" grpId="0" nodeType="afterEffect">
                                  <p:stCondLst>
                                    <p:cond delay="0"/>
                                  </p:stCondLst>
                                  <p:childTnLst>
                                    <p:set>
                                      <p:cBhvr>
                                        <p:cTn id="104" dur="1" fill="hold">
                                          <p:stCondLst>
                                            <p:cond delay="0"/>
                                          </p:stCondLst>
                                        </p:cTn>
                                        <p:tgtEl>
                                          <p:spTgt spid="296027"/>
                                        </p:tgtEl>
                                        <p:attrNameLst>
                                          <p:attrName>style.visibility</p:attrName>
                                        </p:attrNameLst>
                                      </p:cBhvr>
                                      <p:to>
                                        <p:strVal val="visible"/>
                                      </p:to>
                                    </p:set>
                                    <p:animEffect transition="in" filter="wipe(up)">
                                      <p:cBhvr>
                                        <p:cTn id="105" dur="1000"/>
                                        <p:tgtEl>
                                          <p:spTgt spid="296027"/>
                                        </p:tgtEl>
                                      </p:cBhvr>
                                    </p:animEffec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22" presetClass="entr" presetSubtype="1" fill="hold" grpId="0" nodeType="clickEffect">
                                  <p:stCondLst>
                                    <p:cond delay="0"/>
                                  </p:stCondLst>
                                  <p:childTnLst>
                                    <p:set>
                                      <p:cBhvr>
                                        <p:cTn id="109" dur="1" fill="hold">
                                          <p:stCondLst>
                                            <p:cond delay="0"/>
                                          </p:stCondLst>
                                        </p:cTn>
                                        <p:tgtEl>
                                          <p:spTgt spid="296052"/>
                                        </p:tgtEl>
                                        <p:attrNameLst>
                                          <p:attrName>style.visibility</p:attrName>
                                        </p:attrNameLst>
                                      </p:cBhvr>
                                      <p:to>
                                        <p:strVal val="visible"/>
                                      </p:to>
                                    </p:set>
                                    <p:animEffect transition="in" filter="wipe(up)">
                                      <p:cBhvr>
                                        <p:cTn id="110" dur="1000"/>
                                        <p:tgtEl>
                                          <p:spTgt spid="296052"/>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296054"/>
                                        </p:tgtEl>
                                        <p:attrNameLst>
                                          <p:attrName>style.visibility</p:attrName>
                                        </p:attrNameLst>
                                      </p:cBhvr>
                                      <p:to>
                                        <p:strVal val="visible"/>
                                      </p:to>
                                    </p:set>
                                  </p:childTnLst>
                                </p:cTn>
                              </p:par>
                            </p:childTnLst>
                          </p:cTn>
                        </p:par>
                        <p:par>
                          <p:cTn id="115" fill="hold" nodeType="afterGroup">
                            <p:stCondLst>
                              <p:cond delay="0"/>
                            </p:stCondLst>
                            <p:childTnLst>
                              <p:par>
                                <p:cTn id="116" presetID="22" presetClass="entr" presetSubtype="4" fill="hold" grpId="0" nodeType="afterEffect">
                                  <p:stCondLst>
                                    <p:cond delay="0"/>
                                  </p:stCondLst>
                                  <p:childTnLst>
                                    <p:set>
                                      <p:cBhvr>
                                        <p:cTn id="117" dur="1" fill="hold">
                                          <p:stCondLst>
                                            <p:cond delay="0"/>
                                          </p:stCondLst>
                                        </p:cTn>
                                        <p:tgtEl>
                                          <p:spTgt spid="295938"/>
                                        </p:tgtEl>
                                        <p:attrNameLst>
                                          <p:attrName>style.visibility</p:attrName>
                                        </p:attrNameLst>
                                      </p:cBhvr>
                                      <p:to>
                                        <p:strVal val="visible"/>
                                      </p:to>
                                    </p:set>
                                    <p:animEffect transition="in" filter="wipe(down)">
                                      <p:cBhvr>
                                        <p:cTn id="118" dur="1000"/>
                                        <p:tgtEl>
                                          <p:spTgt spid="295938"/>
                                        </p:tgtEl>
                                      </p:cBhvr>
                                    </p:animEffec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296055"/>
                                        </p:tgtEl>
                                        <p:attrNameLst>
                                          <p:attrName>style.visibility</p:attrName>
                                        </p:attrNameLst>
                                      </p:cBhvr>
                                      <p:to>
                                        <p:strVal val="visible"/>
                                      </p:to>
                                    </p:set>
                                  </p:childTnLst>
                                </p:cTn>
                              </p:par>
                            </p:childTnLst>
                          </p:cTn>
                        </p:par>
                        <p:par>
                          <p:cTn id="123" fill="hold" nodeType="afterGroup">
                            <p:stCondLst>
                              <p:cond delay="0"/>
                            </p:stCondLst>
                            <p:childTnLst>
                              <p:par>
                                <p:cTn id="124" presetID="22" presetClass="entr" presetSubtype="4" fill="hold" grpId="0" nodeType="afterEffect">
                                  <p:stCondLst>
                                    <p:cond delay="0"/>
                                  </p:stCondLst>
                                  <p:childTnLst>
                                    <p:set>
                                      <p:cBhvr>
                                        <p:cTn id="125" dur="1" fill="hold">
                                          <p:stCondLst>
                                            <p:cond delay="0"/>
                                          </p:stCondLst>
                                        </p:cTn>
                                        <p:tgtEl>
                                          <p:spTgt spid="295939"/>
                                        </p:tgtEl>
                                        <p:attrNameLst>
                                          <p:attrName>style.visibility</p:attrName>
                                        </p:attrNameLst>
                                      </p:cBhvr>
                                      <p:to>
                                        <p:strVal val="visible"/>
                                      </p:to>
                                    </p:set>
                                    <p:animEffect transition="in" filter="wipe(down)">
                                      <p:cBhvr>
                                        <p:cTn id="126" dur="1000"/>
                                        <p:tgtEl>
                                          <p:spTgt spid="295939"/>
                                        </p:tgtEl>
                                      </p:cBhvr>
                                    </p:animEffect>
                                  </p:childTnLst>
                                </p:cTn>
                              </p:par>
                            </p:childTnLst>
                          </p:cTn>
                        </p:par>
                        <p:par>
                          <p:cTn id="127" fill="hold" nodeType="afterGroup">
                            <p:stCondLst>
                              <p:cond delay="1000"/>
                            </p:stCondLst>
                            <p:childTnLst>
                              <p:par>
                                <p:cTn id="128" presetID="1" presetClass="entr" presetSubtype="0" fill="hold" grpId="0" nodeType="afterEffect">
                                  <p:stCondLst>
                                    <p:cond delay="0"/>
                                  </p:stCondLst>
                                  <p:childTnLst>
                                    <p:set>
                                      <p:cBhvr>
                                        <p:cTn id="129" dur="1" fill="hold">
                                          <p:stCondLst>
                                            <p:cond delay="0"/>
                                          </p:stCondLst>
                                        </p:cTn>
                                        <p:tgtEl>
                                          <p:spTgt spid="296056"/>
                                        </p:tgtEl>
                                        <p:attrNameLst>
                                          <p:attrName>style.visibility</p:attrName>
                                        </p:attrNameLst>
                                      </p:cBhvr>
                                      <p:to>
                                        <p:strVal val="visible"/>
                                      </p:to>
                                    </p:set>
                                  </p:childTnLst>
                                </p:cTn>
                              </p:par>
                            </p:childTnLst>
                          </p:cTn>
                        </p:par>
                        <p:par>
                          <p:cTn id="130" fill="hold" nodeType="afterGroup">
                            <p:stCondLst>
                              <p:cond delay="1000"/>
                            </p:stCondLst>
                            <p:childTnLst>
                              <p:par>
                                <p:cTn id="131" presetID="22" presetClass="entr" presetSubtype="4" fill="hold" grpId="0" nodeType="afterEffect">
                                  <p:stCondLst>
                                    <p:cond delay="0"/>
                                  </p:stCondLst>
                                  <p:childTnLst>
                                    <p:set>
                                      <p:cBhvr>
                                        <p:cTn id="132" dur="1" fill="hold">
                                          <p:stCondLst>
                                            <p:cond delay="0"/>
                                          </p:stCondLst>
                                        </p:cTn>
                                        <p:tgtEl>
                                          <p:spTgt spid="295940"/>
                                        </p:tgtEl>
                                        <p:attrNameLst>
                                          <p:attrName>style.visibility</p:attrName>
                                        </p:attrNameLst>
                                      </p:cBhvr>
                                      <p:to>
                                        <p:strVal val="visible"/>
                                      </p:to>
                                    </p:set>
                                    <p:animEffect transition="in" filter="wipe(down)">
                                      <p:cBhvr>
                                        <p:cTn id="133" dur="1000"/>
                                        <p:tgtEl>
                                          <p:spTgt spid="295940"/>
                                        </p:tgtEl>
                                      </p:cBhvr>
                                    </p:animEffect>
                                  </p:childTnLst>
                                </p:cTn>
                              </p:par>
                            </p:childTnLst>
                          </p:cTn>
                        </p:par>
                        <p:par>
                          <p:cTn id="134" fill="hold" nodeType="afterGroup">
                            <p:stCondLst>
                              <p:cond delay="2000"/>
                            </p:stCondLst>
                            <p:childTnLst>
                              <p:par>
                                <p:cTn id="135" presetID="1" presetClass="entr" presetSubtype="0" fill="hold" grpId="0" nodeType="afterEffect">
                                  <p:stCondLst>
                                    <p:cond delay="0"/>
                                  </p:stCondLst>
                                  <p:childTnLst>
                                    <p:set>
                                      <p:cBhvr>
                                        <p:cTn id="136" dur="1" fill="hold">
                                          <p:stCondLst>
                                            <p:cond delay="0"/>
                                          </p:stCondLst>
                                        </p:cTn>
                                        <p:tgtEl>
                                          <p:spTgt spid="296057"/>
                                        </p:tgtEl>
                                        <p:attrNameLst>
                                          <p:attrName>style.visibility</p:attrName>
                                        </p:attrNameLst>
                                      </p:cBhvr>
                                      <p:to>
                                        <p:strVal val="visible"/>
                                      </p:to>
                                    </p:set>
                                  </p:childTnLst>
                                </p:cTn>
                              </p:par>
                            </p:childTnLst>
                          </p:cTn>
                        </p:par>
                        <p:par>
                          <p:cTn id="137" fill="hold" nodeType="afterGroup">
                            <p:stCondLst>
                              <p:cond delay="2000"/>
                            </p:stCondLst>
                            <p:childTnLst>
                              <p:par>
                                <p:cTn id="138" presetID="22" presetClass="entr" presetSubtype="4" fill="hold" grpId="0" nodeType="afterEffect">
                                  <p:stCondLst>
                                    <p:cond delay="0"/>
                                  </p:stCondLst>
                                  <p:childTnLst>
                                    <p:set>
                                      <p:cBhvr>
                                        <p:cTn id="139" dur="1" fill="hold">
                                          <p:stCondLst>
                                            <p:cond delay="0"/>
                                          </p:stCondLst>
                                        </p:cTn>
                                        <p:tgtEl>
                                          <p:spTgt spid="295941"/>
                                        </p:tgtEl>
                                        <p:attrNameLst>
                                          <p:attrName>style.visibility</p:attrName>
                                        </p:attrNameLst>
                                      </p:cBhvr>
                                      <p:to>
                                        <p:strVal val="visible"/>
                                      </p:to>
                                    </p:set>
                                    <p:animEffect transition="in" filter="wipe(down)">
                                      <p:cBhvr>
                                        <p:cTn id="140" dur="1000"/>
                                        <p:tgtEl>
                                          <p:spTgt spid="295941"/>
                                        </p:tgtEl>
                                      </p:cBhvr>
                                    </p:animEffect>
                                  </p:childTnLst>
                                </p:cTn>
                              </p:par>
                            </p:childTnLst>
                          </p:cTn>
                        </p:par>
                        <p:par>
                          <p:cTn id="141" fill="hold" nodeType="afterGroup">
                            <p:stCondLst>
                              <p:cond delay="3000"/>
                            </p:stCondLst>
                            <p:childTnLst>
                              <p:par>
                                <p:cTn id="142" presetID="1" presetClass="entr" presetSubtype="0" fill="hold" grpId="0" nodeType="afterEffect">
                                  <p:stCondLst>
                                    <p:cond delay="0"/>
                                  </p:stCondLst>
                                  <p:childTnLst>
                                    <p:set>
                                      <p:cBhvr>
                                        <p:cTn id="143" dur="1" fill="hold">
                                          <p:stCondLst>
                                            <p:cond delay="0"/>
                                          </p:stCondLst>
                                        </p:cTn>
                                        <p:tgtEl>
                                          <p:spTgt spid="296058"/>
                                        </p:tgtEl>
                                        <p:attrNameLst>
                                          <p:attrName>style.visibility</p:attrName>
                                        </p:attrNameLst>
                                      </p:cBhvr>
                                      <p:to>
                                        <p:strVal val="visible"/>
                                      </p:to>
                                    </p:set>
                                  </p:childTnLst>
                                </p:cTn>
                              </p:par>
                            </p:childTnLst>
                          </p:cTn>
                        </p:par>
                        <p:par>
                          <p:cTn id="144" fill="hold" nodeType="afterGroup">
                            <p:stCondLst>
                              <p:cond delay="3000"/>
                            </p:stCondLst>
                            <p:childTnLst>
                              <p:par>
                                <p:cTn id="145" presetID="22" presetClass="entr" presetSubtype="4" fill="hold" grpId="0" nodeType="afterEffect">
                                  <p:stCondLst>
                                    <p:cond delay="0"/>
                                  </p:stCondLst>
                                  <p:childTnLst>
                                    <p:set>
                                      <p:cBhvr>
                                        <p:cTn id="146" dur="1" fill="hold">
                                          <p:stCondLst>
                                            <p:cond delay="0"/>
                                          </p:stCondLst>
                                        </p:cTn>
                                        <p:tgtEl>
                                          <p:spTgt spid="295942"/>
                                        </p:tgtEl>
                                        <p:attrNameLst>
                                          <p:attrName>style.visibility</p:attrName>
                                        </p:attrNameLst>
                                      </p:cBhvr>
                                      <p:to>
                                        <p:strVal val="visible"/>
                                      </p:to>
                                    </p:set>
                                    <p:animEffect transition="in" filter="wipe(down)">
                                      <p:cBhvr>
                                        <p:cTn id="147" dur="1000"/>
                                        <p:tgtEl>
                                          <p:spTgt spid="295942"/>
                                        </p:tgtEl>
                                      </p:cBhvr>
                                    </p:animEffect>
                                  </p:childTnLst>
                                </p:cTn>
                              </p:par>
                            </p:childTnLst>
                          </p:cTn>
                        </p:par>
                        <p:par>
                          <p:cTn id="148" fill="hold" nodeType="afterGroup">
                            <p:stCondLst>
                              <p:cond delay="4000"/>
                            </p:stCondLst>
                            <p:childTnLst>
                              <p:par>
                                <p:cTn id="149" presetID="1" presetClass="entr" presetSubtype="0" fill="hold" grpId="0" nodeType="afterEffect">
                                  <p:stCondLst>
                                    <p:cond delay="0"/>
                                  </p:stCondLst>
                                  <p:childTnLst>
                                    <p:set>
                                      <p:cBhvr>
                                        <p:cTn id="150" dur="1" fill="hold">
                                          <p:stCondLst>
                                            <p:cond delay="0"/>
                                          </p:stCondLst>
                                        </p:cTn>
                                        <p:tgtEl>
                                          <p:spTgt spid="296059"/>
                                        </p:tgtEl>
                                        <p:attrNameLst>
                                          <p:attrName>style.visibility</p:attrName>
                                        </p:attrNameLst>
                                      </p:cBhvr>
                                      <p:to>
                                        <p:strVal val="visible"/>
                                      </p:to>
                                    </p:set>
                                  </p:childTnLst>
                                </p:cTn>
                              </p:par>
                            </p:childTnLst>
                          </p:cTn>
                        </p:par>
                        <p:par>
                          <p:cTn id="151" fill="hold" nodeType="afterGroup">
                            <p:stCondLst>
                              <p:cond delay="4000"/>
                            </p:stCondLst>
                            <p:childTnLst>
                              <p:par>
                                <p:cTn id="152" presetID="22" presetClass="entr" presetSubtype="4" fill="hold" nodeType="afterEffect">
                                  <p:stCondLst>
                                    <p:cond delay="0"/>
                                  </p:stCondLst>
                                  <p:childTnLst>
                                    <p:set>
                                      <p:cBhvr>
                                        <p:cTn id="153" dur="1" fill="hold">
                                          <p:stCondLst>
                                            <p:cond delay="0"/>
                                          </p:stCondLst>
                                        </p:cTn>
                                        <p:tgtEl>
                                          <p:spTgt spid="296053"/>
                                        </p:tgtEl>
                                        <p:attrNameLst>
                                          <p:attrName>style.visibility</p:attrName>
                                        </p:attrNameLst>
                                      </p:cBhvr>
                                      <p:to>
                                        <p:strVal val="visible"/>
                                      </p:to>
                                    </p:set>
                                    <p:animEffect transition="in" filter="wipe(down)">
                                      <p:cBhvr>
                                        <p:cTn id="154" dur="1000"/>
                                        <p:tgtEl>
                                          <p:spTgt spid="296053"/>
                                        </p:tgtEl>
                                      </p:cBhvr>
                                    </p:animEffect>
                                  </p:childTnLst>
                                </p:cTn>
                              </p:par>
                            </p:childTnLst>
                          </p:cTn>
                        </p:par>
                        <p:par>
                          <p:cTn id="155" fill="hold" nodeType="afterGroup">
                            <p:stCondLst>
                              <p:cond delay="5000"/>
                            </p:stCondLst>
                            <p:childTnLst>
                              <p:par>
                                <p:cTn id="156" presetID="1" presetClass="entr" presetSubtype="0" fill="hold" grpId="0" nodeType="afterEffect">
                                  <p:stCondLst>
                                    <p:cond delay="0"/>
                                  </p:stCondLst>
                                  <p:childTnLst>
                                    <p:set>
                                      <p:cBhvr>
                                        <p:cTn id="157" dur="1" fill="hold">
                                          <p:stCondLst>
                                            <p:cond delay="0"/>
                                          </p:stCondLst>
                                        </p:cTn>
                                        <p:tgtEl>
                                          <p:spTgt spid="296060"/>
                                        </p:tgtEl>
                                        <p:attrNameLst>
                                          <p:attrName>style.visibility</p:attrName>
                                        </p:attrNameLst>
                                      </p:cBhvr>
                                      <p:to>
                                        <p:strVal val="visible"/>
                                      </p:to>
                                    </p:set>
                                  </p:childTnLst>
                                </p:cTn>
                              </p:par>
                            </p:childTnLst>
                          </p:cTn>
                        </p:par>
                        <p:par>
                          <p:cTn id="158" fill="hold" nodeType="afterGroup">
                            <p:stCondLst>
                              <p:cond delay="5000"/>
                            </p:stCondLst>
                            <p:childTnLst>
                              <p:par>
                                <p:cTn id="159" presetID="22" presetClass="entr" presetSubtype="1" fill="hold" grpId="0" nodeType="afterEffect">
                                  <p:stCondLst>
                                    <p:cond delay="0"/>
                                  </p:stCondLst>
                                  <p:childTnLst>
                                    <p:set>
                                      <p:cBhvr>
                                        <p:cTn id="160" dur="1" fill="hold">
                                          <p:stCondLst>
                                            <p:cond delay="0"/>
                                          </p:stCondLst>
                                        </p:cTn>
                                        <p:tgtEl>
                                          <p:spTgt spid="295943"/>
                                        </p:tgtEl>
                                        <p:attrNameLst>
                                          <p:attrName>style.visibility</p:attrName>
                                        </p:attrNameLst>
                                      </p:cBhvr>
                                      <p:to>
                                        <p:strVal val="visible"/>
                                      </p:to>
                                    </p:set>
                                    <p:animEffect transition="in" filter="wipe(up)">
                                      <p:cBhvr>
                                        <p:cTn id="161" dur="1000"/>
                                        <p:tgtEl>
                                          <p:spTgt spid="295943"/>
                                        </p:tgtEl>
                                      </p:cBhvr>
                                    </p:animEffect>
                                  </p:childTnLst>
                                </p:cTn>
                              </p:par>
                            </p:childTnLst>
                          </p:cTn>
                        </p:par>
                      </p:childTnLst>
                    </p:cTn>
                  </p:par>
                  <p:par>
                    <p:cTn id="162" fill="hold" nodeType="clickPar">
                      <p:stCondLst>
                        <p:cond delay="indefinite"/>
                      </p:stCondLst>
                      <p:childTnLst>
                        <p:par>
                          <p:cTn id="163" fill="hold" nodeType="withGroup">
                            <p:stCondLst>
                              <p:cond delay="0"/>
                            </p:stCondLst>
                            <p:childTnLst>
                              <p:par>
                                <p:cTn id="164" presetID="22" presetClass="entr" presetSubtype="8" fill="hold" nodeType="clickEffect">
                                  <p:stCondLst>
                                    <p:cond delay="0"/>
                                  </p:stCondLst>
                                  <p:childTnLst>
                                    <p:set>
                                      <p:cBhvr>
                                        <p:cTn id="165" dur="1" fill="hold">
                                          <p:stCondLst>
                                            <p:cond delay="0"/>
                                          </p:stCondLst>
                                        </p:cTn>
                                        <p:tgtEl>
                                          <p:spTgt spid="296067"/>
                                        </p:tgtEl>
                                        <p:attrNameLst>
                                          <p:attrName>style.visibility</p:attrName>
                                        </p:attrNameLst>
                                      </p:cBhvr>
                                      <p:to>
                                        <p:strVal val="visible"/>
                                      </p:to>
                                    </p:set>
                                    <p:animEffect transition="in" filter="wipe(left)">
                                      <p:cBhvr>
                                        <p:cTn id="166" dur="2000"/>
                                        <p:tgtEl>
                                          <p:spTgt spid="296067"/>
                                        </p:tgtEl>
                                      </p:cBhvr>
                                    </p:animEffect>
                                  </p:childTnLst>
                                </p:cTn>
                              </p:par>
                            </p:childTnLst>
                          </p:cTn>
                        </p:par>
                        <p:par>
                          <p:cTn id="167" fill="hold" nodeType="afterGroup">
                            <p:stCondLst>
                              <p:cond delay="2000"/>
                            </p:stCondLst>
                            <p:childTnLst>
                              <p:par>
                                <p:cTn id="168" presetID="1" presetClass="entr" presetSubtype="0" fill="hold" grpId="0" nodeType="afterEffect">
                                  <p:stCondLst>
                                    <p:cond delay="0"/>
                                  </p:stCondLst>
                                  <p:childTnLst>
                                    <p:set>
                                      <p:cBhvr>
                                        <p:cTn id="169" dur="1" fill="hold">
                                          <p:stCondLst>
                                            <p:cond delay="0"/>
                                          </p:stCondLst>
                                        </p:cTn>
                                        <p:tgtEl>
                                          <p:spTgt spid="2960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8" grpId="0" animBg="1"/>
      <p:bldP spid="295939" grpId="0" animBg="1"/>
      <p:bldP spid="295940" grpId="0" animBg="1"/>
      <p:bldP spid="295941" grpId="0" animBg="1"/>
      <p:bldP spid="295942" grpId="0" animBg="1"/>
      <p:bldP spid="295943" grpId="0" animBg="1"/>
      <p:bldP spid="295945" grpId="0" animBg="1"/>
      <p:bldP spid="295946" grpId="0" animBg="1"/>
      <p:bldP spid="295947" grpId="0" animBg="1"/>
      <p:bldP spid="295948" grpId="0" animBg="1"/>
      <p:bldP spid="295949" grpId="0" animBg="1"/>
      <p:bldP spid="296025" grpId="0"/>
      <p:bldP spid="296026" grpId="0"/>
      <p:bldP spid="296027" grpId="0"/>
      <p:bldP spid="296028" grpId="0"/>
      <p:bldP spid="296029" grpId="0"/>
      <p:bldP spid="296052" grpId="0"/>
      <p:bldP spid="296054" grpId="0" animBg="1"/>
      <p:bldP spid="296055" grpId="0" animBg="1"/>
      <p:bldP spid="296056" grpId="0" animBg="1"/>
      <p:bldP spid="296057" grpId="0" animBg="1"/>
      <p:bldP spid="296058" grpId="0" animBg="1"/>
      <p:bldP spid="296059" grpId="0" animBg="1"/>
      <p:bldP spid="296060" grpId="0" animBg="1"/>
      <p:bldP spid="296061" grpId="0" animBg="1"/>
      <p:bldP spid="296062" grpId="0" animBg="1"/>
      <p:bldP spid="296063" grpId="0" animBg="1"/>
      <p:bldP spid="296064" grpId="0" animBg="1"/>
      <p:bldP spid="296065" grpId="0" animBg="1"/>
      <p:bldP spid="296066" grpId="0" animBg="1"/>
      <p:bldP spid="296069" grpId="0"/>
      <p:bldP spid="296070" grpId="0"/>
      <p:bldP spid="296071" grpId="0"/>
      <p:bldP spid="296072" grpId="0"/>
      <p:bldP spid="296073" grpId="0"/>
      <p:bldP spid="2960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0" y="307975"/>
            <a:ext cx="9144000" cy="649288"/>
          </a:xfrm>
        </p:spPr>
        <p:txBody>
          <a:bodyPr/>
          <a:lstStyle/>
          <a:p>
            <a:pPr eaLnBrk="1" hangingPunct="1">
              <a:defRPr/>
            </a:pPr>
            <a:r>
              <a:rPr lang="en-US" sz="3600" b="1" smtClean="0">
                <a:solidFill>
                  <a:schemeClr val="accent2"/>
                </a:solidFill>
              </a:rPr>
              <a:t>Is Marginal Utility Really Diminishing?</a:t>
            </a:r>
            <a:endParaRPr lang="en-US" sz="4800" b="1" smtClean="0">
              <a:solidFill>
                <a:srgbClr val="993366"/>
              </a:solidFill>
              <a:latin typeface="Arial " charset="0"/>
            </a:endParaRPr>
          </a:p>
        </p:txBody>
      </p:sp>
      <p:sp>
        <p:nvSpPr>
          <p:cNvPr id="166915" name="Rectangle 3"/>
          <p:cNvSpPr>
            <a:spLocks noGrp="1" noChangeArrowheads="1"/>
          </p:cNvSpPr>
          <p:nvPr>
            <p:ph type="body" idx="1"/>
          </p:nvPr>
        </p:nvSpPr>
        <p:spPr>
          <a:xfrm>
            <a:off x="0" y="1060450"/>
            <a:ext cx="9144000" cy="5797550"/>
          </a:xfrm>
        </p:spPr>
        <p:txBody>
          <a:bodyPr/>
          <a:lstStyle/>
          <a:p>
            <a:pPr eaLnBrk="1" hangingPunct="1">
              <a:lnSpc>
                <a:spcPct val="90000"/>
              </a:lnSpc>
              <a:buClr>
                <a:srgbClr val="008000"/>
              </a:buClr>
              <a:defRPr/>
            </a:pPr>
            <a:r>
              <a:rPr lang="en-US" sz="2400" smtClean="0"/>
              <a:t>Are all goods really subject to diminishing marginal utility? Of course not; there are a number of goods for which, at least over some range, marginal utility is surely increasing.</a:t>
            </a:r>
          </a:p>
          <a:p>
            <a:pPr eaLnBrk="1" hangingPunct="1">
              <a:lnSpc>
                <a:spcPct val="90000"/>
              </a:lnSpc>
              <a:buClr>
                <a:srgbClr val="008000"/>
              </a:buClr>
              <a:defRPr/>
            </a:pPr>
            <a:r>
              <a:rPr lang="en-US" sz="2400" smtClean="0"/>
              <a:t>Examples are:</a:t>
            </a:r>
          </a:p>
          <a:p>
            <a:pPr lvl="1" eaLnBrk="1" hangingPunct="1">
              <a:lnSpc>
                <a:spcPct val="90000"/>
              </a:lnSpc>
              <a:buClr>
                <a:srgbClr val="FF8000"/>
              </a:buClr>
              <a:defRPr/>
            </a:pPr>
            <a:r>
              <a:rPr lang="en-US" sz="2400" smtClean="0"/>
              <a:t>Downhill skiing, which involves more fear than enjoyment at the start, but then becomes pleasurable after its mastered.</a:t>
            </a:r>
          </a:p>
          <a:p>
            <a:pPr lvl="1" eaLnBrk="1" hangingPunct="1">
              <a:lnSpc>
                <a:spcPct val="90000"/>
              </a:lnSpc>
              <a:buClr>
                <a:srgbClr val="FF8000"/>
              </a:buClr>
              <a:defRPr/>
            </a:pPr>
            <a:r>
              <a:rPr lang="en-US" sz="2400" smtClean="0"/>
              <a:t>People who are not accustomed to drinking coffee find it bitter.</a:t>
            </a:r>
          </a:p>
          <a:p>
            <a:pPr lvl="1" eaLnBrk="1" hangingPunct="1">
              <a:lnSpc>
                <a:spcPct val="90000"/>
              </a:lnSpc>
              <a:buClr>
                <a:srgbClr val="FF8000"/>
              </a:buClr>
              <a:defRPr/>
            </a:pPr>
            <a:r>
              <a:rPr lang="en-US" sz="2400" smtClean="0"/>
              <a:t>If you need two rolls of wallpaper to finish a room, the marginal utility of the second roll is larger than that of the first roll.</a:t>
            </a:r>
          </a:p>
          <a:p>
            <a:pPr eaLnBrk="1" hangingPunct="1">
              <a:lnSpc>
                <a:spcPct val="90000"/>
              </a:lnSpc>
              <a:buClr>
                <a:srgbClr val="008000"/>
              </a:buClr>
              <a:defRPr/>
            </a:pPr>
            <a:r>
              <a:rPr lang="en-US" sz="2400" smtClean="0"/>
              <a:t>So why does it make sense to assume diminishing marginal utility? Most goods don</a:t>
            </a:r>
            <a:r>
              <a:rPr lang="ja-JP" altLang="en-US" sz="2400" smtClean="0">
                <a:latin typeface="Arial"/>
              </a:rPr>
              <a:t>’</a:t>
            </a:r>
            <a:r>
              <a:rPr lang="en-US" sz="2400" smtClean="0"/>
              <a:t>t suffer from the above qualifications.</a:t>
            </a:r>
          </a:p>
          <a:p>
            <a:pPr eaLnBrk="1" hangingPunct="1">
              <a:lnSpc>
                <a:spcPct val="90000"/>
              </a:lnSpc>
              <a:buClr>
                <a:srgbClr val="008000"/>
              </a:buClr>
              <a:defRPr/>
            </a:pPr>
            <a:r>
              <a:rPr lang="en-US" sz="2400" smtClean="0"/>
              <a:t>In the relevant range of consumption, marginal utility is still diminishing.</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ahoma"/>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Osaka"/>
        <a:cs typeface="Osaka"/>
      </a:majorFont>
      <a:minorFont>
        <a:latin typeface="Arial"/>
        <a:ea typeface="Osaka"/>
        <a:cs typeface="Osak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Japanese Art">
  <a:themeElements>
    <a:clrScheme name="Japanese Art 1">
      <a:dk1>
        <a:srgbClr val="000000"/>
      </a:dk1>
      <a:lt1>
        <a:srgbClr val="D9C641"/>
      </a:lt1>
      <a:dk2>
        <a:srgbClr val="23005F"/>
      </a:dk2>
      <a:lt2>
        <a:srgbClr val="808080"/>
      </a:lt2>
      <a:accent1>
        <a:srgbClr val="C70000"/>
      </a:accent1>
      <a:accent2>
        <a:srgbClr val="5554FF"/>
      </a:accent2>
      <a:accent3>
        <a:srgbClr val="E9DFB0"/>
      </a:accent3>
      <a:accent4>
        <a:srgbClr val="000000"/>
      </a:accent4>
      <a:accent5>
        <a:srgbClr val="E0AAAA"/>
      </a:accent5>
      <a:accent6>
        <a:srgbClr val="4C4BE7"/>
      </a:accent6>
      <a:hlink>
        <a:srgbClr val="009999"/>
      </a:hlink>
      <a:folHlink>
        <a:srgbClr val="99CC00"/>
      </a:folHlink>
    </a:clrScheme>
    <a:fontScheme name="Japanese Art">
      <a:majorFont>
        <a:latin typeface="Futura"/>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Japanese Art 1">
        <a:dk1>
          <a:srgbClr val="000000"/>
        </a:dk1>
        <a:lt1>
          <a:srgbClr val="D9C641"/>
        </a:lt1>
        <a:dk2>
          <a:srgbClr val="23005F"/>
        </a:dk2>
        <a:lt2>
          <a:srgbClr val="808080"/>
        </a:lt2>
        <a:accent1>
          <a:srgbClr val="C70000"/>
        </a:accent1>
        <a:accent2>
          <a:srgbClr val="5554FF"/>
        </a:accent2>
        <a:accent3>
          <a:srgbClr val="E9DFB0"/>
        </a:accent3>
        <a:accent4>
          <a:srgbClr val="000000"/>
        </a:accent4>
        <a:accent5>
          <a:srgbClr val="E0AAAA"/>
        </a:accent5>
        <a:accent6>
          <a:srgbClr val="4C4BE7"/>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2004:Templates:Presentations:Designs:Japanese Art</Template>
  <TotalTime>2212</TotalTime>
  <Words>2438</Words>
  <Application>Microsoft Macintosh PowerPoint</Application>
  <PresentationFormat>On-screen Show (4:3)</PresentationFormat>
  <Paragraphs>743</Paragraphs>
  <Slides>37</Slides>
  <Notes>37</Notes>
  <HiddenSlides>0</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2</vt:i4>
      </vt:variant>
      <vt:variant>
        <vt:lpstr>Slide Titles</vt:lpstr>
      </vt:variant>
      <vt:variant>
        <vt:i4>37</vt:i4>
      </vt:variant>
    </vt:vector>
  </HeadingPairs>
  <TitlesOfParts>
    <vt:vector size="52" baseType="lpstr">
      <vt:lpstr>Arial</vt:lpstr>
      <vt:lpstr>ＭＳ Ｐゴシック</vt:lpstr>
      <vt:lpstr>Tahoma</vt:lpstr>
      <vt:lpstr>Wingdings</vt:lpstr>
      <vt:lpstr>Times New Roman</vt:lpstr>
      <vt:lpstr>Osaka</vt:lpstr>
      <vt:lpstr>Futura</vt:lpstr>
      <vt:lpstr>Charcoal</vt:lpstr>
      <vt:lpstr>Arial </vt:lpstr>
      <vt:lpstr>Myriad Pro</vt:lpstr>
      <vt:lpstr>1_Default Design</vt:lpstr>
      <vt:lpstr>Blank Presentation</vt:lpstr>
      <vt:lpstr>Japanese Art</vt:lpstr>
      <vt:lpstr>MathType 5.0 Equation</vt:lpstr>
      <vt:lpstr>Microsoft Clip Gallery</vt:lpstr>
      <vt:lpstr>Unit IV</vt:lpstr>
      <vt:lpstr>In this chapter, look for the answers to these questions:</vt:lpstr>
      <vt:lpstr>Introduction</vt:lpstr>
      <vt:lpstr>Utility</vt:lpstr>
      <vt:lpstr>Temperature vs. Utility</vt:lpstr>
      <vt:lpstr>Total and Marginal Utility</vt:lpstr>
      <vt:lpstr>Diminishing Marginal Utility</vt:lpstr>
      <vt:lpstr>Law of Diminishing Marginal Utility</vt:lpstr>
      <vt:lpstr>Is Marginal Utility Really Diminishing?</vt:lpstr>
      <vt:lpstr>The Budget Constraint:   What the Consumer Can Afford</vt:lpstr>
      <vt:lpstr>PowerPoint Presentation</vt:lpstr>
      <vt:lpstr>A C T I V E  L E A R N I N G  1:    Budget constraint</vt:lpstr>
      <vt:lpstr>A C T I V E  L E A R N I N G  1:    Answers</vt:lpstr>
      <vt:lpstr>The Slope of the Budget Line</vt:lpstr>
      <vt:lpstr>The Slope of the Budget Constraint</vt:lpstr>
      <vt:lpstr>A C T I V E  L E A R N I N G  2:    Exercise</vt:lpstr>
      <vt:lpstr>A C T I V E  L E A R N I N G  2A:    Answers</vt:lpstr>
      <vt:lpstr>A C T I V E  L E A R N I N G  2B:    Answers</vt:lpstr>
      <vt:lpstr>The Income and Substitution Effects</vt:lpstr>
      <vt:lpstr>The Budget Line</vt:lpstr>
      <vt:lpstr>Sammy’s Utility from Clam and Potato Consumption</vt:lpstr>
      <vt:lpstr>Optimal Consumption Choice</vt:lpstr>
      <vt:lpstr>Sammy’s Budget and Total Utility</vt:lpstr>
      <vt:lpstr>PowerPoint Presentation</vt:lpstr>
      <vt:lpstr>Food for Thought on Budget Constraints </vt:lpstr>
      <vt:lpstr>Spending the Marginal Dollar</vt:lpstr>
      <vt:lpstr>Sammy’s Marginal Utility per Dollar</vt:lpstr>
      <vt:lpstr>PowerPoint Presentation</vt:lpstr>
      <vt:lpstr>Optimal Consumption Rule</vt:lpstr>
      <vt:lpstr>Theory of Consumer Behavior</vt:lpstr>
      <vt:lpstr>Theory of Consumer Behavior</vt:lpstr>
      <vt:lpstr>Theory of Consumer Behavior</vt:lpstr>
      <vt:lpstr>Theory of Consumer Behavior</vt:lpstr>
      <vt:lpstr>Theory of Consumer Behavior</vt:lpstr>
      <vt:lpstr>Theory of Consumer Behavior</vt:lpstr>
      <vt:lpstr>Theory of Consumer Behavior</vt:lpstr>
      <vt:lpstr>CHAPTER SUMMARY</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Ron Cronovich</dc:creator>
  <cp:lastModifiedBy>Mrb66</cp:lastModifiedBy>
  <cp:revision>196</cp:revision>
  <cp:lastPrinted>2010-02-23T03:32:17Z</cp:lastPrinted>
  <dcterms:created xsi:type="dcterms:W3CDTF">2004-09-20T14:52:58Z</dcterms:created>
  <dcterms:modified xsi:type="dcterms:W3CDTF">2012-03-03T18:24:47Z</dcterms:modified>
</cp:coreProperties>
</file>