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vml" ContentType="application/vnd.openxmlformats-officedocument.vmlDrawi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embeddings/oleObject1.bin" ContentType="application/vnd.openxmlformats-officedocument.oleObject"/>
  <Override PartName="/ppt/notesSlides/notesSlide12.xml" ContentType="application/vnd.openxmlformats-officedocument.presentationml.notesSlide+xml"/>
  <Override PartName="/ppt/embeddings/oleObject2.bin" ContentType="application/vnd.openxmlformats-officedocument.oleObject"/>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embeddings/oleObject3.bin" ContentType="application/vnd.openxmlformats-officedocument.oleObject"/>
  <Override PartName="/ppt/notesSlides/notesSlide27.xml" ContentType="application/vnd.openxmlformats-officedocument.presentationml.notesSlide+xml"/>
  <Override PartName="/ppt/embeddings/oleObject4.bin" ContentType="application/vnd.openxmlformats-officedocument.oleObject"/>
  <Override PartName="/ppt/notesSlides/notesSlide28.xml" ContentType="application/vnd.openxmlformats-officedocument.presentationml.notesSlide+xml"/>
  <Override PartName="/ppt/embeddings/oleObject5.bin" ContentType="application/vnd.openxmlformats-officedocument.oleObject"/>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51" r:id="rId1"/>
    <p:sldMasterId id="2147483653" r:id="rId2"/>
  </p:sldMasterIdLst>
  <p:notesMasterIdLst>
    <p:notesMasterId r:id="rId61"/>
  </p:notesMasterIdLst>
  <p:handoutMasterIdLst>
    <p:handoutMasterId r:id="rId62"/>
  </p:handoutMasterIdLst>
  <p:sldIdLst>
    <p:sldId id="283" r:id="rId3"/>
    <p:sldId id="405" r:id="rId4"/>
    <p:sldId id="404" r:id="rId5"/>
    <p:sldId id="276" r:id="rId6"/>
    <p:sldId id="308" r:id="rId7"/>
    <p:sldId id="311" r:id="rId8"/>
    <p:sldId id="312" r:id="rId9"/>
    <p:sldId id="371" r:id="rId10"/>
    <p:sldId id="315" r:id="rId11"/>
    <p:sldId id="317" r:id="rId12"/>
    <p:sldId id="368" r:id="rId13"/>
    <p:sldId id="370" r:id="rId14"/>
    <p:sldId id="339" r:id="rId15"/>
    <p:sldId id="340" r:id="rId16"/>
    <p:sldId id="341" r:id="rId17"/>
    <p:sldId id="342" r:id="rId18"/>
    <p:sldId id="343" r:id="rId19"/>
    <p:sldId id="372" r:id="rId20"/>
    <p:sldId id="373" r:id="rId21"/>
    <p:sldId id="374" r:id="rId22"/>
    <p:sldId id="375" r:id="rId23"/>
    <p:sldId id="376" r:id="rId24"/>
    <p:sldId id="377" r:id="rId25"/>
    <p:sldId id="378" r:id="rId26"/>
    <p:sldId id="379" r:id="rId27"/>
    <p:sldId id="380" r:id="rId28"/>
    <p:sldId id="381" r:id="rId29"/>
    <p:sldId id="382" r:id="rId30"/>
    <p:sldId id="383" r:id="rId31"/>
    <p:sldId id="384" r:id="rId32"/>
    <p:sldId id="385" r:id="rId33"/>
    <p:sldId id="386" r:id="rId34"/>
    <p:sldId id="387" r:id="rId35"/>
    <p:sldId id="388" r:id="rId36"/>
    <p:sldId id="389" r:id="rId37"/>
    <p:sldId id="390" r:id="rId38"/>
    <p:sldId id="391" r:id="rId39"/>
    <p:sldId id="392" r:id="rId40"/>
    <p:sldId id="393" r:id="rId41"/>
    <p:sldId id="397" r:id="rId42"/>
    <p:sldId id="398" r:id="rId43"/>
    <p:sldId id="399" r:id="rId44"/>
    <p:sldId id="400" r:id="rId45"/>
    <p:sldId id="401" r:id="rId46"/>
    <p:sldId id="402" r:id="rId47"/>
    <p:sldId id="403" r:id="rId48"/>
    <p:sldId id="406" r:id="rId49"/>
    <p:sldId id="407" r:id="rId50"/>
    <p:sldId id="408" r:id="rId51"/>
    <p:sldId id="409" r:id="rId52"/>
    <p:sldId id="411" r:id="rId53"/>
    <p:sldId id="412" r:id="rId54"/>
    <p:sldId id="413" r:id="rId55"/>
    <p:sldId id="414" r:id="rId56"/>
    <p:sldId id="415" r:id="rId57"/>
    <p:sldId id="416" r:id="rId58"/>
    <p:sldId id="324" r:id="rId59"/>
    <p:sldId id="417" r:id="rId6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009900"/>
    <a:srgbClr val="CCFFFF"/>
    <a:srgbClr val="FFCCCC"/>
    <a:srgbClr val="FF0000"/>
    <a:srgbClr val="FF0066"/>
    <a:srgbClr val="CCFFCC"/>
    <a:srgbClr val="CC0000"/>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4" d="100"/>
          <a:sy n="64" d="100"/>
        </p:scale>
        <p:origin x="-1640" y="-424"/>
      </p:cViewPr>
      <p:guideLst>
        <p:guide orient="horz" pos="2160"/>
        <p:guide pos="327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4056"/>
    </p:cViewPr>
  </p:sorterViewPr>
  <p:notesViewPr>
    <p:cSldViewPr snapToGrid="0">
      <p:cViewPr>
        <p:scale>
          <a:sx n="90" d="100"/>
          <a:sy n="90" d="100"/>
        </p:scale>
        <p:origin x="-142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printerSettings" Target="printerSettings/printerSettings1.bin"/><Relationship Id="rId64" Type="http://schemas.openxmlformats.org/officeDocument/2006/relationships/presProps" Target="presProps.xml"/><Relationship Id="rId65" Type="http://schemas.openxmlformats.org/officeDocument/2006/relationships/viewProps" Target="viewProps.xml"/><Relationship Id="rId66" Type="http://schemas.openxmlformats.org/officeDocument/2006/relationships/theme" Target="theme/theme1.xml"/><Relationship Id="rId67" Type="http://schemas.openxmlformats.org/officeDocument/2006/relationships/tableStyles" Target="tableStyles.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60" Type="http://schemas.openxmlformats.org/officeDocument/2006/relationships/slide" Target="slides/slide58.xml"/><Relationship Id="rId61" Type="http://schemas.openxmlformats.org/officeDocument/2006/relationships/notesMaster" Target="notesMasters/notesMaster1.xml"/><Relationship Id="rId62" Type="http://schemas.openxmlformats.org/officeDocument/2006/relationships/handoutMaster" Target="handoutMasters/handoutMaster1.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4546" name="Rectangle 1026"/>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Arial" charset="0"/>
              </a:defRPr>
            </a:lvl1pPr>
          </a:lstStyle>
          <a:p>
            <a:pPr>
              <a:defRPr/>
            </a:pPr>
            <a:endParaRPr lang="en-US"/>
          </a:p>
        </p:txBody>
      </p:sp>
      <p:sp>
        <p:nvSpPr>
          <p:cNvPr id="364547" name="Rectangle 1027"/>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Arial" charset="0"/>
              </a:defRPr>
            </a:lvl1pPr>
          </a:lstStyle>
          <a:p>
            <a:pPr>
              <a:defRPr/>
            </a:pPr>
            <a:endParaRPr lang="en-US"/>
          </a:p>
        </p:txBody>
      </p:sp>
      <p:sp>
        <p:nvSpPr>
          <p:cNvPr id="364548" name="Rectangle 1028"/>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Arial" charset="0"/>
              </a:defRPr>
            </a:lvl1pPr>
          </a:lstStyle>
          <a:p>
            <a:pPr>
              <a:defRPr/>
            </a:pPr>
            <a:endParaRPr lang="en-US"/>
          </a:p>
        </p:txBody>
      </p:sp>
      <p:sp>
        <p:nvSpPr>
          <p:cNvPr id="364549" name="Rectangle 1029"/>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Arial" charset="0"/>
              </a:defRPr>
            </a:lvl1pPr>
          </a:lstStyle>
          <a:p>
            <a:pPr>
              <a:defRPr/>
            </a:pPr>
            <a:fld id="{E2318824-6F81-B146-8653-6E8455AC2741}" type="slidenum">
              <a:rPr lang="en-US"/>
              <a:pPr>
                <a:defRPr/>
              </a:pPr>
              <a:t>‹#›</a:t>
            </a:fld>
            <a:endParaRPr lang="en-US"/>
          </a:p>
        </p:txBody>
      </p:sp>
    </p:spTree>
    <p:extLst>
      <p:ext uri="{BB962C8B-B14F-4D97-AF65-F5344CB8AC3E}">
        <p14:creationId xmlns:p14="http://schemas.microsoft.com/office/powerpoint/2010/main" val="15144040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Arial" charset="0"/>
              </a:defRPr>
            </a:lvl1pPr>
          </a:lstStyle>
          <a:p>
            <a:pPr>
              <a:defRPr/>
            </a:pPr>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Arial" charset="0"/>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1143000" y="534988"/>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248150"/>
            <a:ext cx="5486400" cy="421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Arial" charset="0"/>
              </a:defRPr>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Arial" charset="0"/>
              </a:defRPr>
            </a:lvl1pPr>
          </a:lstStyle>
          <a:p>
            <a:pPr>
              <a:defRPr/>
            </a:pPr>
            <a:fld id="{A4A79157-F617-F248-A54B-108287840F44}" type="slidenum">
              <a:rPr lang="en-US"/>
              <a:pPr>
                <a:defRPr/>
              </a:pPr>
              <a:t>‹#›</a:t>
            </a:fld>
            <a:endParaRPr lang="en-US"/>
          </a:p>
        </p:txBody>
      </p:sp>
    </p:spTree>
    <p:extLst>
      <p:ext uri="{BB962C8B-B14F-4D97-AF65-F5344CB8AC3E}">
        <p14:creationId xmlns:p14="http://schemas.microsoft.com/office/powerpoint/2010/main" val="2571965177"/>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100" kern="1200">
        <a:solidFill>
          <a:schemeClr val="tx1"/>
        </a:solidFill>
        <a:latin typeface="Times New Roman" charset="0"/>
        <a:ea typeface="ＭＳ Ｐゴシック" charset="0"/>
        <a:cs typeface="Arial" charset="0"/>
      </a:defRPr>
    </a:lvl1pPr>
    <a:lvl2pPr marL="457200" algn="l" rtl="0" eaLnBrk="0" fontAlgn="base" hangingPunct="0">
      <a:spcBef>
        <a:spcPct val="0"/>
      </a:spcBef>
      <a:spcAft>
        <a:spcPct val="0"/>
      </a:spcAft>
      <a:defRPr sz="1100" kern="1200">
        <a:solidFill>
          <a:schemeClr val="tx1"/>
        </a:solidFill>
        <a:latin typeface="Times New Roman" charset="0"/>
        <a:ea typeface="Arial" charset="0"/>
        <a:cs typeface="Arial" charset="0"/>
      </a:defRPr>
    </a:lvl2pPr>
    <a:lvl3pPr marL="914400" algn="l" rtl="0" eaLnBrk="0" fontAlgn="base" hangingPunct="0">
      <a:spcBef>
        <a:spcPct val="0"/>
      </a:spcBef>
      <a:spcAft>
        <a:spcPct val="0"/>
      </a:spcAft>
      <a:defRPr sz="1100" kern="1200">
        <a:solidFill>
          <a:schemeClr val="tx1"/>
        </a:solidFill>
        <a:latin typeface="Times New Roman" charset="0"/>
        <a:ea typeface="Arial" charset="0"/>
        <a:cs typeface="Arial" charset="0"/>
      </a:defRPr>
    </a:lvl3pPr>
    <a:lvl4pPr marL="1371600" algn="l" rtl="0" eaLnBrk="0" fontAlgn="base" hangingPunct="0">
      <a:spcBef>
        <a:spcPct val="0"/>
      </a:spcBef>
      <a:spcAft>
        <a:spcPct val="0"/>
      </a:spcAft>
      <a:defRPr sz="1100" kern="1200">
        <a:solidFill>
          <a:schemeClr val="tx1"/>
        </a:solidFill>
        <a:latin typeface="Times New Roman" charset="0"/>
        <a:ea typeface="Arial" charset="0"/>
        <a:cs typeface="Arial" charset="0"/>
      </a:defRPr>
    </a:lvl4pPr>
    <a:lvl5pPr marL="1828800" algn="l" rtl="0" eaLnBrk="0" fontAlgn="base" hangingPunct="0">
      <a:spcBef>
        <a:spcPct val="0"/>
      </a:spcBef>
      <a:spcAft>
        <a:spcPct val="0"/>
      </a:spcAft>
      <a:defRPr sz="1100" kern="1200">
        <a:solidFill>
          <a:schemeClr val="tx1"/>
        </a:solidFill>
        <a:latin typeface="Times New Roman"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DB0A732-0291-8A4E-914A-BA9A608B6969}" type="slidenum">
              <a:rPr lang="en-US"/>
              <a:pPr>
                <a:defRPr/>
              </a:pPr>
              <a:t>0</a:t>
            </a:fld>
            <a:endParaRPr lang="en-US"/>
          </a:p>
        </p:txBody>
      </p:sp>
      <p:sp>
        <p:nvSpPr>
          <p:cNvPr id="583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58371" name="Rectangle 3"/>
          <p:cNvSpPr>
            <a:spLocks noGrp="1" noChangeArrowheads="1"/>
          </p:cNvSpPr>
          <p:nvPr>
            <p:ph type="body" idx="1"/>
          </p:nvPr>
        </p:nvSpPr>
        <p:spPr/>
        <p:txBody>
          <a:bodyPr/>
          <a:lstStyle/>
          <a:p>
            <a:pPr eaLnBrk="1" hangingPunct="1">
              <a:defRPr/>
            </a:pPr>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9E2622E-7172-354B-98DF-8FD110169433}" type="slidenum">
              <a:rPr lang="en-US"/>
              <a:pPr>
                <a:defRPr/>
              </a:pPr>
              <a:t>9</a:t>
            </a:fld>
            <a:endParaRPr lang="en-US"/>
          </a:p>
        </p:txBody>
      </p:sp>
      <p:sp>
        <p:nvSpPr>
          <p:cNvPr id="12697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26979" name="Rectangle 3"/>
          <p:cNvSpPr>
            <a:spLocks noGrp="1" noChangeArrowheads="1"/>
          </p:cNvSpPr>
          <p:nvPr>
            <p:ph type="body" idx="1"/>
          </p:nvPr>
        </p:nvSpPr>
        <p:spPr>
          <a:xfrm>
            <a:off x="685800" y="4171950"/>
            <a:ext cx="5486400" cy="4419600"/>
          </a:xfrm>
        </p:spPr>
        <p:txBody>
          <a:bodyPr/>
          <a:lstStyle/>
          <a:p>
            <a:pPr eaLnBrk="1" hangingPunct="1">
              <a:defRPr/>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4B0FA20-34FF-7841-A0F3-151AE2063F71}" type="slidenum">
              <a:rPr lang="en-US"/>
              <a:pPr>
                <a:defRPr/>
              </a:pPr>
              <a:t>10</a:t>
            </a:fld>
            <a:endParaRPr lang="en-US"/>
          </a:p>
        </p:txBody>
      </p:sp>
      <p:sp>
        <p:nvSpPr>
          <p:cNvPr id="2723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7238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CA9E00F-4D08-A048-98FC-C0489C4E7FC7}" type="slidenum">
              <a:rPr lang="en-US"/>
              <a:pPr>
                <a:defRPr/>
              </a:pPr>
              <a:t>11</a:t>
            </a:fld>
            <a:endParaRPr lang="en-US"/>
          </a:p>
        </p:txBody>
      </p:sp>
      <p:sp>
        <p:nvSpPr>
          <p:cNvPr id="27341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73411"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C832A08-ACE7-9249-9A96-7A858BEDBF0D}" type="slidenum">
              <a:rPr lang="en-US"/>
              <a:pPr>
                <a:defRPr/>
              </a:pPr>
              <a:t>12</a:t>
            </a:fld>
            <a:endParaRPr lang="en-US"/>
          </a:p>
        </p:txBody>
      </p:sp>
      <p:sp>
        <p:nvSpPr>
          <p:cNvPr id="17715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77155" name="Rectangle 3"/>
          <p:cNvSpPr>
            <a:spLocks noGrp="1" noChangeArrowheads="1"/>
          </p:cNvSpPr>
          <p:nvPr>
            <p:ph type="body" idx="1"/>
          </p:nvPr>
        </p:nvSpPr>
        <p:spPr/>
        <p:txBody>
          <a:bodyPr/>
          <a:lstStyle/>
          <a:p>
            <a:pPr eaLnBrk="1" hangingPunct="1">
              <a:defRPr/>
            </a:pPr>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985F6BC-983F-1640-A444-C4C1BFF8FDC1}" type="slidenum">
              <a:rPr lang="en-US"/>
              <a:pPr>
                <a:defRPr/>
              </a:pPr>
              <a:t>13</a:t>
            </a:fld>
            <a:endParaRPr lang="en-US"/>
          </a:p>
        </p:txBody>
      </p:sp>
      <p:sp>
        <p:nvSpPr>
          <p:cNvPr id="17920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79203" name="Rectangle 3"/>
          <p:cNvSpPr>
            <a:spLocks noGrp="1" noChangeArrowheads="1"/>
          </p:cNvSpPr>
          <p:nvPr>
            <p:ph type="body" idx="1"/>
          </p:nvPr>
        </p:nvSpPr>
        <p:spPr/>
        <p:txBody>
          <a:bodyPr/>
          <a:lstStyle/>
          <a:p>
            <a:pPr eaLnBrk="1" hangingPunct="1">
              <a:defRPr/>
            </a:pPr>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4FD08BB-073C-CE41-9730-F0702E1AC0AF}" type="slidenum">
              <a:rPr lang="en-US"/>
              <a:pPr>
                <a:defRPr/>
              </a:pPr>
              <a:t>14</a:t>
            </a:fld>
            <a:endParaRPr lang="en-US"/>
          </a:p>
        </p:txBody>
      </p:sp>
      <p:sp>
        <p:nvSpPr>
          <p:cNvPr id="18125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81251"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C5F3060-0050-5340-9A72-0B28970E786A}" type="slidenum">
              <a:rPr lang="en-US"/>
              <a:pPr>
                <a:defRPr/>
              </a:pPr>
              <a:t>15</a:t>
            </a:fld>
            <a:endParaRPr lang="en-US"/>
          </a:p>
        </p:txBody>
      </p:sp>
      <p:sp>
        <p:nvSpPr>
          <p:cNvPr id="1873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87395" name="Rectangle 3"/>
          <p:cNvSpPr>
            <a:spLocks noGrp="1" noChangeArrowheads="1"/>
          </p:cNvSpPr>
          <p:nvPr>
            <p:ph type="body" idx="1"/>
          </p:nvPr>
        </p:nvSpPr>
        <p:spPr/>
        <p:txBody>
          <a:bodyPr/>
          <a:lstStyle/>
          <a:p>
            <a:pPr eaLnBrk="1" hangingPunct="1">
              <a:defRPr/>
            </a:pPr>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8A3E542-FC80-3849-88C2-290563A7AB35}" type="slidenum">
              <a:rPr lang="en-US"/>
              <a:pPr>
                <a:defRPr/>
              </a:pPr>
              <a:t>16</a:t>
            </a:fld>
            <a:endParaRPr lang="en-US"/>
          </a:p>
        </p:txBody>
      </p:sp>
      <p:sp>
        <p:nvSpPr>
          <p:cNvPr id="1843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84323" name="Rectangle 3"/>
          <p:cNvSpPr>
            <a:spLocks noGrp="1" noChangeArrowheads="1"/>
          </p:cNvSpPr>
          <p:nvPr>
            <p:ph type="body" idx="1"/>
          </p:nvPr>
        </p:nvSpPr>
        <p:spPr/>
        <p:txBody>
          <a:bodyPr/>
          <a:lstStyle/>
          <a:p>
            <a:pPr eaLnBrk="1" hangingPunct="1">
              <a:defRPr/>
            </a:pPr>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3466411-E31B-984F-B8D8-1E17CCB663CB}" type="slidenum">
              <a:rPr lang="en-US"/>
              <a:pPr>
                <a:defRPr/>
              </a:pPr>
              <a:t>17</a:t>
            </a:fld>
            <a:endParaRPr lang="en-US"/>
          </a:p>
        </p:txBody>
      </p:sp>
      <p:sp>
        <p:nvSpPr>
          <p:cNvPr id="289794"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28979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88165BF-E3ED-2545-BA1E-EC8ABCDAE8B0}" type="slidenum">
              <a:rPr lang="en-US"/>
              <a:pPr>
                <a:defRPr/>
              </a:pPr>
              <a:t>18</a:t>
            </a:fld>
            <a:endParaRPr lang="en-US"/>
          </a:p>
        </p:txBody>
      </p:sp>
      <p:sp>
        <p:nvSpPr>
          <p:cNvPr id="291842"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291843"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2F9DD31-9295-4C46-886F-8A7A93821763}" type="slidenum">
              <a:rPr lang="en-US"/>
              <a:pPr>
                <a:defRPr/>
              </a:pPr>
              <a:t>1</a:t>
            </a:fld>
            <a:endParaRPr lang="en-US"/>
          </a:p>
        </p:txBody>
      </p:sp>
      <p:sp>
        <p:nvSpPr>
          <p:cNvPr id="36147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61475" name="Rectangle 3"/>
          <p:cNvSpPr>
            <a:spLocks noGrp="1" noChangeArrowheads="1"/>
          </p:cNvSpPr>
          <p:nvPr>
            <p:ph type="body" idx="1"/>
          </p:nvPr>
        </p:nvSpPr>
        <p:spPr/>
        <p:txBody>
          <a:bodyPr/>
          <a:lstStyle/>
          <a:p>
            <a:pPr eaLnBrk="1" hangingPunct="1">
              <a:defRPr/>
            </a:pPr>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12351E1-E228-CF43-B7AB-4887B2BD4BD9}" type="slidenum">
              <a:rPr lang="en-US"/>
              <a:pPr>
                <a:defRPr/>
              </a:pPr>
              <a:t>19</a:t>
            </a:fld>
            <a:endParaRPr lang="en-US"/>
          </a:p>
        </p:txBody>
      </p:sp>
      <p:sp>
        <p:nvSpPr>
          <p:cNvPr id="293890"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293891"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4BD78AA-9C7F-1B4B-958D-DB6EE5493A75}" type="slidenum">
              <a:rPr lang="en-US"/>
              <a:pPr>
                <a:defRPr/>
              </a:pPr>
              <a:t>20</a:t>
            </a:fld>
            <a:endParaRPr lang="en-US"/>
          </a:p>
        </p:txBody>
      </p:sp>
      <p:sp>
        <p:nvSpPr>
          <p:cNvPr id="295938"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29593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F3FB012-E459-7C42-A934-E8260D312D16}" type="slidenum">
              <a:rPr lang="en-US"/>
              <a:pPr>
                <a:defRPr/>
              </a:pPr>
              <a:t>21</a:t>
            </a:fld>
            <a:endParaRPr lang="en-US"/>
          </a:p>
        </p:txBody>
      </p:sp>
      <p:sp>
        <p:nvSpPr>
          <p:cNvPr id="297986"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297987"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CDA244E-824A-374F-A5B8-F541917C0CA1}" type="slidenum">
              <a:rPr lang="en-US"/>
              <a:pPr>
                <a:defRPr/>
              </a:pPr>
              <a:t>22</a:t>
            </a:fld>
            <a:endParaRPr lang="en-US"/>
          </a:p>
        </p:txBody>
      </p:sp>
      <p:sp>
        <p:nvSpPr>
          <p:cNvPr id="300034"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00035"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112031D-2CD6-4F48-AB6E-40AF9B205853}" type="slidenum">
              <a:rPr lang="en-US"/>
              <a:pPr>
                <a:defRPr/>
              </a:pPr>
              <a:t>23</a:t>
            </a:fld>
            <a:endParaRPr lang="en-US"/>
          </a:p>
        </p:txBody>
      </p:sp>
      <p:sp>
        <p:nvSpPr>
          <p:cNvPr id="302082"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02083"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A685B19-0C18-B544-B608-F4D0F8521254}" type="slidenum">
              <a:rPr lang="en-US"/>
              <a:pPr>
                <a:defRPr/>
              </a:pPr>
              <a:t>24</a:t>
            </a:fld>
            <a:endParaRPr lang="en-US"/>
          </a:p>
        </p:txBody>
      </p:sp>
      <p:sp>
        <p:nvSpPr>
          <p:cNvPr id="304130"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04131"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10AC260-4514-0D41-85DF-8827234718E0}" type="slidenum">
              <a:rPr lang="en-US"/>
              <a:pPr>
                <a:defRPr/>
              </a:pPr>
              <a:t>25</a:t>
            </a:fld>
            <a:endParaRPr lang="en-US"/>
          </a:p>
        </p:txBody>
      </p:sp>
      <p:sp>
        <p:nvSpPr>
          <p:cNvPr id="306178"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0617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CBB9D24-309D-F445-9593-9D4DA7A7DD5A}" type="slidenum">
              <a:rPr lang="en-US"/>
              <a:pPr>
                <a:defRPr/>
              </a:pPr>
              <a:t>26</a:t>
            </a:fld>
            <a:endParaRPr lang="en-US"/>
          </a:p>
        </p:txBody>
      </p:sp>
      <p:sp>
        <p:nvSpPr>
          <p:cNvPr id="308226"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0822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11808E0-DB74-3F46-AA03-8E5C150F592A}" type="slidenum">
              <a:rPr lang="en-US"/>
              <a:pPr>
                <a:defRPr/>
              </a:pPr>
              <a:t>27</a:t>
            </a:fld>
            <a:endParaRPr lang="en-US"/>
          </a:p>
        </p:txBody>
      </p:sp>
      <p:sp>
        <p:nvSpPr>
          <p:cNvPr id="310274"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1027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12A6CDA-DE36-6946-84B0-A59761D6B497}" type="slidenum">
              <a:rPr lang="en-US"/>
              <a:pPr>
                <a:defRPr/>
              </a:pPr>
              <a:t>28</a:t>
            </a:fld>
            <a:endParaRPr lang="en-US"/>
          </a:p>
        </p:txBody>
      </p:sp>
      <p:sp>
        <p:nvSpPr>
          <p:cNvPr id="312322"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12323"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C805BDD-01F9-0E4B-B072-3E96C0017F40}" type="slidenum">
              <a:rPr lang="en-US"/>
              <a:pPr>
                <a:defRPr/>
              </a:pPr>
              <a:t>2</a:t>
            </a:fld>
            <a:endParaRPr lang="en-US"/>
          </a:p>
        </p:txBody>
      </p:sp>
      <p:sp>
        <p:nvSpPr>
          <p:cNvPr id="35942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59427" name="Rectangle 3"/>
          <p:cNvSpPr>
            <a:spLocks noGrp="1" noChangeArrowheads="1"/>
          </p:cNvSpPr>
          <p:nvPr>
            <p:ph type="body" idx="1"/>
          </p:nvPr>
        </p:nvSpPr>
        <p:spPr/>
        <p:txBody>
          <a:bodyPr/>
          <a:lstStyle/>
          <a:p>
            <a:pPr eaLnBrk="1" hangingPunct="1">
              <a:defRPr/>
            </a:pPr>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B429F08-4C2C-204D-90F5-C62B5F1F68AF}" type="slidenum">
              <a:rPr lang="en-US"/>
              <a:pPr>
                <a:defRPr/>
              </a:pPr>
              <a:t>29</a:t>
            </a:fld>
            <a:endParaRPr lang="en-US"/>
          </a:p>
        </p:txBody>
      </p:sp>
      <p:sp>
        <p:nvSpPr>
          <p:cNvPr id="314370"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14371"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E8DCD72-D753-5944-BE53-24AC1838AD77}" type="slidenum">
              <a:rPr lang="en-US"/>
              <a:pPr>
                <a:defRPr/>
              </a:pPr>
              <a:t>30</a:t>
            </a:fld>
            <a:endParaRPr lang="en-US"/>
          </a:p>
        </p:txBody>
      </p:sp>
      <p:sp>
        <p:nvSpPr>
          <p:cNvPr id="316418"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16419"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5F02EFA-582A-584E-AFA6-BB4DD82F77D9}" type="slidenum">
              <a:rPr lang="en-US"/>
              <a:pPr>
                <a:defRPr/>
              </a:pPr>
              <a:t>31</a:t>
            </a:fld>
            <a:endParaRPr lang="en-US"/>
          </a:p>
        </p:txBody>
      </p:sp>
      <p:sp>
        <p:nvSpPr>
          <p:cNvPr id="318466"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1846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B96A3C6-B98B-7F45-87D7-67D7BBE46837}" type="slidenum">
              <a:rPr lang="en-US"/>
              <a:pPr>
                <a:defRPr/>
              </a:pPr>
              <a:t>32</a:t>
            </a:fld>
            <a:endParaRPr lang="en-US"/>
          </a:p>
        </p:txBody>
      </p:sp>
      <p:sp>
        <p:nvSpPr>
          <p:cNvPr id="320514"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20515"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B3BF636-2A88-AC44-A13E-5ADFDAAA878F}" type="slidenum">
              <a:rPr lang="en-US"/>
              <a:pPr>
                <a:defRPr/>
              </a:pPr>
              <a:t>33</a:t>
            </a:fld>
            <a:endParaRPr lang="en-US"/>
          </a:p>
        </p:txBody>
      </p:sp>
      <p:sp>
        <p:nvSpPr>
          <p:cNvPr id="322562"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2256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b="1"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B887C28-A5AC-6645-90A5-F9621662C487}" type="slidenum">
              <a:rPr lang="en-US"/>
              <a:pPr>
                <a:defRPr/>
              </a:pPr>
              <a:t>34</a:t>
            </a:fld>
            <a:endParaRPr lang="en-US"/>
          </a:p>
        </p:txBody>
      </p:sp>
      <p:sp>
        <p:nvSpPr>
          <p:cNvPr id="324610"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2461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4BF3810-8DDA-8A47-AA59-F5AC44FFD5CF}" type="slidenum">
              <a:rPr lang="en-US"/>
              <a:pPr>
                <a:defRPr/>
              </a:pPr>
              <a:t>35</a:t>
            </a:fld>
            <a:endParaRPr lang="en-US"/>
          </a:p>
        </p:txBody>
      </p:sp>
      <p:sp>
        <p:nvSpPr>
          <p:cNvPr id="326658"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2665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6833F6F-E306-DF41-B0B3-49C116A541ED}" type="slidenum">
              <a:rPr lang="en-US"/>
              <a:pPr>
                <a:defRPr/>
              </a:pPr>
              <a:t>36</a:t>
            </a:fld>
            <a:endParaRPr lang="en-US"/>
          </a:p>
        </p:txBody>
      </p:sp>
      <p:sp>
        <p:nvSpPr>
          <p:cNvPr id="328706"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2870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619DD28-61EE-4C45-9377-53864197E6C5}" type="slidenum">
              <a:rPr lang="en-US"/>
              <a:pPr>
                <a:defRPr/>
              </a:pPr>
              <a:t>37</a:t>
            </a:fld>
            <a:endParaRPr lang="en-US"/>
          </a:p>
        </p:txBody>
      </p:sp>
      <p:sp>
        <p:nvSpPr>
          <p:cNvPr id="330754"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3075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4710A5B-4144-2E4C-8904-F799D5CF844E}" type="slidenum">
              <a:rPr lang="en-US"/>
              <a:pPr>
                <a:defRPr/>
              </a:pPr>
              <a:t>38</a:t>
            </a:fld>
            <a:endParaRPr lang="en-US"/>
          </a:p>
        </p:txBody>
      </p:sp>
      <p:sp>
        <p:nvSpPr>
          <p:cNvPr id="332802"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3280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D810E74-E5CF-AF48-B632-AEAC46550C33}" type="slidenum">
              <a:rPr lang="en-US"/>
              <a:pPr>
                <a:defRPr/>
              </a:pPr>
              <a:t>3</a:t>
            </a:fld>
            <a:endParaRPr lang="en-US"/>
          </a:p>
        </p:txBody>
      </p:sp>
      <p:sp>
        <p:nvSpPr>
          <p:cNvPr id="1648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64867" name="Rectangle 3"/>
          <p:cNvSpPr>
            <a:spLocks noGrp="1" noChangeArrowheads="1"/>
          </p:cNvSpPr>
          <p:nvPr>
            <p:ph type="body" idx="1"/>
          </p:nvPr>
        </p:nvSpPr>
        <p:spPr/>
        <p:txBody>
          <a:bodyPr/>
          <a:lstStyle/>
          <a:p>
            <a:pPr eaLnBrk="1" hangingPunct="1">
              <a:defRPr/>
            </a:pPr>
            <a:endParaRPr lang="en-US"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2D06EDC-45F6-9C4A-B964-D79183EA060E}" type="slidenum">
              <a:rPr lang="en-US"/>
              <a:pPr>
                <a:defRPr/>
              </a:pPr>
              <a:t>39</a:t>
            </a:fld>
            <a:endParaRPr lang="en-US"/>
          </a:p>
        </p:txBody>
      </p:sp>
      <p:sp>
        <p:nvSpPr>
          <p:cNvPr id="340994"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4099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F9117D5-F36F-CF40-BB62-A2C53AED2C79}" type="slidenum">
              <a:rPr lang="en-US"/>
              <a:pPr>
                <a:defRPr/>
              </a:pPr>
              <a:t>40</a:t>
            </a:fld>
            <a:endParaRPr lang="en-US"/>
          </a:p>
        </p:txBody>
      </p:sp>
      <p:sp>
        <p:nvSpPr>
          <p:cNvPr id="343042"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43043"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7D33353-28BD-2146-A6DA-CA87F2B4C9B3}" type="slidenum">
              <a:rPr lang="en-US"/>
              <a:pPr>
                <a:defRPr/>
              </a:pPr>
              <a:t>41</a:t>
            </a:fld>
            <a:endParaRPr lang="en-US"/>
          </a:p>
        </p:txBody>
      </p:sp>
      <p:sp>
        <p:nvSpPr>
          <p:cNvPr id="345090"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45091"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dirty="0" smtClean="0"/>
          </a:p>
          <a:p>
            <a:pPr eaLnBrk="1" hangingPunct="1">
              <a:defRPr/>
            </a:pPr>
            <a:endParaRPr lang="en-US"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CAC3093-B207-D542-A356-62575FB23BFA}" type="slidenum">
              <a:rPr lang="en-US"/>
              <a:pPr>
                <a:defRPr/>
              </a:pPr>
              <a:t>42</a:t>
            </a:fld>
            <a:endParaRPr lang="en-US"/>
          </a:p>
        </p:txBody>
      </p:sp>
      <p:sp>
        <p:nvSpPr>
          <p:cNvPr id="347138"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47139"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D32022A-E131-814F-8836-1C0258C5968B}" type="slidenum">
              <a:rPr lang="en-US"/>
              <a:pPr>
                <a:defRPr/>
              </a:pPr>
              <a:t>43</a:t>
            </a:fld>
            <a:endParaRPr lang="en-US"/>
          </a:p>
        </p:txBody>
      </p:sp>
      <p:sp>
        <p:nvSpPr>
          <p:cNvPr id="349186"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49187"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BC34465-C78F-FE48-9E49-38FAB5621357}" type="slidenum">
              <a:rPr lang="en-US"/>
              <a:pPr>
                <a:defRPr/>
              </a:pPr>
              <a:t>44</a:t>
            </a:fld>
            <a:endParaRPr lang="en-US"/>
          </a:p>
        </p:txBody>
      </p:sp>
      <p:sp>
        <p:nvSpPr>
          <p:cNvPr id="351234"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51235"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E5F106C-DE6C-D44F-9A52-15AD5DA0841B}" type="slidenum">
              <a:rPr lang="en-US"/>
              <a:pPr>
                <a:defRPr/>
              </a:pPr>
              <a:t>45</a:t>
            </a:fld>
            <a:endParaRPr lang="en-US"/>
          </a:p>
        </p:txBody>
      </p:sp>
      <p:sp>
        <p:nvSpPr>
          <p:cNvPr id="353282" name="Rectangle 2"/>
          <p:cNvSpPr>
            <a:spLocks noGrp="1" noRot="1" noChangeAspect="1" noChangeArrowheads="1" noTextEdit="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353283" name="Rectangle 3"/>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a:lstStyle/>
          <a:p>
            <a:pPr eaLnBrk="1" hangingPunct="1">
              <a:defRPr/>
            </a:pPr>
            <a:endParaRPr lang="en-US"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97547B9-45FF-314E-B2A3-C9AC5DB78CC6}" type="slidenum">
              <a:rPr lang="en-US"/>
              <a:pPr>
                <a:defRPr/>
              </a:pPr>
              <a:t>46</a:t>
            </a:fld>
            <a:endParaRPr lang="en-US"/>
          </a:p>
        </p:txBody>
      </p:sp>
      <p:sp>
        <p:nvSpPr>
          <p:cNvPr id="394242"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9424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F6AAA2A-C53B-F04F-9323-81CDF8A3259E}" type="slidenum">
              <a:rPr lang="en-US"/>
              <a:pPr>
                <a:defRPr/>
              </a:pPr>
              <a:t>47</a:t>
            </a:fld>
            <a:endParaRPr lang="en-US"/>
          </a:p>
        </p:txBody>
      </p:sp>
      <p:sp>
        <p:nvSpPr>
          <p:cNvPr id="396290"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9629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47C1F20-3A4B-AB44-806D-138FBE601C70}" type="slidenum">
              <a:rPr lang="en-US"/>
              <a:pPr>
                <a:defRPr/>
              </a:pPr>
              <a:t>48</a:t>
            </a:fld>
            <a:endParaRPr lang="en-US"/>
          </a:p>
        </p:txBody>
      </p:sp>
      <p:sp>
        <p:nvSpPr>
          <p:cNvPr id="398338"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39833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B98540A-C7F8-D54E-8BF8-1C8C897DDF13}" type="slidenum">
              <a:rPr lang="en-US"/>
              <a:pPr>
                <a:defRPr/>
              </a:pPr>
              <a:t>4</a:t>
            </a:fld>
            <a:endParaRPr lang="en-US"/>
          </a:p>
        </p:txBody>
      </p:sp>
      <p:sp>
        <p:nvSpPr>
          <p:cNvPr id="1914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91491"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3F7A413-B827-E44F-8C39-4D960EBCD86D}" type="slidenum">
              <a:rPr lang="en-US"/>
              <a:pPr>
                <a:defRPr/>
              </a:pPr>
              <a:t>49</a:t>
            </a:fld>
            <a:endParaRPr lang="en-US"/>
          </a:p>
        </p:txBody>
      </p:sp>
      <p:sp>
        <p:nvSpPr>
          <p:cNvPr id="400386"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40038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E56E22A-2EDF-9A49-9F20-70606681BC44}" type="slidenum">
              <a:rPr lang="en-US"/>
              <a:pPr>
                <a:defRPr/>
              </a:pPr>
              <a:t>50</a:t>
            </a:fld>
            <a:endParaRPr lang="en-US"/>
          </a:p>
        </p:txBody>
      </p:sp>
      <p:sp>
        <p:nvSpPr>
          <p:cNvPr id="404482"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40448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527592D-BAE8-234A-855F-F7ACD2222A2E}" type="slidenum">
              <a:rPr lang="en-US"/>
              <a:pPr>
                <a:defRPr/>
              </a:pPr>
              <a:t>51</a:t>
            </a:fld>
            <a:endParaRPr lang="en-US"/>
          </a:p>
        </p:txBody>
      </p:sp>
      <p:sp>
        <p:nvSpPr>
          <p:cNvPr id="406530"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40653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80BD926-DEBF-2D44-B54F-5C50FE238176}" type="slidenum">
              <a:rPr lang="en-US"/>
              <a:pPr>
                <a:defRPr/>
              </a:pPr>
              <a:t>52</a:t>
            </a:fld>
            <a:endParaRPr lang="en-US"/>
          </a:p>
        </p:txBody>
      </p:sp>
      <p:sp>
        <p:nvSpPr>
          <p:cNvPr id="408578"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40857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AE02AB3-5F5B-3A40-8754-7184FEC30AC5}" type="slidenum">
              <a:rPr lang="en-US"/>
              <a:pPr>
                <a:defRPr/>
              </a:pPr>
              <a:t>53</a:t>
            </a:fld>
            <a:endParaRPr lang="en-US"/>
          </a:p>
        </p:txBody>
      </p:sp>
      <p:sp>
        <p:nvSpPr>
          <p:cNvPr id="410626"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41062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3B8DDA3-7009-3145-BEE0-54118BC7D05E}" type="slidenum">
              <a:rPr lang="en-US"/>
              <a:pPr>
                <a:defRPr/>
              </a:pPr>
              <a:t>54</a:t>
            </a:fld>
            <a:endParaRPr lang="en-US"/>
          </a:p>
        </p:txBody>
      </p:sp>
      <p:sp>
        <p:nvSpPr>
          <p:cNvPr id="412674"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41267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dirty="0"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A8CB9C4-5A91-DA47-9236-543DAB623649}" type="slidenum">
              <a:rPr lang="en-US"/>
              <a:pPr>
                <a:defRPr/>
              </a:pPr>
              <a:t>55</a:t>
            </a:fld>
            <a:endParaRPr lang="en-US"/>
          </a:p>
        </p:txBody>
      </p:sp>
      <p:sp>
        <p:nvSpPr>
          <p:cNvPr id="414722" name="Rectangle 2"/>
          <p:cNvSpPr>
            <a:spLocks noGrp="1" noRot="1" noChangeAspect="1" noChangeArrowheads="1" noTextEdit="1"/>
          </p:cNvSpPr>
          <p:nvPr>
            <p:ph type="sldImg"/>
          </p:nvPr>
        </p:nvSpPr>
        <p:spPr>
          <a:solidFill>
            <a:srgbClr val="FFFFFF"/>
          </a:solidFill>
          <a:ln/>
          <a:extLst>
            <a:ext uri="{FAA26D3D-D897-4be2-8F04-BA451C77F1D7}">
              <ma14:placeholderFlag xmlns:ma14="http://schemas.microsoft.com/office/mac/drawingml/2011/main" val="1"/>
            </a:ext>
          </a:extLst>
        </p:spPr>
      </p:sp>
      <p:sp>
        <p:nvSpPr>
          <p:cNvPr id="41472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dirty="0"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7C90809-5DEA-0044-AD94-B344C1EA38FB}" type="slidenum">
              <a:rPr lang="en-US"/>
              <a:pPr>
                <a:defRPr/>
              </a:pPr>
              <a:t>56</a:t>
            </a:fld>
            <a:endParaRPr lang="en-US"/>
          </a:p>
        </p:txBody>
      </p:sp>
      <p:sp>
        <p:nvSpPr>
          <p:cNvPr id="1402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40291"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10F5327-DCCE-3B44-8BEB-A1D3BDDC0441}" type="slidenum">
              <a:rPr lang="en-US"/>
              <a:pPr>
                <a:defRPr/>
              </a:pPr>
              <a:t>57</a:t>
            </a:fld>
            <a:endParaRPr lang="en-US"/>
          </a:p>
        </p:txBody>
      </p:sp>
      <p:sp>
        <p:nvSpPr>
          <p:cNvPr id="41881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18819"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91D8B1C-A707-2B48-BAF3-D07605C16602}" type="slidenum">
              <a:rPr lang="en-US"/>
              <a:pPr>
                <a:defRPr/>
              </a:pPr>
              <a:t>5</a:t>
            </a:fld>
            <a:endParaRPr lang="en-US"/>
          </a:p>
        </p:txBody>
      </p:sp>
      <p:sp>
        <p:nvSpPr>
          <p:cNvPr id="1157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15715"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A30E125-0217-9447-8FFE-A41FACE1C4AB}" type="slidenum">
              <a:rPr lang="en-US"/>
              <a:pPr>
                <a:defRPr/>
              </a:pPr>
              <a:t>6</a:t>
            </a:fld>
            <a:endParaRPr lang="en-US"/>
          </a:p>
        </p:txBody>
      </p:sp>
      <p:sp>
        <p:nvSpPr>
          <p:cNvPr id="1177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17763" name="Rectangle 3"/>
          <p:cNvSpPr>
            <a:spLocks noGrp="1" noChangeArrowheads="1"/>
          </p:cNvSpPr>
          <p:nvPr>
            <p:ph type="body" idx="1"/>
          </p:nvPr>
        </p:nvSpPr>
        <p:spPr/>
        <p:txBody>
          <a:bodyPr/>
          <a:lstStyle/>
          <a:p>
            <a:pPr eaLnBrk="1" hangingPunct="1">
              <a:defRPr/>
            </a:pPr>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37C7CB9-94DC-544C-B7B9-8065086E9C7C}" type="slidenum">
              <a:rPr lang="en-US"/>
              <a:pPr>
                <a:defRPr/>
              </a:pPr>
              <a:t>7</a:t>
            </a:fld>
            <a:endParaRPr lang="en-US"/>
          </a:p>
        </p:txBody>
      </p:sp>
      <p:sp>
        <p:nvSpPr>
          <p:cNvPr id="2631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63171"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14D42E9-F616-BD4C-B91B-9F360EDDCAA1}" type="slidenum">
              <a:rPr lang="en-US"/>
              <a:pPr>
                <a:defRPr/>
              </a:pPr>
              <a:t>8</a:t>
            </a:fld>
            <a:endParaRPr lang="en-US"/>
          </a:p>
        </p:txBody>
      </p:sp>
      <p:sp>
        <p:nvSpPr>
          <p:cNvPr id="12390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23907" name="Rectangle 3"/>
          <p:cNvSpPr>
            <a:spLocks noGrp="1" noChangeArrowheads="1"/>
          </p:cNvSpPr>
          <p:nvPr>
            <p:ph type="body" idx="1"/>
          </p:nvPr>
        </p:nvSpPr>
        <p:spPr/>
        <p:txBody>
          <a:bodyPr/>
          <a:lstStyle/>
          <a:p>
            <a:pPr eaLnBrk="1" hangingPunct="1">
              <a:defRPr/>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5" name="Oval 8"/>
          <p:cNvSpPr>
            <a:spLocks noChangeArrowheads="1"/>
          </p:cNvSpPr>
          <p:nvPr userDrawn="1"/>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6" name="Text Box 9"/>
          <p:cNvSpPr txBox="1">
            <a:spLocks noChangeArrowheads="1"/>
          </p:cNvSpPr>
          <p:nvPr userDrawn="1"/>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7" name="Text Box 10"/>
          <p:cNvSpPr txBox="1">
            <a:spLocks noChangeArrowheads="1"/>
          </p:cNvSpPr>
          <p:nvPr userDrawn="1"/>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8" name="Text Box 11"/>
          <p:cNvSpPr txBox="1">
            <a:spLocks noChangeArrowheads="1"/>
          </p:cNvSpPr>
          <p:nvPr userDrawn="1"/>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355330" name="Rectangle 2"/>
          <p:cNvSpPr>
            <a:spLocks noGrp="1" noChangeArrowheads="1"/>
          </p:cNvSpPr>
          <p:nvPr>
            <p:ph type="ctrTitle"/>
          </p:nvPr>
        </p:nvSpPr>
        <p:spPr>
          <a:xfrm>
            <a:off x="685800" y="2286000"/>
            <a:ext cx="7772400" cy="1143000"/>
          </a:xfrm>
        </p:spPr>
        <p:txBody>
          <a:bodyPr/>
          <a:lstStyle>
            <a:lvl1pPr>
              <a:defRPr/>
            </a:lvl1pPr>
          </a:lstStyle>
          <a:p>
            <a:pPr lvl="0"/>
            <a:r>
              <a:rPr lang="en-US" noProof="0" smtClean="0"/>
              <a:t>Click to edit Master title style</a:t>
            </a:r>
          </a:p>
        </p:txBody>
      </p:sp>
      <p:sp>
        <p:nvSpPr>
          <p:cNvPr id="35533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9" name="Rectangle 4"/>
          <p:cNvSpPr>
            <a:spLocks noGrp="1" noChangeArrowheads="1"/>
          </p:cNvSpPr>
          <p:nvPr>
            <p:ph type="dt" sz="half" idx="10"/>
          </p:nvPr>
        </p:nvSpPr>
        <p:spPr/>
        <p:txBody>
          <a:bodyPr/>
          <a:lstStyle>
            <a:lvl1pPr>
              <a:defRPr/>
            </a:lvl1pPr>
          </a:lstStyle>
          <a:p>
            <a:pPr>
              <a:defRPr/>
            </a:pPr>
            <a:endParaRPr lang="en-US"/>
          </a:p>
        </p:txBody>
      </p:sp>
      <p:sp>
        <p:nvSpPr>
          <p:cNvPr id="10" name="Rectangle 5"/>
          <p:cNvSpPr>
            <a:spLocks noGrp="1" noChangeArrowheads="1"/>
          </p:cNvSpPr>
          <p:nvPr>
            <p:ph type="ftr" sz="quarter" idx="11"/>
          </p:nvPr>
        </p:nvSpPr>
        <p:spPr/>
        <p:txBody>
          <a:bodyPr/>
          <a:lstStyle>
            <a:lvl1pPr>
              <a:defRPr/>
            </a:lvl1pPr>
          </a:lstStyle>
          <a:p>
            <a:pPr>
              <a:defRPr/>
            </a:pPr>
            <a:endParaRPr lang="en-US"/>
          </a:p>
        </p:txBody>
      </p:sp>
      <p:sp>
        <p:nvSpPr>
          <p:cNvPr id="11" name="Rectangle 6"/>
          <p:cNvSpPr>
            <a:spLocks noGrp="1" noChangeArrowheads="1"/>
          </p:cNvSpPr>
          <p:nvPr>
            <p:ph type="sldNum" sz="quarter" idx="12"/>
          </p:nvPr>
        </p:nvSpPr>
        <p:spPr/>
        <p:txBody>
          <a:bodyPr/>
          <a:lstStyle>
            <a:lvl1pPr>
              <a:defRPr/>
            </a:lvl1pPr>
          </a:lstStyle>
          <a:p>
            <a:pPr>
              <a:defRPr/>
            </a:pPr>
            <a:fld id="{07EA010F-9405-164B-8AA7-07E05ED0BAAF}" type="slidenum">
              <a:rPr lang="en-US"/>
              <a:pPr>
                <a:defRPr/>
              </a:pPr>
              <a:t>‹#›</a:t>
            </a:fld>
            <a:endParaRPr lang="en-US"/>
          </a:p>
        </p:txBody>
      </p:sp>
    </p:spTree>
    <p:extLst>
      <p:ext uri="{BB962C8B-B14F-4D97-AF65-F5344CB8AC3E}">
        <p14:creationId xmlns:p14="http://schemas.microsoft.com/office/powerpoint/2010/main" val="235379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B8D64EE-3095-4147-B27E-576E50B5FF53}" type="slidenum">
              <a:rPr lang="en-US"/>
              <a:pPr>
                <a:defRPr/>
              </a:pPr>
              <a:t>‹#›</a:t>
            </a:fld>
            <a:endParaRPr lang="en-US"/>
          </a:p>
        </p:txBody>
      </p:sp>
    </p:spTree>
    <p:extLst>
      <p:ext uri="{BB962C8B-B14F-4D97-AF65-F5344CB8AC3E}">
        <p14:creationId xmlns:p14="http://schemas.microsoft.com/office/powerpoint/2010/main" val="1291410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D811E6C-6542-9747-B908-DB6798FC3DF2}" type="slidenum">
              <a:rPr lang="en-US"/>
              <a:pPr>
                <a:defRPr/>
              </a:pPr>
              <a:t>‹#›</a:t>
            </a:fld>
            <a:endParaRPr lang="en-US"/>
          </a:p>
        </p:txBody>
      </p:sp>
    </p:spTree>
    <p:extLst>
      <p:ext uri="{BB962C8B-B14F-4D97-AF65-F5344CB8AC3E}">
        <p14:creationId xmlns:p14="http://schemas.microsoft.com/office/powerpoint/2010/main" val="3043522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7451CE1-F901-EC42-81AC-3E7A0121D788}" type="slidenum">
              <a:rPr lang="en-US"/>
              <a:pPr>
                <a:defRPr/>
              </a:pPr>
              <a:t>‹#›</a:t>
            </a:fld>
            <a:endParaRPr lang="en-US"/>
          </a:p>
        </p:txBody>
      </p:sp>
    </p:spTree>
    <p:extLst>
      <p:ext uri="{BB962C8B-B14F-4D97-AF65-F5344CB8AC3E}">
        <p14:creationId xmlns:p14="http://schemas.microsoft.com/office/powerpoint/2010/main" val="441626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6" name="Oval 5"/>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7" name="Text Box 10"/>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8" name="Text Box 11"/>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9" name="Text Box 12"/>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10" name="Rectangle 9"/>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1" name="Oval 10"/>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2" name="Text Box 15"/>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13" name="Text Box 16"/>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14" name="Text Box 17"/>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15" name="Rectangle 14"/>
          <p:cNvSpPr>
            <a:spLocks noChangeArrowheads="1"/>
          </p:cNvSpPr>
          <p:nvPr/>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6" name="Oval 15"/>
          <p:cNvSpPr>
            <a:spLocks noChangeArrowheads="1"/>
          </p:cNvSpPr>
          <p:nvPr/>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 name="Text Box 20"/>
          <p:cNvSpPr txBox="1">
            <a:spLocks noChangeArrowheads="1"/>
          </p:cNvSpPr>
          <p:nvPr/>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18" name="Text Box 21"/>
          <p:cNvSpPr txBox="1">
            <a:spLocks noChangeArrowheads="1"/>
          </p:cNvSpPr>
          <p:nvPr/>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19" name="Text Box 22"/>
          <p:cNvSpPr txBox="1">
            <a:spLocks noChangeArrowheads="1"/>
          </p:cNvSpPr>
          <p:nvPr/>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20" name="Rectangle 19"/>
          <p:cNvSpPr>
            <a:spLocks noChangeArrowheads="1"/>
          </p:cNvSpPr>
          <p:nvPr userDrawn="1"/>
        </p:nvSpPr>
        <p:spPr bwMode="auto">
          <a:xfrm>
            <a:off x="0" y="0"/>
            <a:ext cx="1095375"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1" name="Oval 20"/>
          <p:cNvSpPr>
            <a:spLocks noChangeArrowheads="1"/>
          </p:cNvSpPr>
          <p:nvPr userDrawn="1"/>
        </p:nvSpPr>
        <p:spPr bwMode="auto">
          <a:xfrm>
            <a:off x="409575" y="352425"/>
            <a:ext cx="1428750" cy="13525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2" name="Text Box 25"/>
          <p:cNvSpPr txBox="1">
            <a:spLocks noChangeArrowheads="1"/>
          </p:cNvSpPr>
          <p:nvPr userDrawn="1"/>
        </p:nvSpPr>
        <p:spPr bwMode="auto">
          <a:xfrm>
            <a:off x="1209675" y="6457950"/>
            <a:ext cx="780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i="1">
                <a:solidFill>
                  <a:srgbClr val="969696"/>
                </a:solidFill>
                <a:latin typeface="Times New Roman" charset="0"/>
                <a:cs typeface="Arial" charset="0"/>
              </a:rPr>
              <a:t>© 2007 Thomson South-Western, all rights reserved</a:t>
            </a:r>
          </a:p>
        </p:txBody>
      </p:sp>
      <p:sp>
        <p:nvSpPr>
          <p:cNvPr id="23" name="Text Box 26"/>
          <p:cNvSpPr txBox="1">
            <a:spLocks noChangeArrowheads="1"/>
          </p:cNvSpPr>
          <p:nvPr userDrawn="1"/>
        </p:nvSpPr>
        <p:spPr bwMode="auto">
          <a:xfrm>
            <a:off x="1189038" y="4257675"/>
            <a:ext cx="78406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b="1">
                <a:solidFill>
                  <a:srgbClr val="0066CC"/>
                </a:solidFill>
                <a:cs typeface="Arial" charset="0"/>
              </a:rPr>
              <a:t>N.  G</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E</a:t>
            </a:r>
            <a:r>
              <a:rPr lang="en-US" sz="1800">
                <a:cs typeface="Arial" charset="0"/>
              </a:rPr>
              <a:t> </a:t>
            </a:r>
            <a:r>
              <a:rPr lang="en-US" sz="2500" b="1">
                <a:solidFill>
                  <a:srgbClr val="0066CC"/>
                </a:solidFill>
                <a:cs typeface="Arial" charset="0"/>
              </a:rPr>
              <a:t>G</a:t>
            </a:r>
            <a:r>
              <a:rPr lang="en-US" sz="1800">
                <a:cs typeface="Arial" charset="0"/>
              </a:rPr>
              <a:t> </a:t>
            </a:r>
            <a:r>
              <a:rPr lang="en-US" sz="2500" b="1">
                <a:solidFill>
                  <a:srgbClr val="0066CC"/>
                </a:solidFill>
                <a:cs typeface="Arial" charset="0"/>
              </a:rPr>
              <a:t>O</a:t>
            </a:r>
            <a:r>
              <a:rPr lang="en-US" sz="1800">
                <a:cs typeface="Arial" charset="0"/>
              </a:rPr>
              <a:t> </a:t>
            </a:r>
            <a:r>
              <a:rPr lang="en-US" sz="2500" b="1">
                <a:solidFill>
                  <a:srgbClr val="0066CC"/>
                </a:solidFill>
                <a:cs typeface="Arial" charset="0"/>
              </a:rPr>
              <a:t>R</a:t>
            </a:r>
            <a:r>
              <a:rPr lang="en-US" sz="1800">
                <a:cs typeface="Arial" charset="0"/>
              </a:rPr>
              <a:t> </a:t>
            </a:r>
            <a:r>
              <a:rPr lang="en-US" sz="2500" b="1">
                <a:solidFill>
                  <a:srgbClr val="0066CC"/>
                </a:solidFill>
                <a:cs typeface="Arial" charset="0"/>
              </a:rPr>
              <a:t>Y  M</a:t>
            </a:r>
            <a:r>
              <a:rPr lang="en-US" sz="1800">
                <a:cs typeface="Arial" charset="0"/>
              </a:rPr>
              <a:t> </a:t>
            </a:r>
            <a:r>
              <a:rPr lang="en-US" sz="2500" b="1">
                <a:solidFill>
                  <a:srgbClr val="0066CC"/>
                </a:solidFill>
                <a:cs typeface="Arial" charset="0"/>
              </a:rPr>
              <a:t>A</a:t>
            </a:r>
            <a:r>
              <a:rPr lang="en-US" sz="1800">
                <a:cs typeface="Arial" charset="0"/>
              </a:rPr>
              <a:t> </a:t>
            </a:r>
            <a:r>
              <a:rPr lang="en-US" sz="2500" b="1">
                <a:solidFill>
                  <a:srgbClr val="0066CC"/>
                </a:solidFill>
                <a:cs typeface="Arial" charset="0"/>
              </a:rPr>
              <a:t>N</a:t>
            </a:r>
            <a:r>
              <a:rPr lang="en-US" sz="1800">
                <a:cs typeface="Arial" charset="0"/>
              </a:rPr>
              <a:t> </a:t>
            </a:r>
            <a:r>
              <a:rPr lang="en-US" sz="2500" b="1">
                <a:solidFill>
                  <a:srgbClr val="0066CC"/>
                </a:solidFill>
                <a:cs typeface="Arial" charset="0"/>
              </a:rPr>
              <a:t>K</a:t>
            </a:r>
            <a:r>
              <a:rPr lang="en-US" sz="1800">
                <a:cs typeface="Arial" charset="0"/>
              </a:rPr>
              <a:t> </a:t>
            </a:r>
            <a:r>
              <a:rPr lang="en-US" sz="2500" b="1">
                <a:solidFill>
                  <a:srgbClr val="0066CC"/>
                </a:solidFill>
                <a:cs typeface="Arial" charset="0"/>
              </a:rPr>
              <a:t>I</a:t>
            </a:r>
            <a:r>
              <a:rPr lang="en-US" sz="1800">
                <a:cs typeface="Arial" charset="0"/>
              </a:rPr>
              <a:t> </a:t>
            </a:r>
            <a:r>
              <a:rPr lang="en-US" sz="2500" b="1">
                <a:solidFill>
                  <a:srgbClr val="0066CC"/>
                </a:solidFill>
                <a:cs typeface="Arial" charset="0"/>
              </a:rPr>
              <a:t>W</a:t>
            </a:r>
          </a:p>
        </p:txBody>
      </p:sp>
      <p:sp>
        <p:nvSpPr>
          <p:cNvPr id="24" name="Text Box 27"/>
          <p:cNvSpPr txBox="1">
            <a:spLocks noChangeArrowheads="1"/>
          </p:cNvSpPr>
          <p:nvPr userDrawn="1"/>
        </p:nvSpPr>
        <p:spPr bwMode="auto">
          <a:xfrm>
            <a:off x="1189038" y="5238750"/>
            <a:ext cx="7840662"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300" b="1">
                <a:solidFill>
                  <a:srgbClr val="008080"/>
                </a:solidFill>
                <a:cs typeface="Arial" charset="0"/>
              </a:rPr>
              <a:t>PowerPoint</a:t>
            </a:r>
            <a:r>
              <a:rPr lang="en-US" sz="2300" b="1" baseline="30000">
                <a:solidFill>
                  <a:srgbClr val="008080"/>
                </a:solidFill>
                <a:cs typeface="Arial" charset="0"/>
              </a:rPr>
              <a:t>®</a:t>
            </a:r>
            <a:r>
              <a:rPr lang="en-US" sz="2300" b="1">
                <a:solidFill>
                  <a:srgbClr val="008080"/>
                </a:solidFill>
                <a:cs typeface="Arial" charset="0"/>
              </a:rPr>
              <a:t> Slides</a:t>
            </a:r>
          </a:p>
          <a:p>
            <a:pPr algn="ctr">
              <a:defRPr/>
            </a:pPr>
            <a:r>
              <a:rPr lang="en-US" sz="2300" b="1">
                <a:solidFill>
                  <a:srgbClr val="008080"/>
                </a:solidFill>
                <a:cs typeface="Arial" charset="0"/>
              </a:rPr>
              <a:t>by Ron Cronovich </a:t>
            </a:r>
          </a:p>
        </p:txBody>
      </p:sp>
      <p:sp>
        <p:nvSpPr>
          <p:cNvPr id="357379" name="Rectangle 3"/>
          <p:cNvSpPr>
            <a:spLocks noGrp="1" noChangeArrowheads="1"/>
          </p:cNvSpPr>
          <p:nvPr>
            <p:ph type="ctrTitle"/>
          </p:nvPr>
        </p:nvSpPr>
        <p:spPr>
          <a:xfrm>
            <a:off x="685800" y="2286000"/>
            <a:ext cx="7772400" cy="1143000"/>
          </a:xfrm>
        </p:spPr>
        <p:txBody>
          <a:bodyPr/>
          <a:lstStyle>
            <a:lvl1pPr>
              <a:defRPr/>
            </a:lvl1pPr>
          </a:lstStyle>
          <a:p>
            <a:pPr lvl="0"/>
            <a:r>
              <a:rPr lang="en-US" noProof="0" smtClean="0"/>
              <a:t>Click to edit Master title style</a:t>
            </a:r>
          </a:p>
        </p:txBody>
      </p:sp>
      <p:sp>
        <p:nvSpPr>
          <p:cNvPr id="357380" name="Rectangle 4"/>
          <p:cNvSpPr>
            <a:spLocks noGrp="1" noChangeArrowheads="1"/>
          </p:cNvSpPr>
          <p:nvPr>
            <p:ph type="subTitle" idx="1"/>
          </p:nvPr>
        </p:nvSpPr>
        <p:spPr>
          <a:xfrm>
            <a:off x="1371600" y="3886200"/>
            <a:ext cx="6400800" cy="1752600"/>
          </a:xfrm>
        </p:spPr>
        <p:txBody>
          <a:bodyPr/>
          <a:lstStyle>
            <a:lvl1pPr marL="0" indent="0" algn="ctr">
              <a:buFont typeface="Wingdings" charset="0"/>
              <a:buNone/>
              <a:defRPr/>
            </a:lvl1pPr>
          </a:lstStyle>
          <a:p>
            <a:pPr lvl="0"/>
            <a:r>
              <a:rPr lang="en-US" noProof="0" smtClean="0"/>
              <a:t>Click to edit Master subtitle style</a:t>
            </a:r>
          </a:p>
        </p:txBody>
      </p:sp>
      <p:sp>
        <p:nvSpPr>
          <p:cNvPr id="25" name="Rectangle 5"/>
          <p:cNvSpPr>
            <a:spLocks noGrp="1" noChangeArrowheads="1"/>
          </p:cNvSpPr>
          <p:nvPr>
            <p:ph type="dt" sz="half" idx="10"/>
          </p:nvPr>
        </p:nvSpPr>
        <p:spPr/>
        <p:txBody>
          <a:bodyPr/>
          <a:lstStyle>
            <a:lvl1pPr>
              <a:defRPr/>
            </a:lvl1pPr>
          </a:lstStyle>
          <a:p>
            <a:pPr>
              <a:defRPr/>
            </a:pPr>
            <a:endParaRPr lang="en-US"/>
          </a:p>
        </p:txBody>
      </p:sp>
      <p:sp>
        <p:nvSpPr>
          <p:cNvPr id="26" name="Rectangle 6"/>
          <p:cNvSpPr>
            <a:spLocks noGrp="1" noChangeArrowheads="1"/>
          </p:cNvSpPr>
          <p:nvPr>
            <p:ph type="ftr" sz="quarter" idx="11"/>
          </p:nvPr>
        </p:nvSpPr>
        <p:spPr/>
        <p:txBody>
          <a:bodyPr/>
          <a:lstStyle>
            <a:lvl1pPr>
              <a:defRPr/>
            </a:lvl1pPr>
          </a:lstStyle>
          <a:p>
            <a:pPr>
              <a:defRPr/>
            </a:pPr>
            <a:endParaRPr lang="en-US"/>
          </a:p>
        </p:txBody>
      </p:sp>
      <p:sp>
        <p:nvSpPr>
          <p:cNvPr id="27" name="Rectangle 7"/>
          <p:cNvSpPr>
            <a:spLocks noGrp="1" noChangeArrowheads="1"/>
          </p:cNvSpPr>
          <p:nvPr>
            <p:ph type="sldNum" sz="quarter" idx="12"/>
          </p:nvPr>
        </p:nvSpPr>
        <p:spPr/>
        <p:txBody>
          <a:bodyPr/>
          <a:lstStyle>
            <a:lvl1pPr>
              <a:defRPr/>
            </a:lvl1pPr>
          </a:lstStyle>
          <a:p>
            <a:pPr>
              <a:defRPr/>
            </a:pPr>
            <a:fld id="{C1BF9EBD-ADBA-154B-9A60-335E0121F7EF}" type="slidenum">
              <a:rPr lang="en-US"/>
              <a:pPr>
                <a:defRPr/>
              </a:pPr>
              <a:t>‹#›</a:t>
            </a:fld>
            <a:endParaRPr lang="en-US"/>
          </a:p>
        </p:txBody>
      </p:sp>
    </p:spTree>
    <p:extLst>
      <p:ext uri="{BB962C8B-B14F-4D97-AF65-F5344CB8AC3E}">
        <p14:creationId xmlns:p14="http://schemas.microsoft.com/office/powerpoint/2010/main" val="32498410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6BD16364-A226-5D4F-9611-C95CDC2ACD55}" type="slidenum">
              <a:rPr lang="en-US"/>
              <a:pPr>
                <a:defRPr/>
              </a:pPr>
              <a:t>‹#›</a:t>
            </a:fld>
            <a:endParaRPr lang="en-US"/>
          </a:p>
        </p:txBody>
      </p:sp>
    </p:spTree>
    <p:extLst>
      <p:ext uri="{BB962C8B-B14F-4D97-AF65-F5344CB8AC3E}">
        <p14:creationId xmlns:p14="http://schemas.microsoft.com/office/powerpoint/2010/main" val="24089696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8669D54E-43FD-CB4D-9DA1-057429168C76}" type="slidenum">
              <a:rPr lang="en-US"/>
              <a:pPr>
                <a:defRPr/>
              </a:pPr>
              <a:t>‹#›</a:t>
            </a:fld>
            <a:endParaRPr lang="en-US"/>
          </a:p>
        </p:txBody>
      </p:sp>
    </p:spTree>
    <p:extLst>
      <p:ext uri="{BB962C8B-B14F-4D97-AF65-F5344CB8AC3E}">
        <p14:creationId xmlns:p14="http://schemas.microsoft.com/office/powerpoint/2010/main" val="31516982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26C02C29-15FD-C842-9BC2-604B7DC58BE4}" type="slidenum">
              <a:rPr lang="en-US"/>
              <a:pPr>
                <a:defRPr/>
              </a:pPr>
              <a:t>‹#›</a:t>
            </a:fld>
            <a:endParaRPr lang="en-US"/>
          </a:p>
        </p:txBody>
      </p:sp>
    </p:spTree>
    <p:extLst>
      <p:ext uri="{BB962C8B-B14F-4D97-AF65-F5344CB8AC3E}">
        <p14:creationId xmlns:p14="http://schemas.microsoft.com/office/powerpoint/2010/main" val="26736686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B1FC7BDC-EF20-DE46-99C8-C30EB184AC05}" type="slidenum">
              <a:rPr lang="en-US"/>
              <a:pPr>
                <a:defRPr/>
              </a:pPr>
              <a:t>‹#›</a:t>
            </a:fld>
            <a:endParaRPr lang="en-US"/>
          </a:p>
        </p:txBody>
      </p:sp>
    </p:spTree>
    <p:extLst>
      <p:ext uri="{BB962C8B-B14F-4D97-AF65-F5344CB8AC3E}">
        <p14:creationId xmlns:p14="http://schemas.microsoft.com/office/powerpoint/2010/main" val="6411407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E34DC6C6-F11B-4747-AB44-74F98F45FD37}" type="slidenum">
              <a:rPr lang="en-US"/>
              <a:pPr>
                <a:defRPr/>
              </a:pPr>
              <a:t>‹#›</a:t>
            </a:fld>
            <a:endParaRPr lang="en-US"/>
          </a:p>
        </p:txBody>
      </p:sp>
    </p:spTree>
    <p:extLst>
      <p:ext uri="{BB962C8B-B14F-4D97-AF65-F5344CB8AC3E}">
        <p14:creationId xmlns:p14="http://schemas.microsoft.com/office/powerpoint/2010/main" val="15006468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0DAF3A63-BF57-7344-92BC-9D4C8E97A2CF}" type="slidenum">
              <a:rPr lang="en-US"/>
              <a:pPr>
                <a:defRPr/>
              </a:pPr>
              <a:t>‹#›</a:t>
            </a:fld>
            <a:endParaRPr lang="en-US"/>
          </a:p>
        </p:txBody>
      </p:sp>
    </p:spTree>
    <p:extLst>
      <p:ext uri="{BB962C8B-B14F-4D97-AF65-F5344CB8AC3E}">
        <p14:creationId xmlns:p14="http://schemas.microsoft.com/office/powerpoint/2010/main" val="1461400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8EE810-4998-F043-AFA8-3FEA270434DD}" type="slidenum">
              <a:rPr lang="en-US"/>
              <a:pPr>
                <a:defRPr/>
              </a:pPr>
              <a:t>‹#›</a:t>
            </a:fld>
            <a:endParaRPr lang="en-US"/>
          </a:p>
        </p:txBody>
      </p:sp>
    </p:spTree>
    <p:extLst>
      <p:ext uri="{BB962C8B-B14F-4D97-AF65-F5344CB8AC3E}">
        <p14:creationId xmlns:p14="http://schemas.microsoft.com/office/powerpoint/2010/main" val="36075349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9D6D8BF4-EB2E-184E-B81D-3A145C586EA1}" type="slidenum">
              <a:rPr lang="en-US"/>
              <a:pPr>
                <a:defRPr/>
              </a:pPr>
              <a:t>‹#›</a:t>
            </a:fld>
            <a:endParaRPr lang="en-US"/>
          </a:p>
        </p:txBody>
      </p:sp>
    </p:spTree>
    <p:extLst>
      <p:ext uri="{BB962C8B-B14F-4D97-AF65-F5344CB8AC3E}">
        <p14:creationId xmlns:p14="http://schemas.microsoft.com/office/powerpoint/2010/main" val="33103367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DE2FB5F1-9AC9-D248-BDF4-98B11EA6A7E1}" type="slidenum">
              <a:rPr lang="en-US"/>
              <a:pPr>
                <a:defRPr/>
              </a:pPr>
              <a:t>‹#›</a:t>
            </a:fld>
            <a:endParaRPr lang="en-US"/>
          </a:p>
        </p:txBody>
      </p:sp>
    </p:spTree>
    <p:extLst>
      <p:ext uri="{BB962C8B-B14F-4D97-AF65-F5344CB8AC3E}">
        <p14:creationId xmlns:p14="http://schemas.microsoft.com/office/powerpoint/2010/main" val="20800253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1D5D51C2-C0E0-1E44-8FDA-6943612F655E}" type="slidenum">
              <a:rPr lang="en-US"/>
              <a:pPr>
                <a:defRPr/>
              </a:pPr>
              <a:t>‹#›</a:t>
            </a:fld>
            <a:endParaRPr lang="en-US"/>
          </a:p>
        </p:txBody>
      </p:sp>
    </p:spTree>
    <p:extLst>
      <p:ext uri="{BB962C8B-B14F-4D97-AF65-F5344CB8AC3E}">
        <p14:creationId xmlns:p14="http://schemas.microsoft.com/office/powerpoint/2010/main" val="36056893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2C3B2062-46A9-4B41-A810-1A11CC72F81B}" type="slidenum">
              <a:rPr lang="en-US"/>
              <a:pPr>
                <a:defRPr/>
              </a:pPr>
              <a:t>‹#›</a:t>
            </a:fld>
            <a:endParaRPr lang="en-US"/>
          </a:p>
        </p:txBody>
      </p:sp>
    </p:spTree>
    <p:extLst>
      <p:ext uri="{BB962C8B-B14F-4D97-AF65-F5344CB8AC3E}">
        <p14:creationId xmlns:p14="http://schemas.microsoft.com/office/powerpoint/2010/main" val="2211343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07B52CC-E9DD-AC4E-98F3-2036F2F119C8}" type="slidenum">
              <a:rPr lang="en-US"/>
              <a:pPr>
                <a:defRPr/>
              </a:pPr>
              <a:t>‹#›</a:t>
            </a:fld>
            <a:endParaRPr lang="en-US"/>
          </a:p>
        </p:txBody>
      </p:sp>
    </p:spTree>
    <p:extLst>
      <p:ext uri="{BB962C8B-B14F-4D97-AF65-F5344CB8AC3E}">
        <p14:creationId xmlns:p14="http://schemas.microsoft.com/office/powerpoint/2010/main" val="796357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B2FE8BA-8CC5-B644-B3A8-F234D0D0B589}" type="slidenum">
              <a:rPr lang="en-US"/>
              <a:pPr>
                <a:defRPr/>
              </a:pPr>
              <a:t>‹#›</a:t>
            </a:fld>
            <a:endParaRPr lang="en-US"/>
          </a:p>
        </p:txBody>
      </p:sp>
    </p:spTree>
    <p:extLst>
      <p:ext uri="{BB962C8B-B14F-4D97-AF65-F5344CB8AC3E}">
        <p14:creationId xmlns:p14="http://schemas.microsoft.com/office/powerpoint/2010/main" val="3651276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421C97E-B8F3-204F-A980-C6FC192F98C7}" type="slidenum">
              <a:rPr lang="en-US"/>
              <a:pPr>
                <a:defRPr/>
              </a:pPr>
              <a:t>‹#›</a:t>
            </a:fld>
            <a:endParaRPr lang="en-US"/>
          </a:p>
        </p:txBody>
      </p:sp>
    </p:spTree>
    <p:extLst>
      <p:ext uri="{BB962C8B-B14F-4D97-AF65-F5344CB8AC3E}">
        <p14:creationId xmlns:p14="http://schemas.microsoft.com/office/powerpoint/2010/main" val="3713586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B03C4BD-8AEB-734D-985F-8546B1FF22CD}" type="slidenum">
              <a:rPr lang="en-US"/>
              <a:pPr>
                <a:defRPr/>
              </a:pPr>
              <a:t>‹#›</a:t>
            </a:fld>
            <a:endParaRPr lang="en-US"/>
          </a:p>
        </p:txBody>
      </p:sp>
    </p:spTree>
    <p:extLst>
      <p:ext uri="{BB962C8B-B14F-4D97-AF65-F5344CB8AC3E}">
        <p14:creationId xmlns:p14="http://schemas.microsoft.com/office/powerpoint/2010/main" val="3635640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E720981B-FC1D-1244-A131-12DF411D363D}" type="slidenum">
              <a:rPr lang="en-US"/>
              <a:pPr>
                <a:defRPr/>
              </a:pPr>
              <a:t>‹#›</a:t>
            </a:fld>
            <a:endParaRPr lang="en-US"/>
          </a:p>
        </p:txBody>
      </p:sp>
    </p:spTree>
    <p:extLst>
      <p:ext uri="{BB962C8B-B14F-4D97-AF65-F5344CB8AC3E}">
        <p14:creationId xmlns:p14="http://schemas.microsoft.com/office/powerpoint/2010/main" val="309141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A204DD9-5C43-FD48-86BD-6EAF472087B3}" type="slidenum">
              <a:rPr lang="en-US"/>
              <a:pPr>
                <a:defRPr/>
              </a:pPr>
              <a:t>‹#›</a:t>
            </a:fld>
            <a:endParaRPr lang="en-US"/>
          </a:p>
        </p:txBody>
      </p:sp>
    </p:spTree>
    <p:extLst>
      <p:ext uri="{BB962C8B-B14F-4D97-AF65-F5344CB8AC3E}">
        <p14:creationId xmlns:p14="http://schemas.microsoft.com/office/powerpoint/2010/main" val="3588339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153E760-DDAD-E84C-9095-E396B9AA6A82}" type="slidenum">
              <a:rPr lang="en-US"/>
              <a:pPr>
                <a:defRPr/>
              </a:pPr>
              <a:t>‹#›</a:t>
            </a:fld>
            <a:endParaRPr lang="en-US"/>
          </a:p>
        </p:txBody>
      </p:sp>
    </p:spTree>
    <p:extLst>
      <p:ext uri="{BB962C8B-B14F-4D97-AF65-F5344CB8AC3E}">
        <p14:creationId xmlns:p14="http://schemas.microsoft.com/office/powerpoint/2010/main" val="3191816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image" Target="../media/image1.jpe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5430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5430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eaLnBrk="0" hangingPunct="0">
              <a:defRPr sz="1400">
                <a:ea typeface="+mn-ea"/>
                <a:cs typeface="+mn-cs"/>
              </a:defRPr>
            </a:lvl1pPr>
          </a:lstStyle>
          <a:p>
            <a:pPr>
              <a:defRPr/>
            </a:pPr>
            <a:endParaRPr lang="en-US"/>
          </a:p>
        </p:txBody>
      </p:sp>
      <p:sp>
        <p:nvSpPr>
          <p:cNvPr id="35430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eaLnBrk="0" hangingPunct="0">
              <a:defRPr sz="1400">
                <a:ea typeface="+mn-ea"/>
                <a:cs typeface="+mn-cs"/>
              </a:defRPr>
            </a:lvl1pPr>
          </a:lstStyle>
          <a:p>
            <a:pPr>
              <a:defRPr/>
            </a:pPr>
            <a:endParaRPr lang="en-US"/>
          </a:p>
        </p:txBody>
      </p:sp>
      <p:sp>
        <p:nvSpPr>
          <p:cNvPr id="35431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eaLnBrk="0" hangingPunct="0">
              <a:defRPr sz="1400">
                <a:ea typeface="+mn-ea"/>
                <a:cs typeface="+mn-cs"/>
              </a:defRPr>
            </a:lvl1pPr>
          </a:lstStyle>
          <a:p>
            <a:pPr>
              <a:defRPr/>
            </a:pPr>
            <a:fld id="{081A6D80-3CD7-9D4A-AF70-BFD6DD4137E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4"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Osaka" charset="0"/>
          <a:cs typeface="Osaka" charset="0"/>
        </a:defRPr>
      </a:lvl2pPr>
      <a:lvl3pPr algn="ctr" rtl="0" eaLnBrk="0" fontAlgn="base" hangingPunct="0">
        <a:spcBef>
          <a:spcPct val="0"/>
        </a:spcBef>
        <a:spcAft>
          <a:spcPct val="0"/>
        </a:spcAft>
        <a:defRPr sz="4400">
          <a:solidFill>
            <a:schemeClr val="tx2"/>
          </a:solidFill>
          <a:latin typeface="Arial" charset="0"/>
          <a:ea typeface="Osaka" charset="0"/>
          <a:cs typeface="Osaka" charset="0"/>
        </a:defRPr>
      </a:lvl3pPr>
      <a:lvl4pPr algn="ctr" rtl="0" eaLnBrk="0" fontAlgn="base" hangingPunct="0">
        <a:spcBef>
          <a:spcPct val="0"/>
        </a:spcBef>
        <a:spcAft>
          <a:spcPct val="0"/>
        </a:spcAft>
        <a:defRPr sz="4400">
          <a:solidFill>
            <a:schemeClr val="tx2"/>
          </a:solidFill>
          <a:latin typeface="Arial" charset="0"/>
          <a:ea typeface="Osaka" charset="0"/>
          <a:cs typeface="Osaka" charset="0"/>
        </a:defRPr>
      </a:lvl4pPr>
      <a:lvl5pPr algn="ctr" rtl="0" eaLnBrk="0" fontAlgn="base" hangingPunct="0">
        <a:spcBef>
          <a:spcPct val="0"/>
        </a:spcBef>
        <a:spcAft>
          <a:spcPct val="0"/>
        </a:spcAft>
        <a:defRPr sz="4400">
          <a:solidFill>
            <a:schemeClr val="tx2"/>
          </a:solidFill>
          <a:latin typeface="Arial" charset="0"/>
          <a:ea typeface="Osaka" charset="0"/>
          <a:cs typeface="Osaka" charset="0"/>
        </a:defRPr>
      </a:lvl5pPr>
      <a:lvl6pPr marL="457200" algn="ctr" rtl="0" fontAlgn="base">
        <a:spcBef>
          <a:spcPct val="0"/>
        </a:spcBef>
        <a:spcAft>
          <a:spcPct val="0"/>
        </a:spcAft>
        <a:defRPr sz="4400">
          <a:solidFill>
            <a:schemeClr val="tx2"/>
          </a:solidFill>
          <a:latin typeface="Arial" charset="0"/>
          <a:ea typeface="Osaka" charset="0"/>
          <a:cs typeface="Osaka" charset="0"/>
        </a:defRPr>
      </a:lvl6pPr>
      <a:lvl7pPr marL="914400" algn="ctr" rtl="0" fontAlgn="base">
        <a:spcBef>
          <a:spcPct val="0"/>
        </a:spcBef>
        <a:spcAft>
          <a:spcPct val="0"/>
        </a:spcAft>
        <a:defRPr sz="4400">
          <a:solidFill>
            <a:schemeClr val="tx2"/>
          </a:solidFill>
          <a:latin typeface="Arial" charset="0"/>
          <a:ea typeface="Osaka" charset="0"/>
          <a:cs typeface="Osaka" charset="0"/>
        </a:defRPr>
      </a:lvl7pPr>
      <a:lvl8pPr marL="1371600" algn="ctr" rtl="0" fontAlgn="base">
        <a:spcBef>
          <a:spcPct val="0"/>
        </a:spcBef>
        <a:spcAft>
          <a:spcPct val="0"/>
        </a:spcAft>
        <a:defRPr sz="4400">
          <a:solidFill>
            <a:schemeClr val="tx2"/>
          </a:solidFill>
          <a:latin typeface="Arial" charset="0"/>
          <a:ea typeface="Osaka" charset="0"/>
          <a:cs typeface="Osaka" charset="0"/>
        </a:defRPr>
      </a:lvl8pPr>
      <a:lvl9pPr marL="1828800" algn="ctr" rtl="0" fontAlgn="base">
        <a:spcBef>
          <a:spcPct val="0"/>
        </a:spcBef>
        <a:spcAft>
          <a:spcPct val="0"/>
        </a:spcAft>
        <a:defRPr sz="4400">
          <a:solidFill>
            <a:schemeClr val="tx2"/>
          </a:solidFill>
          <a:latin typeface="Arial" charset="0"/>
          <a:ea typeface="Osaka" charset="0"/>
          <a:cs typeface="Osaka"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6355" name="Rectangle 3"/>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56356" name="Rectangle 4"/>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56357" name="Rectangle 5"/>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eaLnBrk="0" hangingPunct="0">
              <a:defRPr sz="1400">
                <a:cs typeface="+mn-cs"/>
              </a:defRPr>
            </a:lvl1pPr>
          </a:lstStyle>
          <a:p>
            <a:pPr>
              <a:defRPr/>
            </a:pPr>
            <a:endParaRPr lang="en-US"/>
          </a:p>
        </p:txBody>
      </p:sp>
      <p:sp>
        <p:nvSpPr>
          <p:cNvPr id="356358" name="Rectangle 6"/>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ctr" eaLnBrk="0" hangingPunct="0">
              <a:defRPr sz="1400">
                <a:cs typeface="+mn-cs"/>
              </a:defRPr>
            </a:lvl1pPr>
          </a:lstStyle>
          <a:p>
            <a:pPr>
              <a:defRPr/>
            </a:pPr>
            <a:endParaRPr lang="en-US"/>
          </a:p>
        </p:txBody>
      </p:sp>
      <p:sp>
        <p:nvSpPr>
          <p:cNvPr id="356359" name="Rectangle 7"/>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eaLnBrk="0" hangingPunct="0">
              <a:defRPr sz="1400">
                <a:cs typeface="+mn-cs"/>
              </a:defRPr>
            </a:lvl1pPr>
          </a:lstStyle>
          <a:p>
            <a:pPr>
              <a:defRPr/>
            </a:pPr>
            <a:fld id="{4EDE80D6-BAF2-D24A-83FB-5CC2A3B9E18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5"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Futura" charset="0"/>
          <a:ea typeface="ＭＳ Ｐゴシック" charset="0"/>
          <a:cs typeface="ＭＳ Ｐゴシック" charset="0"/>
        </a:defRPr>
      </a:lvl2pPr>
      <a:lvl3pPr algn="ctr" rtl="0" eaLnBrk="0" fontAlgn="base" hangingPunct="0">
        <a:spcBef>
          <a:spcPct val="0"/>
        </a:spcBef>
        <a:spcAft>
          <a:spcPct val="0"/>
        </a:spcAft>
        <a:defRPr kumimoji="1" sz="4400">
          <a:solidFill>
            <a:schemeClr val="tx2"/>
          </a:solidFill>
          <a:latin typeface="Futura" charset="0"/>
          <a:ea typeface="ＭＳ Ｐゴシック" charset="0"/>
          <a:cs typeface="ＭＳ Ｐゴシック" charset="0"/>
        </a:defRPr>
      </a:lvl3pPr>
      <a:lvl4pPr algn="ctr" rtl="0" eaLnBrk="0" fontAlgn="base" hangingPunct="0">
        <a:spcBef>
          <a:spcPct val="0"/>
        </a:spcBef>
        <a:spcAft>
          <a:spcPct val="0"/>
        </a:spcAft>
        <a:defRPr kumimoji="1" sz="4400">
          <a:solidFill>
            <a:schemeClr val="tx2"/>
          </a:solidFill>
          <a:latin typeface="Futura" charset="0"/>
          <a:ea typeface="ＭＳ Ｐゴシック" charset="0"/>
          <a:cs typeface="ＭＳ Ｐゴシック" charset="0"/>
        </a:defRPr>
      </a:lvl4pPr>
      <a:lvl5pPr algn="ctr" rtl="0" eaLnBrk="0" fontAlgn="base" hangingPunct="0">
        <a:spcBef>
          <a:spcPct val="0"/>
        </a:spcBef>
        <a:spcAft>
          <a:spcPct val="0"/>
        </a:spcAft>
        <a:defRPr kumimoji="1" sz="4400">
          <a:solidFill>
            <a:schemeClr val="tx2"/>
          </a:solidFill>
          <a:latin typeface="Futura" charset="0"/>
          <a:ea typeface="ＭＳ Ｐゴシック" charset="0"/>
          <a:cs typeface="ＭＳ Ｐゴシック" charset="0"/>
        </a:defRPr>
      </a:lvl5pPr>
      <a:lvl6pPr marL="457200" algn="ctr" rtl="0" fontAlgn="base">
        <a:spcBef>
          <a:spcPct val="0"/>
        </a:spcBef>
        <a:spcAft>
          <a:spcPct val="0"/>
        </a:spcAft>
        <a:defRPr kumimoji="1" sz="4400">
          <a:solidFill>
            <a:schemeClr val="tx2"/>
          </a:solidFill>
          <a:latin typeface="Futura" charset="0"/>
          <a:ea typeface="ＭＳ Ｐゴシック" charset="0"/>
          <a:cs typeface="ＭＳ Ｐゴシック" charset="0"/>
        </a:defRPr>
      </a:lvl6pPr>
      <a:lvl7pPr marL="914400" algn="ctr" rtl="0" fontAlgn="base">
        <a:spcBef>
          <a:spcPct val="0"/>
        </a:spcBef>
        <a:spcAft>
          <a:spcPct val="0"/>
        </a:spcAft>
        <a:defRPr kumimoji="1" sz="4400">
          <a:solidFill>
            <a:schemeClr val="tx2"/>
          </a:solidFill>
          <a:latin typeface="Futura" charset="0"/>
          <a:ea typeface="ＭＳ Ｐゴシック" charset="0"/>
          <a:cs typeface="ＭＳ Ｐゴシック" charset="0"/>
        </a:defRPr>
      </a:lvl7pPr>
      <a:lvl8pPr marL="1371600" algn="ctr" rtl="0" fontAlgn="base">
        <a:spcBef>
          <a:spcPct val="0"/>
        </a:spcBef>
        <a:spcAft>
          <a:spcPct val="0"/>
        </a:spcAft>
        <a:defRPr kumimoji="1" sz="4400">
          <a:solidFill>
            <a:schemeClr val="tx2"/>
          </a:solidFill>
          <a:latin typeface="Futura" charset="0"/>
          <a:ea typeface="ＭＳ Ｐゴシック" charset="0"/>
          <a:cs typeface="ＭＳ Ｐゴシック" charset="0"/>
        </a:defRPr>
      </a:lvl8pPr>
      <a:lvl9pPr marL="1828800" algn="ctr" rtl="0" fontAlgn="base">
        <a:spcBef>
          <a:spcPct val="0"/>
        </a:spcBef>
        <a:spcAft>
          <a:spcPct val="0"/>
        </a:spcAft>
        <a:defRPr kumimoji="1" sz="4400">
          <a:solidFill>
            <a:schemeClr val="tx2"/>
          </a:solidFill>
          <a:latin typeface="Futura"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lr>
          <a:srgbClr val="3C0000"/>
        </a:buClr>
        <a:buFont typeface="Wingdings" charset="0"/>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3C0000"/>
        </a:buClr>
        <a:buFont typeface="Wingdings"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rgbClr val="3C0000"/>
        </a:buClr>
        <a:buFont typeface="Wingdings" charset="0"/>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rgbClr val="3C0000"/>
        </a:buClr>
        <a:buFont typeface="Wingdings"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rgbClr val="3C0000"/>
        </a:buClr>
        <a:buFont typeface="Wingdings" charset="0"/>
        <a:buChar char=""/>
        <a:defRPr kumimoji="1" sz="2000">
          <a:solidFill>
            <a:schemeClr val="tx1"/>
          </a:solidFill>
          <a:latin typeface="+mn-lt"/>
          <a:ea typeface="+mn-ea"/>
        </a:defRPr>
      </a:lvl5pPr>
      <a:lvl6pPr marL="2514600" indent="-228600" algn="l" rtl="0" fontAlgn="base">
        <a:spcBef>
          <a:spcPct val="20000"/>
        </a:spcBef>
        <a:spcAft>
          <a:spcPct val="0"/>
        </a:spcAft>
        <a:buClr>
          <a:srgbClr val="3C0000"/>
        </a:buClr>
        <a:buFont typeface="Wingdings" charset="0"/>
        <a:buChar char=""/>
        <a:defRPr kumimoji="1" sz="2000">
          <a:solidFill>
            <a:schemeClr val="tx1"/>
          </a:solidFill>
          <a:latin typeface="+mn-lt"/>
          <a:ea typeface="+mn-ea"/>
        </a:defRPr>
      </a:lvl6pPr>
      <a:lvl7pPr marL="2971800" indent="-228600" algn="l" rtl="0" fontAlgn="base">
        <a:spcBef>
          <a:spcPct val="20000"/>
        </a:spcBef>
        <a:spcAft>
          <a:spcPct val="0"/>
        </a:spcAft>
        <a:buClr>
          <a:srgbClr val="3C0000"/>
        </a:buClr>
        <a:buFont typeface="Wingdings" charset="0"/>
        <a:buChar char=""/>
        <a:defRPr kumimoji="1" sz="2000">
          <a:solidFill>
            <a:schemeClr val="tx1"/>
          </a:solidFill>
          <a:latin typeface="+mn-lt"/>
          <a:ea typeface="+mn-ea"/>
        </a:defRPr>
      </a:lvl7pPr>
      <a:lvl8pPr marL="3429000" indent="-228600" algn="l" rtl="0" fontAlgn="base">
        <a:spcBef>
          <a:spcPct val="20000"/>
        </a:spcBef>
        <a:spcAft>
          <a:spcPct val="0"/>
        </a:spcAft>
        <a:buClr>
          <a:srgbClr val="3C0000"/>
        </a:buClr>
        <a:buFont typeface="Wingdings" charset="0"/>
        <a:buChar char=""/>
        <a:defRPr kumimoji="1" sz="2000">
          <a:solidFill>
            <a:schemeClr val="tx1"/>
          </a:solidFill>
          <a:latin typeface="+mn-lt"/>
          <a:ea typeface="+mn-ea"/>
        </a:defRPr>
      </a:lvl8pPr>
      <a:lvl9pPr marL="3886200" indent="-228600" algn="l" rtl="0" fontAlgn="base">
        <a:spcBef>
          <a:spcPct val="20000"/>
        </a:spcBef>
        <a:spcAft>
          <a:spcPct val="0"/>
        </a:spcAft>
        <a:buClr>
          <a:srgbClr val="3C0000"/>
        </a:buClr>
        <a:buFont typeface="Wingdings" charset="0"/>
        <a:buChar char=""/>
        <a:defRPr kumimoji="1"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embeddings/oleObject1.bin"/><Relationship Id="rId5"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2.bin"/><Relationship Id="rId5" Type="http://schemas.openxmlformats.org/officeDocument/2006/relationships/image" Target="../media/image4.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4" Type="http://schemas.openxmlformats.org/officeDocument/2006/relationships/oleObject" Target="../embeddings/oleObject3.bin"/><Relationship Id="rId5" Type="http://schemas.openxmlformats.org/officeDocument/2006/relationships/image" Target="../media/image5.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oleObject" Target="../embeddings/oleObject4.bin"/><Relationship Id="rId5" Type="http://schemas.openxmlformats.org/officeDocument/2006/relationships/image" Target="../media/image6.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4" Type="http://schemas.openxmlformats.org/officeDocument/2006/relationships/oleObject" Target="../embeddings/oleObject5.bin"/><Relationship Id="rId5" Type="http://schemas.openxmlformats.org/officeDocument/2006/relationships/image" Target="../media/image7.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hyperlink" Target="..%5C..%5C..%5C..%5CProgram%20Files%5CTurningPoint%5C2003%5CQuestions.html"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hyperlink" Target="..%5C..%5C..%5C..%5CProgram%20Files%5CTurningPoint%5C2003%5CQuestions.html"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hyperlink" Target="..%5C..%5C..%5C..%5CProgram%20Files%5CTurningPoint%5C2003%5CQuestions.html"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hyperlink" Target="..%5C..%5C..%5C..%5C..%5CProgram%20Files%5CTurningPoint%5C2003%5CQuestions.html"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hyperlink" Target="..%5C..%5C..%5C..%5C..%5CProgram%20Files%5CTurningPoint%5C2003%5CQuestions.html"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hyperlink" Target="..%5C..%5C..%5C..%5C..%5CProgram%20Files%5CTurningPoint%5C2003%5CQuestions.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hyperlink" Target="..%5C..%5C..%5C..%5C..%5CProgram%20Files%5CTurningPoint%5C2003%5CQuestions.html"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hyperlink" Target="..%5C..%5C..%5C..%5C..%5CProgram%20Files%5CTurningPoint%5C2003%5CQuestions.html"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hyperlink" Target="..%5C..%5C..%5C..%5C..%5CProgram%20Files%5CTurningPoint%5C2003%5CQuestions.html"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 Id="rId3" Type="http://schemas.openxmlformats.org/officeDocument/2006/relationships/hyperlink" Target="..%5C..%5C..%5C..%5C..%5CProgram%20Files%5CTurningPoint%5C2003%5CQuestions.html"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 Id="rId3" Type="http://schemas.openxmlformats.org/officeDocument/2006/relationships/hyperlink" Target="..%5C..%5C..%5C..%5C..%5CProgram%20Files%5CTurningPoint%5C2003%5CQuestions.html"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5.xml"/><Relationship Id="rId3" Type="http://schemas.openxmlformats.org/officeDocument/2006/relationships/hyperlink" Target="..%5C..%5C..%5C..%5C..%5CProgram%20Files%5CTurningPoint%5C2003%5CQuestions.html" TargetMode="Externa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hyperlink" Target="..%5C..%5C..%5C..%5C..%5CProgram%20Files%5CTurningPoint%5C2003%5CQuestions.html" TargetMode="Externa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p:cNvSpPr>
            <a:spLocks noGrp="1" noChangeArrowheads="1"/>
          </p:cNvSpPr>
          <p:nvPr>
            <p:ph type="title"/>
          </p:nvPr>
        </p:nvSpPr>
        <p:spPr>
          <a:xfrm>
            <a:off x="257175" y="557213"/>
            <a:ext cx="8496300" cy="1030287"/>
          </a:xfrm>
        </p:spPr>
        <p:txBody>
          <a:bodyPr/>
          <a:lstStyle/>
          <a:p>
            <a:pPr eaLnBrk="1" hangingPunct="1">
              <a:lnSpc>
                <a:spcPct val="105000"/>
              </a:lnSpc>
              <a:defRPr/>
            </a:pPr>
            <a:r>
              <a:rPr kumimoji="0" lang="en-US" sz="4200" b="1" smtClean="0">
                <a:solidFill>
                  <a:schemeClr val="tx1"/>
                </a:solidFill>
              </a:rPr>
              <a:t>Unit IV</a:t>
            </a:r>
            <a:endParaRPr kumimoji="0" lang="en-US" sz="4200" smtClean="0">
              <a:solidFill>
                <a:schemeClr val="tx1"/>
              </a:solidFill>
            </a:endParaRPr>
          </a:p>
        </p:txBody>
      </p:sp>
      <p:sp>
        <p:nvSpPr>
          <p:cNvPr id="57349" name="Rectangle 5"/>
          <p:cNvSpPr>
            <a:spLocks noGrp="1" noChangeArrowheads="1"/>
          </p:cNvSpPr>
          <p:nvPr>
            <p:ph type="body" idx="1"/>
          </p:nvPr>
        </p:nvSpPr>
        <p:spPr>
          <a:xfrm>
            <a:off x="244475" y="1611313"/>
            <a:ext cx="8636000" cy="4625975"/>
          </a:xfrm>
        </p:spPr>
        <p:txBody>
          <a:bodyPr/>
          <a:lstStyle/>
          <a:p>
            <a:pPr algn="ctr" eaLnBrk="1" hangingPunct="1">
              <a:lnSpc>
                <a:spcPct val="90000"/>
              </a:lnSpc>
              <a:spcBef>
                <a:spcPct val="40000"/>
              </a:spcBef>
              <a:buClr>
                <a:srgbClr val="003399"/>
              </a:buClr>
              <a:buFont typeface="Wingdings" charset="0"/>
              <a:buNone/>
              <a:defRPr/>
            </a:pPr>
            <a:r>
              <a:rPr kumimoji="0" lang="en-US" b="1" smtClean="0"/>
              <a:t>Tax Incidence (Chapter7)</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5" name="Group 2"/>
          <p:cNvGrpSpPr>
            <a:grpSpLocks/>
          </p:cNvGrpSpPr>
          <p:nvPr/>
        </p:nvGrpSpPr>
        <p:grpSpPr bwMode="auto">
          <a:xfrm>
            <a:off x="5072063" y="2278063"/>
            <a:ext cx="3176587" cy="2274887"/>
            <a:chOff x="3027" y="1106"/>
            <a:chExt cx="2001" cy="1433"/>
          </a:xfrm>
        </p:grpSpPr>
        <p:sp>
          <p:nvSpPr>
            <p:cNvPr id="125955" name="Line 3"/>
            <p:cNvSpPr>
              <a:spLocks noChangeShapeType="1"/>
            </p:cNvSpPr>
            <p:nvPr/>
          </p:nvSpPr>
          <p:spPr bwMode="auto">
            <a:xfrm flipV="1">
              <a:off x="3027" y="1316"/>
              <a:ext cx="1696" cy="1223"/>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25956" name="Text Box 4"/>
            <p:cNvSpPr txBox="1">
              <a:spLocks noChangeArrowheads="1"/>
            </p:cNvSpPr>
            <p:nvPr/>
          </p:nvSpPr>
          <p:spPr bwMode="auto">
            <a:xfrm>
              <a:off x="4642" y="1106"/>
              <a:ext cx="38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S</a:t>
              </a:r>
              <a:r>
                <a:rPr lang="en-US" b="1" baseline="-25000">
                  <a:cs typeface="Arial" charset="0"/>
                </a:rPr>
                <a:t>1</a:t>
              </a:r>
            </a:p>
          </p:txBody>
        </p:sp>
      </p:grpSp>
      <p:sp>
        <p:nvSpPr>
          <p:cNvPr id="125957" name="Rectangle 5"/>
          <p:cNvSpPr>
            <a:spLocks noGrp="1" noChangeArrowheads="1"/>
          </p:cNvSpPr>
          <p:nvPr>
            <p:ph type="title"/>
          </p:nvPr>
        </p:nvSpPr>
        <p:spPr>
          <a:xfrm>
            <a:off x="0" y="152400"/>
            <a:ext cx="9144000" cy="649288"/>
          </a:xfrm>
        </p:spPr>
        <p:txBody>
          <a:bodyPr/>
          <a:lstStyle/>
          <a:p>
            <a:pPr eaLnBrk="1" hangingPunct="1">
              <a:defRPr/>
            </a:pPr>
            <a:r>
              <a:rPr lang="en-US" sz="3600" b="1" smtClean="0">
                <a:solidFill>
                  <a:schemeClr val="accent2"/>
                </a:solidFill>
              </a:rPr>
              <a:t>The Outcome Is the Same in Both Cases</a:t>
            </a:r>
            <a:r>
              <a:rPr lang="en-US" sz="3600" b="1" i="1" smtClean="0">
                <a:solidFill>
                  <a:schemeClr val="accent2"/>
                </a:solidFill>
              </a:rPr>
              <a:t>!</a:t>
            </a:r>
            <a:endParaRPr lang="en-US" sz="4100" i="1" smtClean="0"/>
          </a:p>
        </p:txBody>
      </p:sp>
      <p:sp>
        <p:nvSpPr>
          <p:cNvPr id="125958" name="Rectangle 6"/>
          <p:cNvSpPr>
            <a:spLocks noGrp="1" noChangeArrowheads="1"/>
          </p:cNvSpPr>
          <p:nvPr>
            <p:ph type="body" idx="1"/>
          </p:nvPr>
        </p:nvSpPr>
        <p:spPr>
          <a:xfrm>
            <a:off x="0" y="2311400"/>
            <a:ext cx="2760663" cy="3973513"/>
          </a:xfrm>
          <a:extLst>
            <a:ext uri="{909E8E84-426E-40dd-AFC4-6F175D3DCCD1}">
              <a14:hiddenFill xmlns:a14="http://schemas.microsoft.com/office/drawing/2010/main">
                <a:solidFill>
                  <a:srgbClr val="FFFFCC"/>
                </a:solidFill>
              </a14:hiddenFill>
            </a:ext>
          </a:extLst>
        </p:spPr>
        <p:txBody>
          <a:bodyPr/>
          <a:lstStyle/>
          <a:p>
            <a:pPr marL="0" indent="0" eaLnBrk="1" hangingPunct="1">
              <a:lnSpc>
                <a:spcPct val="90000"/>
              </a:lnSpc>
              <a:buFontTx/>
              <a:buNone/>
              <a:defRPr/>
            </a:pPr>
            <a:r>
              <a:rPr lang="en-US" sz="3000" smtClean="0"/>
              <a:t>What matters is this:</a:t>
            </a:r>
          </a:p>
          <a:p>
            <a:pPr marL="0" indent="0" eaLnBrk="1" hangingPunct="1">
              <a:lnSpc>
                <a:spcPct val="90000"/>
              </a:lnSpc>
              <a:buFontTx/>
              <a:buNone/>
              <a:defRPr/>
            </a:pPr>
            <a:r>
              <a:rPr lang="en-US" sz="3000" smtClean="0">
                <a:solidFill>
                  <a:srgbClr val="FF0000"/>
                </a:solidFill>
              </a:rPr>
              <a:t>A tax drives </a:t>
            </a:r>
            <a:br>
              <a:rPr lang="en-US" sz="3000" smtClean="0">
                <a:solidFill>
                  <a:srgbClr val="FF0000"/>
                </a:solidFill>
              </a:rPr>
            </a:br>
            <a:r>
              <a:rPr lang="en-US" sz="3000" smtClean="0">
                <a:solidFill>
                  <a:srgbClr val="FF0000"/>
                </a:solidFill>
              </a:rPr>
              <a:t>a wedge between the price buyers pay and the price sellers receive. </a:t>
            </a:r>
          </a:p>
        </p:txBody>
      </p:sp>
      <p:grpSp>
        <p:nvGrpSpPr>
          <p:cNvPr id="47108" name="Group 7"/>
          <p:cNvGrpSpPr>
            <a:grpSpLocks/>
          </p:cNvGrpSpPr>
          <p:nvPr/>
        </p:nvGrpSpPr>
        <p:grpSpPr bwMode="auto">
          <a:xfrm>
            <a:off x="4360863" y="1757363"/>
            <a:ext cx="4422775" cy="3871912"/>
            <a:chOff x="2579" y="785"/>
            <a:chExt cx="2786" cy="2439"/>
          </a:xfrm>
        </p:grpSpPr>
        <p:grpSp>
          <p:nvGrpSpPr>
            <p:cNvPr id="47137" name="Group 8"/>
            <p:cNvGrpSpPr>
              <a:grpSpLocks/>
            </p:cNvGrpSpPr>
            <p:nvPr/>
          </p:nvGrpSpPr>
          <p:grpSpPr bwMode="auto">
            <a:xfrm>
              <a:off x="2697" y="1037"/>
              <a:ext cx="2409" cy="2049"/>
              <a:chOff x="1098" y="1361"/>
              <a:chExt cx="2116" cy="2027"/>
            </a:xfrm>
          </p:grpSpPr>
          <p:sp>
            <p:nvSpPr>
              <p:cNvPr id="125961" name="Line 9"/>
              <p:cNvSpPr>
                <a:spLocks noChangeShapeType="1"/>
              </p:cNvSpPr>
              <p:nvPr/>
            </p:nvSpPr>
            <p:spPr bwMode="auto">
              <a:xfrm>
                <a:off x="1102" y="1361"/>
                <a:ext cx="0" cy="2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25962" name="Line 10"/>
              <p:cNvSpPr>
                <a:spLocks noChangeShapeType="1"/>
              </p:cNvSpPr>
              <p:nvPr/>
            </p:nvSpPr>
            <p:spPr bwMode="auto">
              <a:xfrm>
                <a:off x="1098" y="3388"/>
                <a:ext cx="211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125963" name="Text Box 11"/>
            <p:cNvSpPr txBox="1">
              <a:spLocks noChangeArrowheads="1"/>
            </p:cNvSpPr>
            <p:nvPr/>
          </p:nvSpPr>
          <p:spPr bwMode="auto">
            <a:xfrm>
              <a:off x="2579" y="785"/>
              <a:ext cx="26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P</a:t>
              </a:r>
            </a:p>
          </p:txBody>
        </p:sp>
        <p:sp>
          <p:nvSpPr>
            <p:cNvPr id="125964" name="Text Box 12"/>
            <p:cNvSpPr txBox="1">
              <a:spLocks noChangeArrowheads="1"/>
            </p:cNvSpPr>
            <p:nvPr/>
          </p:nvSpPr>
          <p:spPr bwMode="auto">
            <a:xfrm>
              <a:off x="5075" y="2936"/>
              <a:ext cx="29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Q</a:t>
              </a:r>
            </a:p>
          </p:txBody>
        </p:sp>
      </p:grpSp>
      <p:grpSp>
        <p:nvGrpSpPr>
          <p:cNvPr id="47109" name="Group 13"/>
          <p:cNvGrpSpPr>
            <a:grpSpLocks/>
          </p:cNvGrpSpPr>
          <p:nvPr/>
        </p:nvGrpSpPr>
        <p:grpSpPr bwMode="auto">
          <a:xfrm>
            <a:off x="5686425" y="2116138"/>
            <a:ext cx="2730500" cy="2649537"/>
            <a:chOff x="3414" y="1004"/>
            <a:chExt cx="1720" cy="1669"/>
          </a:xfrm>
        </p:grpSpPr>
        <p:sp>
          <p:nvSpPr>
            <p:cNvPr id="125966" name="Line 14"/>
            <p:cNvSpPr>
              <a:spLocks noChangeShapeType="1"/>
            </p:cNvSpPr>
            <p:nvPr/>
          </p:nvSpPr>
          <p:spPr bwMode="auto">
            <a:xfrm>
              <a:off x="3414" y="1004"/>
              <a:ext cx="1417" cy="1470"/>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25967" name="Text Box 15"/>
            <p:cNvSpPr txBox="1">
              <a:spLocks noChangeArrowheads="1"/>
            </p:cNvSpPr>
            <p:nvPr/>
          </p:nvSpPr>
          <p:spPr bwMode="auto">
            <a:xfrm>
              <a:off x="4748" y="2385"/>
              <a:ext cx="38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D</a:t>
              </a:r>
              <a:r>
                <a:rPr lang="en-US" b="1" baseline="-25000">
                  <a:cs typeface="Arial" charset="0"/>
                </a:rPr>
                <a:t>1</a:t>
              </a:r>
            </a:p>
          </p:txBody>
        </p:sp>
      </p:grpSp>
      <p:grpSp>
        <p:nvGrpSpPr>
          <p:cNvPr id="47110" name="Group 16"/>
          <p:cNvGrpSpPr>
            <a:grpSpLocks/>
          </p:cNvGrpSpPr>
          <p:nvPr/>
        </p:nvGrpSpPr>
        <p:grpSpPr bwMode="auto">
          <a:xfrm>
            <a:off x="3382963" y="3105150"/>
            <a:ext cx="3773487" cy="2720975"/>
            <a:chOff x="1963" y="1627"/>
            <a:chExt cx="2377" cy="1714"/>
          </a:xfrm>
        </p:grpSpPr>
        <p:grpSp>
          <p:nvGrpSpPr>
            <p:cNvPr id="47129" name="Group 17"/>
            <p:cNvGrpSpPr>
              <a:grpSpLocks/>
            </p:cNvGrpSpPr>
            <p:nvPr/>
          </p:nvGrpSpPr>
          <p:grpSpPr bwMode="auto">
            <a:xfrm>
              <a:off x="2703" y="1746"/>
              <a:ext cx="1425" cy="1333"/>
              <a:chOff x="357" y="2450"/>
              <a:chExt cx="795" cy="646"/>
            </a:xfrm>
          </p:grpSpPr>
          <p:sp>
            <p:nvSpPr>
              <p:cNvPr id="125970" name="Line 18"/>
              <p:cNvSpPr>
                <a:spLocks noChangeShapeType="1"/>
              </p:cNvSpPr>
              <p:nvPr/>
            </p:nvSpPr>
            <p:spPr bwMode="auto">
              <a:xfrm>
                <a:off x="357" y="2450"/>
                <a:ext cx="795"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25971" name="Line 19"/>
              <p:cNvSpPr>
                <a:spLocks noChangeShapeType="1"/>
              </p:cNvSpPr>
              <p:nvPr/>
            </p:nvSpPr>
            <p:spPr bwMode="auto">
              <a:xfrm>
                <a:off x="1152" y="2451"/>
                <a:ext cx="0" cy="645"/>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125972" name="Oval 20"/>
            <p:cNvSpPr>
              <a:spLocks noChangeArrowheads="1"/>
            </p:cNvSpPr>
            <p:nvPr/>
          </p:nvSpPr>
          <p:spPr bwMode="auto">
            <a:xfrm>
              <a:off x="4081" y="1699"/>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25973" name="Text Box 21"/>
            <p:cNvSpPr txBox="1">
              <a:spLocks noChangeArrowheads="1"/>
            </p:cNvSpPr>
            <p:nvPr/>
          </p:nvSpPr>
          <p:spPr bwMode="auto">
            <a:xfrm>
              <a:off x="1963" y="1627"/>
              <a:ext cx="721"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bIns="0">
              <a:spAutoFit/>
            </a:bodyPr>
            <a:lstStyle/>
            <a:p>
              <a:pPr algn="r">
                <a:spcBef>
                  <a:spcPct val="50000"/>
                </a:spcBef>
                <a:defRPr/>
              </a:pPr>
              <a:r>
                <a:rPr lang="en-US">
                  <a:cs typeface="Arial" charset="0"/>
                </a:rPr>
                <a:t>$10.00</a:t>
              </a:r>
            </a:p>
          </p:txBody>
        </p:sp>
        <p:sp>
          <p:nvSpPr>
            <p:cNvPr id="125974" name="Text Box 22"/>
            <p:cNvSpPr txBox="1">
              <a:spLocks noChangeArrowheads="1"/>
            </p:cNvSpPr>
            <p:nvPr/>
          </p:nvSpPr>
          <p:spPr bwMode="auto">
            <a:xfrm>
              <a:off x="3969" y="3111"/>
              <a:ext cx="371"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500</a:t>
              </a:r>
            </a:p>
          </p:txBody>
        </p:sp>
      </p:grpSp>
      <p:sp>
        <p:nvSpPr>
          <p:cNvPr id="125975" name="Line 23"/>
          <p:cNvSpPr>
            <a:spLocks noChangeShapeType="1"/>
          </p:cNvSpPr>
          <p:nvPr/>
        </p:nvSpPr>
        <p:spPr bwMode="auto">
          <a:xfrm>
            <a:off x="6254750" y="2711450"/>
            <a:ext cx="0" cy="2697163"/>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25979" name="Text Box 27"/>
          <p:cNvSpPr txBox="1">
            <a:spLocks noChangeArrowheads="1"/>
          </p:cNvSpPr>
          <p:nvPr/>
        </p:nvSpPr>
        <p:spPr bwMode="auto">
          <a:xfrm>
            <a:off x="5913438" y="5461000"/>
            <a:ext cx="588962"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430</a:t>
            </a:r>
          </a:p>
        </p:txBody>
      </p:sp>
      <p:grpSp>
        <p:nvGrpSpPr>
          <p:cNvPr id="47113" name="Group 28"/>
          <p:cNvGrpSpPr>
            <a:grpSpLocks/>
          </p:cNvGrpSpPr>
          <p:nvPr/>
        </p:nvGrpSpPr>
        <p:grpSpPr bwMode="auto">
          <a:xfrm>
            <a:off x="3592513" y="3524250"/>
            <a:ext cx="2738437" cy="365125"/>
            <a:chOff x="2091" y="1887"/>
            <a:chExt cx="1725" cy="230"/>
          </a:xfrm>
        </p:grpSpPr>
        <p:sp>
          <p:nvSpPr>
            <p:cNvPr id="125981" name="Line 29"/>
            <p:cNvSpPr>
              <a:spLocks noChangeShapeType="1"/>
            </p:cNvSpPr>
            <p:nvPr/>
          </p:nvSpPr>
          <p:spPr bwMode="auto">
            <a:xfrm>
              <a:off x="2700" y="2005"/>
              <a:ext cx="1072"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25982" name="Oval 30"/>
            <p:cNvSpPr>
              <a:spLocks noChangeArrowheads="1"/>
            </p:cNvSpPr>
            <p:nvPr/>
          </p:nvSpPr>
          <p:spPr bwMode="auto">
            <a:xfrm>
              <a:off x="3728" y="1958"/>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25983" name="Text Box 31"/>
            <p:cNvSpPr txBox="1">
              <a:spLocks noChangeArrowheads="1"/>
            </p:cNvSpPr>
            <p:nvPr/>
          </p:nvSpPr>
          <p:spPr bwMode="auto">
            <a:xfrm>
              <a:off x="2091" y="1887"/>
              <a:ext cx="593"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bIns="0">
              <a:spAutoFit/>
            </a:bodyPr>
            <a:lstStyle/>
            <a:p>
              <a:pPr algn="r">
                <a:spcBef>
                  <a:spcPct val="50000"/>
                </a:spcBef>
                <a:defRPr/>
              </a:pPr>
              <a:r>
                <a:rPr lang="en-US">
                  <a:cs typeface="Arial" charset="0"/>
                </a:rPr>
                <a:t>$9.50</a:t>
              </a:r>
            </a:p>
          </p:txBody>
        </p:sp>
      </p:grpSp>
      <p:grpSp>
        <p:nvGrpSpPr>
          <p:cNvPr id="47114" name="Group 32"/>
          <p:cNvGrpSpPr>
            <a:grpSpLocks/>
          </p:cNvGrpSpPr>
          <p:nvPr/>
        </p:nvGrpSpPr>
        <p:grpSpPr bwMode="auto">
          <a:xfrm>
            <a:off x="3367088" y="2522538"/>
            <a:ext cx="2960687" cy="365125"/>
            <a:chOff x="1947" y="1263"/>
            <a:chExt cx="1865" cy="230"/>
          </a:xfrm>
        </p:grpSpPr>
        <p:sp>
          <p:nvSpPr>
            <p:cNvPr id="125985" name="Line 33"/>
            <p:cNvSpPr>
              <a:spLocks noChangeShapeType="1"/>
            </p:cNvSpPr>
            <p:nvPr/>
          </p:nvSpPr>
          <p:spPr bwMode="auto">
            <a:xfrm>
              <a:off x="2700" y="1376"/>
              <a:ext cx="1072"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25986" name="Oval 34"/>
            <p:cNvSpPr>
              <a:spLocks noChangeArrowheads="1"/>
            </p:cNvSpPr>
            <p:nvPr/>
          </p:nvSpPr>
          <p:spPr bwMode="auto">
            <a:xfrm>
              <a:off x="3724" y="1330"/>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25987" name="Text Box 35"/>
            <p:cNvSpPr txBox="1">
              <a:spLocks noChangeArrowheads="1"/>
            </p:cNvSpPr>
            <p:nvPr/>
          </p:nvSpPr>
          <p:spPr bwMode="auto">
            <a:xfrm>
              <a:off x="1947" y="1263"/>
              <a:ext cx="737"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bIns="0">
              <a:spAutoFit/>
            </a:bodyPr>
            <a:lstStyle/>
            <a:p>
              <a:pPr algn="r">
                <a:spcBef>
                  <a:spcPct val="50000"/>
                </a:spcBef>
                <a:defRPr/>
              </a:pPr>
              <a:r>
                <a:rPr lang="en-US">
                  <a:cs typeface="Arial" charset="0"/>
                </a:rPr>
                <a:t>$11.00</a:t>
              </a:r>
            </a:p>
          </p:txBody>
        </p:sp>
      </p:grpSp>
      <p:sp>
        <p:nvSpPr>
          <p:cNvPr id="125988" name="Text Box 36"/>
          <p:cNvSpPr txBox="1">
            <a:spLocks noChangeArrowheads="1"/>
          </p:cNvSpPr>
          <p:nvPr/>
        </p:nvSpPr>
        <p:spPr bwMode="auto">
          <a:xfrm>
            <a:off x="2711450" y="2479675"/>
            <a:ext cx="801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b="1" i="1">
                <a:cs typeface="Arial" charset="0"/>
              </a:rPr>
              <a:t>P</a:t>
            </a:r>
            <a:r>
              <a:rPr lang="en-US" b="1" i="1" baseline="-25000">
                <a:cs typeface="Arial" charset="0"/>
              </a:rPr>
              <a:t>B</a:t>
            </a:r>
            <a:r>
              <a:rPr lang="en-US">
                <a:cs typeface="Arial" charset="0"/>
              </a:rPr>
              <a:t> =</a:t>
            </a:r>
            <a:endParaRPr lang="en-US" b="1" i="1" baseline="-25000">
              <a:cs typeface="Arial" charset="0"/>
            </a:endParaRPr>
          </a:p>
        </p:txBody>
      </p:sp>
      <p:sp>
        <p:nvSpPr>
          <p:cNvPr id="125989" name="Text Box 37"/>
          <p:cNvSpPr txBox="1">
            <a:spLocks noChangeArrowheads="1"/>
          </p:cNvSpPr>
          <p:nvPr/>
        </p:nvSpPr>
        <p:spPr bwMode="auto">
          <a:xfrm>
            <a:off x="2870200" y="3484563"/>
            <a:ext cx="801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b="1" i="1">
                <a:cs typeface="Arial" charset="0"/>
              </a:rPr>
              <a:t>P</a:t>
            </a:r>
            <a:r>
              <a:rPr lang="en-US" b="1" i="1" baseline="-25000">
                <a:cs typeface="Arial" charset="0"/>
              </a:rPr>
              <a:t>S</a:t>
            </a:r>
            <a:r>
              <a:rPr lang="en-US">
                <a:cs typeface="Arial" charset="0"/>
              </a:rPr>
              <a:t> =</a:t>
            </a:r>
            <a:endParaRPr lang="en-US" b="1" i="1" baseline="-25000">
              <a:cs typeface="Arial" charset="0"/>
            </a:endParaRPr>
          </a:p>
        </p:txBody>
      </p:sp>
      <p:grpSp>
        <p:nvGrpSpPr>
          <p:cNvPr id="47117" name="Group 38"/>
          <p:cNvGrpSpPr>
            <a:grpSpLocks/>
          </p:cNvGrpSpPr>
          <p:nvPr/>
        </p:nvGrpSpPr>
        <p:grpSpPr bwMode="auto">
          <a:xfrm>
            <a:off x="6259513" y="2635250"/>
            <a:ext cx="915987" cy="1068388"/>
            <a:chOff x="3775" y="1327"/>
            <a:chExt cx="577" cy="673"/>
          </a:xfrm>
        </p:grpSpPr>
        <p:sp>
          <p:nvSpPr>
            <p:cNvPr id="125991" name="Line 39"/>
            <p:cNvSpPr>
              <a:spLocks noChangeShapeType="1"/>
            </p:cNvSpPr>
            <p:nvPr/>
          </p:nvSpPr>
          <p:spPr bwMode="auto">
            <a:xfrm flipH="1" flipV="1">
              <a:off x="3775" y="1378"/>
              <a:ext cx="1" cy="622"/>
            </a:xfrm>
            <a:prstGeom prst="line">
              <a:avLst/>
            </a:prstGeom>
            <a:noFill/>
            <a:ln w="38100">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25992" name="AutoShape 40"/>
            <p:cNvSpPr>
              <a:spLocks/>
            </p:cNvSpPr>
            <p:nvPr/>
          </p:nvSpPr>
          <p:spPr bwMode="auto">
            <a:xfrm flipH="1">
              <a:off x="3821" y="1373"/>
              <a:ext cx="118" cy="621"/>
            </a:xfrm>
            <a:prstGeom prst="leftBrace">
              <a:avLst>
                <a:gd name="adj1" fmla="val 57110"/>
                <a:gd name="adj2" fmla="val 49435"/>
              </a:avLst>
            </a:prstGeom>
            <a:noFill/>
            <a:ln w="31750">
              <a:solidFill>
                <a:srgbClr val="0066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25993" name="Text Box 41"/>
            <p:cNvSpPr txBox="1">
              <a:spLocks noChangeArrowheads="1"/>
            </p:cNvSpPr>
            <p:nvPr/>
          </p:nvSpPr>
          <p:spPr bwMode="auto">
            <a:xfrm>
              <a:off x="3910" y="1327"/>
              <a:ext cx="44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solidFill>
                    <a:srgbClr val="006600"/>
                  </a:solidFill>
                  <a:cs typeface="Arial" charset="0"/>
                </a:rPr>
                <a:t>Tax</a:t>
              </a:r>
            </a:p>
          </p:txBody>
        </p:sp>
        <p:sp>
          <p:nvSpPr>
            <p:cNvPr id="125994" name="Line 42"/>
            <p:cNvSpPr>
              <a:spLocks noChangeShapeType="1"/>
            </p:cNvSpPr>
            <p:nvPr/>
          </p:nvSpPr>
          <p:spPr bwMode="auto">
            <a:xfrm flipV="1">
              <a:off x="3967" y="1559"/>
              <a:ext cx="140" cy="1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125996" name="Rectangle 44"/>
          <p:cNvSpPr>
            <a:spLocks noChangeArrowheads="1"/>
          </p:cNvSpPr>
          <p:nvPr/>
        </p:nvSpPr>
        <p:spPr bwMode="auto">
          <a:xfrm>
            <a:off x="458788" y="871538"/>
            <a:ext cx="8393112" cy="923925"/>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solidFill>
                  <a:srgbClr val="FF0000"/>
                </a:solidFill>
                <a:cs typeface="Arial" charset="0"/>
              </a:rPr>
              <a:t>The effects on </a:t>
            </a:r>
            <a:r>
              <a:rPr lang="en-US" sz="2600" b="1" i="1">
                <a:solidFill>
                  <a:srgbClr val="FF0000"/>
                </a:solidFill>
                <a:cs typeface="Arial" charset="0"/>
              </a:rPr>
              <a:t>P</a:t>
            </a:r>
            <a:r>
              <a:rPr lang="en-US" sz="2600">
                <a:solidFill>
                  <a:srgbClr val="FF0000"/>
                </a:solidFill>
                <a:cs typeface="Arial" charset="0"/>
              </a:rPr>
              <a:t> and </a:t>
            </a:r>
            <a:r>
              <a:rPr lang="en-US" sz="2600" b="1" i="1">
                <a:solidFill>
                  <a:srgbClr val="FF0000"/>
                </a:solidFill>
                <a:cs typeface="Arial" charset="0"/>
              </a:rPr>
              <a:t>Q</a:t>
            </a:r>
            <a:r>
              <a:rPr lang="en-US" sz="2600">
                <a:solidFill>
                  <a:srgbClr val="FF0000"/>
                </a:solidFill>
                <a:cs typeface="Arial" charset="0"/>
              </a:rPr>
              <a:t>, and the tax incidence are the same whether the tax is imposed on buyers or sellers!</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5996"/>
                                        </p:tgtEl>
                                        <p:attrNameLst>
                                          <p:attrName>style.visibility</p:attrName>
                                        </p:attrNameLst>
                                      </p:cBhvr>
                                      <p:to>
                                        <p:strVal val="visible"/>
                                      </p:to>
                                    </p:set>
                                    <p:animEffect transition="in" filter="dissolve">
                                      <p:cBhvr>
                                        <p:cTn id="7" dur="500"/>
                                        <p:tgtEl>
                                          <p:spTgt spid="125996"/>
                                        </p:tgtEl>
                                      </p:cBhvr>
                                    </p:animEffect>
                                  </p:childTnLst>
                                  <p:subTnLst>
                                    <p:animClr clrSpc="rgb" dir="cw">
                                      <p:cBhvr override="childStyle">
                                        <p:cTn dur="1" fill="hold" display="0" masterRel="nextClick" afterEffect="1"/>
                                        <p:tgtEl>
                                          <p:spTgt spid="125996"/>
                                        </p:tgtEl>
                                        <p:attrNameLst>
                                          <p:attrName>ppt_c</p:attrName>
                                        </p:attrNameLst>
                                      </p:cBhvr>
                                      <p:to>
                                        <a:schemeClr val="tx1"/>
                                      </p:to>
                                    </p:animClr>
                                  </p:sub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5958">
                                            <p:txEl>
                                              <p:pRg st="0" end="0"/>
                                            </p:txEl>
                                          </p:spTgt>
                                        </p:tgtEl>
                                        <p:attrNameLst>
                                          <p:attrName>style.visibility</p:attrName>
                                        </p:attrNameLst>
                                      </p:cBhvr>
                                      <p:to>
                                        <p:strVal val="visible"/>
                                      </p:to>
                                    </p:set>
                                    <p:animEffect transition="in" filter="dissolve">
                                      <p:cBhvr>
                                        <p:cTn id="12" dur="500"/>
                                        <p:tgtEl>
                                          <p:spTgt spid="12595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5958">
                                            <p:txEl>
                                              <p:pRg st="1" end="1"/>
                                            </p:txEl>
                                          </p:spTgt>
                                        </p:tgtEl>
                                        <p:attrNameLst>
                                          <p:attrName>style.visibility</p:attrName>
                                        </p:attrNameLst>
                                      </p:cBhvr>
                                      <p:to>
                                        <p:strVal val="visible"/>
                                      </p:to>
                                    </p:set>
                                    <p:animEffect transition="in" filter="dissolve">
                                      <p:cBhvr>
                                        <p:cTn id="17" dur="500"/>
                                        <p:tgtEl>
                                          <p:spTgt spid="12595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8" grpId="0" build="p" bldLvl="2"/>
      <p:bldP spid="125996" grpId="0" bldLvl="5"/>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pattFill prst="wdUpDiag">
          <a:fgClr>
            <a:srgbClr val="FFFFCC"/>
          </a:fgClr>
          <a:bgClr>
            <a:schemeClr val="bg1"/>
          </a:bgClr>
        </a:pattFill>
        <a:effectLst/>
      </p:bgPr>
    </p:bg>
    <p:spTree>
      <p:nvGrpSpPr>
        <p:cNvPr id="1" name=""/>
        <p:cNvGrpSpPr/>
        <p:nvPr/>
      </p:nvGrpSpPr>
      <p:grpSpPr>
        <a:xfrm>
          <a:off x="0" y="0"/>
          <a:ext cx="0" cy="0"/>
          <a:chOff x="0" y="0"/>
          <a:chExt cx="0" cy="0"/>
        </a:xfrm>
      </p:grpSpPr>
      <p:grpSp>
        <p:nvGrpSpPr>
          <p:cNvPr id="49154" name="Group 2"/>
          <p:cNvGrpSpPr>
            <a:grpSpLocks/>
          </p:cNvGrpSpPr>
          <p:nvPr/>
        </p:nvGrpSpPr>
        <p:grpSpPr bwMode="auto">
          <a:xfrm>
            <a:off x="0" y="0"/>
            <a:ext cx="1550988" cy="6869113"/>
            <a:chOff x="0" y="0"/>
            <a:chExt cx="977" cy="4327"/>
          </a:xfrm>
        </p:grpSpPr>
        <p:sp>
          <p:nvSpPr>
            <p:cNvPr id="257027" name="Rectangle 3"/>
            <p:cNvSpPr>
              <a:spLocks noChangeArrowheads="1"/>
            </p:cNvSpPr>
            <p:nvPr/>
          </p:nvSpPr>
          <p:spPr bwMode="auto">
            <a:xfrm rot="5400000">
              <a:off x="-2011" y="2011"/>
              <a:ext cx="4327" cy="306"/>
            </a:xfrm>
            <a:prstGeom prst="rect">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57028" name="Oval 4"/>
            <p:cNvSpPr>
              <a:spLocks noChangeArrowheads="1"/>
            </p:cNvSpPr>
            <p:nvPr/>
          </p:nvSpPr>
          <p:spPr bwMode="auto">
            <a:xfrm rot="5400000">
              <a:off x="86" y="39"/>
              <a:ext cx="930" cy="852"/>
            </a:xfrm>
            <a:prstGeom prst="ellipse">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257029" name="Rectangle 5"/>
          <p:cNvSpPr>
            <a:spLocks noGrp="1" noChangeArrowheads="1"/>
          </p:cNvSpPr>
          <p:nvPr>
            <p:ph type="title"/>
          </p:nvPr>
        </p:nvSpPr>
        <p:spPr>
          <a:xfrm>
            <a:off x="387350" y="209550"/>
            <a:ext cx="8189913" cy="942975"/>
          </a:xfrm>
        </p:spPr>
        <p:txBody>
          <a:bodyPr/>
          <a:lstStyle/>
          <a:p>
            <a:pPr algn="l" eaLnBrk="1" hangingPunct="1">
              <a:defRPr/>
            </a:pPr>
            <a:r>
              <a:rPr lang="en-US" sz="3500" smtClean="0">
                <a:solidFill>
                  <a:srgbClr val="FF9966"/>
                </a:solidFill>
                <a:effectLst>
                  <a:outerShdw blurRad="38100" dist="38100" dir="2700000" algn="tl">
                    <a:srgbClr val="DDDDDD"/>
                  </a:outerShdw>
                </a:effectLst>
              </a:rPr>
              <a:t>A</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C</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T</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I</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V</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E  L</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E</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A</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R</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N</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I</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N</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G  </a:t>
            </a:r>
            <a:r>
              <a:rPr lang="en-US" sz="4000" smtClean="0">
                <a:solidFill>
                  <a:srgbClr val="FF9966"/>
                </a:solidFill>
                <a:effectLst>
                  <a:outerShdw blurRad="38100" dist="38100" dir="2700000" algn="tl">
                    <a:srgbClr val="DDDDDD"/>
                  </a:outerShdw>
                </a:effectLst>
              </a:rPr>
              <a:t>1</a:t>
            </a:r>
            <a:r>
              <a:rPr lang="en-US" sz="3700" smtClean="0">
                <a:solidFill>
                  <a:srgbClr val="FF9966"/>
                </a:solidFill>
                <a:effectLst>
                  <a:outerShdw blurRad="38100" dist="38100" dir="2700000" algn="tl">
                    <a:srgbClr val="DDDDDD"/>
                  </a:outerShdw>
                </a:effectLst>
              </a:rPr>
              <a:t>:   </a:t>
            </a:r>
            <a:br>
              <a:rPr lang="en-US" sz="3700" smtClean="0">
                <a:solidFill>
                  <a:srgbClr val="FF9966"/>
                </a:solidFill>
                <a:effectLst>
                  <a:outerShdw blurRad="38100" dist="38100" dir="2700000" algn="tl">
                    <a:srgbClr val="DDDDDD"/>
                  </a:outerShdw>
                </a:effectLst>
              </a:rPr>
            </a:br>
            <a:r>
              <a:rPr lang="en-US" sz="3600" smtClean="0">
                <a:solidFill>
                  <a:srgbClr val="996633"/>
                </a:solidFill>
                <a:effectLst>
                  <a:outerShdw blurRad="38100" dist="38100" dir="2700000" algn="tl">
                    <a:srgbClr val="DDDDDD"/>
                  </a:outerShdw>
                </a:effectLst>
              </a:rPr>
              <a:t>Effects of a tax</a:t>
            </a:r>
            <a:endParaRPr lang="en-US" sz="4000" smtClean="0">
              <a:solidFill>
                <a:srgbClr val="996633"/>
              </a:solidFill>
              <a:effectLst>
                <a:outerShdw blurRad="38100" dist="38100" dir="2700000" algn="tl">
                  <a:srgbClr val="DDDDDD"/>
                </a:outerShdw>
              </a:effectLst>
            </a:endParaRPr>
          </a:p>
        </p:txBody>
      </p:sp>
      <p:sp>
        <p:nvSpPr>
          <p:cNvPr id="257030" name="Rectangle 6"/>
          <p:cNvSpPr>
            <a:spLocks noChangeArrowheads="1"/>
          </p:cNvSpPr>
          <p:nvPr/>
        </p:nvSpPr>
        <p:spPr bwMode="auto">
          <a:xfrm>
            <a:off x="8432800" y="6367463"/>
            <a:ext cx="6096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endParaRPr lang="en-US" sz="1700">
              <a:solidFill>
                <a:srgbClr val="777777"/>
              </a:solidFill>
              <a:cs typeface="Arial" charset="0"/>
            </a:endParaRPr>
          </a:p>
        </p:txBody>
      </p:sp>
      <p:grpSp>
        <p:nvGrpSpPr>
          <p:cNvPr id="49157" name="Group 7"/>
          <p:cNvGrpSpPr>
            <a:grpSpLocks/>
          </p:cNvGrpSpPr>
          <p:nvPr/>
        </p:nvGrpSpPr>
        <p:grpSpPr bwMode="auto">
          <a:xfrm>
            <a:off x="3446463" y="657225"/>
            <a:ext cx="5545137" cy="5810250"/>
            <a:chOff x="2185" y="225"/>
            <a:chExt cx="3493" cy="3660"/>
          </a:xfrm>
        </p:grpSpPr>
        <p:graphicFrame>
          <p:nvGraphicFramePr>
            <p:cNvPr id="49159" name="Object 8"/>
            <p:cNvGraphicFramePr>
              <a:graphicFrameLocks noChangeAspect="1"/>
            </p:cNvGraphicFramePr>
            <p:nvPr/>
          </p:nvGraphicFramePr>
          <p:xfrm>
            <a:off x="2185" y="429"/>
            <a:ext cx="3493" cy="3456"/>
          </p:xfrm>
          <a:graphic>
            <a:graphicData uri="http://schemas.openxmlformats.org/presentationml/2006/ole">
              <mc:AlternateContent xmlns:mc="http://schemas.openxmlformats.org/markup-compatibility/2006">
                <mc:Choice xmlns:v="urn:schemas-microsoft-com:vml" Requires="v">
                  <p:oleObj spid="_x0000_s49183" name="Chart" r:id="rId4" imgW="3416300" imgH="3035300" progId="Excel.Chart.8">
                    <p:embed/>
                  </p:oleObj>
                </mc:Choice>
                <mc:Fallback>
                  <p:oleObj name="Chart" r:id="rId4" imgW="3416300" imgH="3035300" progId="Excel.Chart.8">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85" y="429"/>
                          <a:ext cx="3493" cy="3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pSp>
          <p:nvGrpSpPr>
            <p:cNvPr id="49160" name="Group 9"/>
            <p:cNvGrpSpPr>
              <a:grpSpLocks/>
            </p:cNvGrpSpPr>
            <p:nvPr/>
          </p:nvGrpSpPr>
          <p:grpSpPr bwMode="auto">
            <a:xfrm>
              <a:off x="2285" y="225"/>
              <a:ext cx="3341" cy="3550"/>
              <a:chOff x="2285" y="225"/>
              <a:chExt cx="3341" cy="3550"/>
            </a:xfrm>
          </p:grpSpPr>
          <p:sp>
            <p:nvSpPr>
              <p:cNvPr id="257034" name="Text Box 10" descr="Wide upward diagonal"/>
              <p:cNvSpPr txBox="1">
                <a:spLocks noChangeArrowheads="1"/>
              </p:cNvSpPr>
              <p:nvPr/>
            </p:nvSpPr>
            <p:spPr bwMode="auto">
              <a:xfrm>
                <a:off x="5289" y="3472"/>
                <a:ext cx="337" cy="279"/>
              </a:xfrm>
              <a:prstGeom prst="rect">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0">
                <a:spAutoFit/>
              </a:bodyPr>
              <a:lstStyle/>
              <a:p>
                <a:pPr algn="ctr">
                  <a:spcBef>
                    <a:spcPct val="50000"/>
                  </a:spcBef>
                  <a:defRPr/>
                </a:pPr>
                <a:r>
                  <a:rPr lang="en-US" sz="2600" b="1" i="1">
                    <a:cs typeface="Arial" charset="0"/>
                  </a:rPr>
                  <a:t>Q</a:t>
                </a:r>
              </a:p>
            </p:txBody>
          </p:sp>
          <p:sp>
            <p:nvSpPr>
              <p:cNvPr id="257035" name="Text Box 11" descr="Wide upward diagonal"/>
              <p:cNvSpPr txBox="1">
                <a:spLocks noChangeArrowheads="1"/>
              </p:cNvSpPr>
              <p:nvPr/>
            </p:nvSpPr>
            <p:spPr bwMode="auto">
              <a:xfrm>
                <a:off x="2285" y="466"/>
                <a:ext cx="328" cy="279"/>
              </a:xfrm>
              <a:prstGeom prst="rect">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tIns="0"/>
              <a:lstStyle/>
              <a:p>
                <a:pPr algn="r">
                  <a:spcBef>
                    <a:spcPct val="50000"/>
                  </a:spcBef>
                  <a:defRPr/>
                </a:pPr>
                <a:r>
                  <a:rPr lang="en-US" sz="2600" b="1" i="1">
                    <a:cs typeface="Arial" charset="0"/>
                  </a:rPr>
                  <a:t>P</a:t>
                </a:r>
              </a:p>
            </p:txBody>
          </p:sp>
          <p:sp>
            <p:nvSpPr>
              <p:cNvPr id="257036" name="Text Box 12"/>
              <p:cNvSpPr txBox="1">
                <a:spLocks noChangeArrowheads="1"/>
              </p:cNvSpPr>
              <p:nvPr/>
            </p:nvSpPr>
            <p:spPr bwMode="auto">
              <a:xfrm>
                <a:off x="5250" y="657"/>
                <a:ext cx="225"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sz="2600" b="1" i="1">
                    <a:cs typeface="Arial" charset="0"/>
                  </a:rPr>
                  <a:t>S</a:t>
                </a:r>
              </a:p>
            </p:txBody>
          </p:sp>
          <p:sp>
            <p:nvSpPr>
              <p:cNvPr id="257037" name="Rectangle 13" descr="Wide upward diagonal"/>
              <p:cNvSpPr>
                <a:spLocks noChangeArrowheads="1"/>
              </p:cNvSpPr>
              <p:nvPr/>
            </p:nvSpPr>
            <p:spPr bwMode="auto">
              <a:xfrm>
                <a:off x="2302" y="3271"/>
                <a:ext cx="307" cy="247"/>
              </a:xfrm>
              <a:prstGeom prst="rect">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57038" name="Rectangle 14" descr="Wide upward diagonal"/>
              <p:cNvSpPr>
                <a:spLocks noChangeArrowheads="1"/>
              </p:cNvSpPr>
              <p:nvPr/>
            </p:nvSpPr>
            <p:spPr bwMode="auto">
              <a:xfrm>
                <a:off x="2518" y="3431"/>
                <a:ext cx="277" cy="344"/>
              </a:xfrm>
              <a:prstGeom prst="rect">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nvGrpSpPr>
              <p:cNvPr id="49166" name="Group 15"/>
              <p:cNvGrpSpPr>
                <a:grpSpLocks/>
              </p:cNvGrpSpPr>
              <p:nvPr/>
            </p:nvGrpSpPr>
            <p:grpSpPr bwMode="auto">
              <a:xfrm>
                <a:off x="2738" y="3367"/>
                <a:ext cx="222" cy="123"/>
                <a:chOff x="2757" y="3291"/>
                <a:chExt cx="222" cy="123"/>
              </a:xfrm>
            </p:grpSpPr>
            <p:sp>
              <p:nvSpPr>
                <p:cNvPr id="257040" name="Line 16"/>
                <p:cNvSpPr>
                  <a:spLocks noChangeShapeType="1"/>
                </p:cNvSpPr>
                <p:nvPr/>
              </p:nvSpPr>
              <p:spPr bwMode="auto">
                <a:xfrm flipH="1">
                  <a:off x="2763" y="3309"/>
                  <a:ext cx="171" cy="105"/>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57041" name="Line 17"/>
                <p:cNvSpPr>
                  <a:spLocks noChangeShapeType="1"/>
                </p:cNvSpPr>
                <p:nvPr/>
              </p:nvSpPr>
              <p:spPr bwMode="auto">
                <a:xfrm flipH="1">
                  <a:off x="2808" y="3300"/>
                  <a:ext cx="171" cy="10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57042" name="Line 18"/>
                <p:cNvSpPr>
                  <a:spLocks noChangeShapeType="1"/>
                </p:cNvSpPr>
                <p:nvPr/>
              </p:nvSpPr>
              <p:spPr bwMode="auto">
                <a:xfrm flipH="1">
                  <a:off x="2757" y="3291"/>
                  <a:ext cx="171" cy="10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49167" name="Group 19"/>
              <p:cNvGrpSpPr>
                <a:grpSpLocks/>
              </p:cNvGrpSpPr>
              <p:nvPr/>
            </p:nvGrpSpPr>
            <p:grpSpPr bwMode="auto">
              <a:xfrm>
                <a:off x="2579" y="3211"/>
                <a:ext cx="186" cy="141"/>
                <a:chOff x="2586" y="3138"/>
                <a:chExt cx="186" cy="141"/>
              </a:xfrm>
            </p:grpSpPr>
            <p:sp>
              <p:nvSpPr>
                <p:cNvPr id="257044" name="Line 20"/>
                <p:cNvSpPr>
                  <a:spLocks noChangeShapeType="1"/>
                </p:cNvSpPr>
                <p:nvPr/>
              </p:nvSpPr>
              <p:spPr bwMode="auto">
                <a:xfrm flipH="1">
                  <a:off x="2586" y="3162"/>
                  <a:ext cx="171" cy="105"/>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57045" name="Line 21"/>
                <p:cNvSpPr>
                  <a:spLocks noChangeShapeType="1"/>
                </p:cNvSpPr>
                <p:nvPr/>
              </p:nvSpPr>
              <p:spPr bwMode="auto">
                <a:xfrm flipH="1">
                  <a:off x="2601" y="3174"/>
                  <a:ext cx="171" cy="10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57046" name="Line 22"/>
                <p:cNvSpPr>
                  <a:spLocks noChangeShapeType="1"/>
                </p:cNvSpPr>
                <p:nvPr/>
              </p:nvSpPr>
              <p:spPr bwMode="auto">
                <a:xfrm flipH="1">
                  <a:off x="2592" y="3138"/>
                  <a:ext cx="171" cy="10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57047" name="Text Box 23"/>
              <p:cNvSpPr txBox="1">
                <a:spLocks noChangeArrowheads="1"/>
              </p:cNvSpPr>
              <p:nvPr/>
            </p:nvSpPr>
            <p:spPr bwMode="auto">
              <a:xfrm>
                <a:off x="2474" y="3436"/>
                <a:ext cx="189"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200">
                    <a:cs typeface="Arial" charset="0"/>
                  </a:rPr>
                  <a:t>0</a:t>
                </a:r>
              </a:p>
            </p:txBody>
          </p:sp>
          <p:sp>
            <p:nvSpPr>
              <p:cNvPr id="257048" name="Text Box 24"/>
              <p:cNvSpPr txBox="1">
                <a:spLocks noChangeArrowheads="1"/>
              </p:cNvSpPr>
              <p:nvPr/>
            </p:nvSpPr>
            <p:spPr bwMode="auto">
              <a:xfrm>
                <a:off x="3225" y="225"/>
                <a:ext cx="1693" cy="5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a:cs typeface="Arial" charset="0"/>
                  </a:rPr>
                  <a:t>The market for </a:t>
                </a:r>
                <a:br>
                  <a:rPr lang="en-US" sz="2500">
                    <a:cs typeface="Arial" charset="0"/>
                  </a:rPr>
                </a:br>
                <a:r>
                  <a:rPr lang="en-US" sz="2500">
                    <a:cs typeface="Arial" charset="0"/>
                  </a:rPr>
                  <a:t>hotel rooms</a:t>
                </a:r>
              </a:p>
            </p:txBody>
          </p:sp>
          <p:sp>
            <p:nvSpPr>
              <p:cNvPr id="257049" name="Text Box 25"/>
              <p:cNvSpPr txBox="1">
                <a:spLocks noChangeArrowheads="1"/>
              </p:cNvSpPr>
              <p:nvPr/>
            </p:nvSpPr>
            <p:spPr bwMode="auto">
              <a:xfrm>
                <a:off x="5220" y="2165"/>
                <a:ext cx="210" cy="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sz="2600" b="1" i="1">
                    <a:cs typeface="Arial" charset="0"/>
                  </a:rPr>
                  <a:t>D</a:t>
                </a:r>
              </a:p>
            </p:txBody>
          </p:sp>
        </p:grpSp>
      </p:grpSp>
      <p:sp>
        <p:nvSpPr>
          <p:cNvPr id="257050" name="Rectangle 26"/>
          <p:cNvSpPr>
            <a:spLocks noGrp="1" noChangeArrowheads="1"/>
          </p:cNvSpPr>
          <p:nvPr>
            <p:ph type="body" idx="1"/>
          </p:nvPr>
        </p:nvSpPr>
        <p:spPr>
          <a:xfrm>
            <a:off x="812800" y="2301875"/>
            <a:ext cx="2530475" cy="3248025"/>
          </a:xfrm>
          <a:extLst>
            <a:ext uri="{909E8E84-426E-40dd-AFC4-6F175D3DCCD1}">
              <a14:hiddenFill xmlns:a14="http://schemas.microsoft.com/office/drawing/2010/main">
                <a:solidFill>
                  <a:srgbClr val="FFFFCC"/>
                </a:solidFill>
              </a14:hiddenFill>
            </a:ext>
          </a:extLst>
        </p:spPr>
        <p:txBody>
          <a:bodyPr/>
          <a:lstStyle/>
          <a:p>
            <a:pPr marL="0" indent="0" eaLnBrk="1" hangingPunct="1">
              <a:lnSpc>
                <a:spcPct val="90000"/>
              </a:lnSpc>
              <a:buClr>
                <a:srgbClr val="003399"/>
              </a:buClr>
              <a:buFontTx/>
              <a:buNone/>
              <a:defRPr/>
            </a:pPr>
            <a:r>
              <a:rPr lang="en-US" sz="2800" smtClean="0"/>
              <a:t>Suppose govt imposes a tax on buyers of $30 per room.</a:t>
            </a:r>
          </a:p>
          <a:p>
            <a:pPr marL="0" indent="0" eaLnBrk="1" hangingPunct="1">
              <a:lnSpc>
                <a:spcPct val="90000"/>
              </a:lnSpc>
              <a:buClr>
                <a:srgbClr val="003399"/>
              </a:buClr>
              <a:buFontTx/>
              <a:buNone/>
              <a:defRPr/>
            </a:pPr>
            <a:r>
              <a:rPr lang="en-US" sz="2800" smtClean="0"/>
              <a:t>Find new </a:t>
            </a:r>
            <a:br>
              <a:rPr lang="en-US" sz="2800" smtClean="0"/>
            </a:br>
            <a:r>
              <a:rPr lang="en-US" sz="2800" b="1" i="1" smtClean="0"/>
              <a:t>Q</a:t>
            </a:r>
            <a:r>
              <a:rPr lang="en-US" sz="2800" smtClean="0"/>
              <a:t>, </a:t>
            </a:r>
            <a:r>
              <a:rPr lang="en-US" sz="2800" b="1" i="1" smtClean="0"/>
              <a:t>P</a:t>
            </a:r>
            <a:r>
              <a:rPr lang="en-US" sz="2800" b="1" baseline="-25000" smtClean="0"/>
              <a:t>B</a:t>
            </a:r>
            <a:r>
              <a:rPr lang="en-US" sz="2800" smtClean="0"/>
              <a:t>, </a:t>
            </a:r>
            <a:r>
              <a:rPr lang="en-US" sz="2800" b="1" i="1" smtClean="0"/>
              <a:t>P</a:t>
            </a:r>
            <a:r>
              <a:rPr lang="en-US" sz="2800" b="1" baseline="-25000" smtClean="0"/>
              <a:t>S</a:t>
            </a:r>
            <a:r>
              <a:rPr lang="en-US" sz="2800" smtClean="0"/>
              <a:t>, </a:t>
            </a:r>
            <a:br>
              <a:rPr lang="en-US" sz="2800" smtClean="0"/>
            </a:br>
            <a:r>
              <a:rPr lang="en-US" sz="2800" smtClean="0"/>
              <a:t>and incidence of tax.</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7050">
                                            <p:txEl>
                                              <p:pRg st="1" end="1"/>
                                            </p:txEl>
                                          </p:spTgt>
                                        </p:tgtEl>
                                        <p:attrNameLst>
                                          <p:attrName>style.visibility</p:attrName>
                                        </p:attrNameLst>
                                      </p:cBhvr>
                                      <p:to>
                                        <p:strVal val="visible"/>
                                      </p:to>
                                    </p:set>
                                    <p:animEffect transition="in" filter="wipe(left)">
                                      <p:cBhvr>
                                        <p:cTn id="7" dur="500"/>
                                        <p:tgtEl>
                                          <p:spTgt spid="25705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050"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pattFill prst="wdUpDiag">
          <a:fgClr>
            <a:srgbClr val="FFFFCC"/>
          </a:fgClr>
          <a:bgClr>
            <a:schemeClr val="bg1"/>
          </a:bgClr>
        </a:pattFill>
        <a:effectLst/>
      </p:bgPr>
    </p:bg>
    <p:spTree>
      <p:nvGrpSpPr>
        <p:cNvPr id="1" name=""/>
        <p:cNvGrpSpPr/>
        <p:nvPr/>
      </p:nvGrpSpPr>
      <p:grpSpPr>
        <a:xfrm>
          <a:off x="0" y="0"/>
          <a:ext cx="0" cy="0"/>
          <a:chOff x="0" y="0"/>
          <a:chExt cx="0" cy="0"/>
        </a:xfrm>
      </p:grpSpPr>
      <p:grpSp>
        <p:nvGrpSpPr>
          <p:cNvPr id="51202" name="Group 2"/>
          <p:cNvGrpSpPr>
            <a:grpSpLocks/>
          </p:cNvGrpSpPr>
          <p:nvPr/>
        </p:nvGrpSpPr>
        <p:grpSpPr bwMode="auto">
          <a:xfrm>
            <a:off x="0" y="0"/>
            <a:ext cx="1550988" cy="6869113"/>
            <a:chOff x="0" y="0"/>
            <a:chExt cx="977" cy="4327"/>
          </a:xfrm>
        </p:grpSpPr>
        <p:sp>
          <p:nvSpPr>
            <p:cNvPr id="261123" name="Rectangle 3"/>
            <p:cNvSpPr>
              <a:spLocks noChangeArrowheads="1"/>
            </p:cNvSpPr>
            <p:nvPr/>
          </p:nvSpPr>
          <p:spPr bwMode="auto">
            <a:xfrm rot="5400000">
              <a:off x="-2011" y="2011"/>
              <a:ext cx="4327" cy="306"/>
            </a:xfrm>
            <a:prstGeom prst="rect">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61124" name="Oval 4"/>
            <p:cNvSpPr>
              <a:spLocks noChangeArrowheads="1"/>
            </p:cNvSpPr>
            <p:nvPr/>
          </p:nvSpPr>
          <p:spPr bwMode="auto">
            <a:xfrm rot="5400000">
              <a:off x="86" y="39"/>
              <a:ext cx="930" cy="852"/>
            </a:xfrm>
            <a:prstGeom prst="ellipse">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261125" name="Rectangle 5"/>
          <p:cNvSpPr>
            <a:spLocks noGrp="1" noChangeArrowheads="1"/>
          </p:cNvSpPr>
          <p:nvPr>
            <p:ph type="title"/>
          </p:nvPr>
        </p:nvSpPr>
        <p:spPr>
          <a:xfrm>
            <a:off x="387350" y="209550"/>
            <a:ext cx="8229600" cy="1003300"/>
          </a:xfrm>
        </p:spPr>
        <p:txBody>
          <a:bodyPr/>
          <a:lstStyle/>
          <a:p>
            <a:pPr algn="l" eaLnBrk="1" hangingPunct="1">
              <a:defRPr/>
            </a:pPr>
            <a:r>
              <a:rPr lang="en-US" sz="3500" smtClean="0">
                <a:solidFill>
                  <a:srgbClr val="FF9966"/>
                </a:solidFill>
                <a:effectLst>
                  <a:outerShdw blurRad="38100" dist="38100" dir="2700000" algn="tl">
                    <a:srgbClr val="DDDDDD"/>
                  </a:outerShdw>
                </a:effectLst>
              </a:rPr>
              <a:t>A</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C</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T</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I</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V</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E  L</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E</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A</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R</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N</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I</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N</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G  </a:t>
            </a:r>
            <a:r>
              <a:rPr lang="en-US" sz="4000" smtClean="0">
                <a:solidFill>
                  <a:srgbClr val="FF9966"/>
                </a:solidFill>
                <a:effectLst>
                  <a:outerShdw blurRad="38100" dist="38100" dir="2700000" algn="tl">
                    <a:srgbClr val="DDDDDD"/>
                  </a:outerShdw>
                </a:effectLst>
              </a:rPr>
              <a:t>1</a:t>
            </a:r>
            <a:r>
              <a:rPr lang="en-US" sz="3700" smtClean="0">
                <a:solidFill>
                  <a:srgbClr val="FF9966"/>
                </a:solidFill>
                <a:effectLst>
                  <a:outerShdw blurRad="38100" dist="38100" dir="2700000" algn="tl">
                    <a:srgbClr val="DDDDDD"/>
                  </a:outerShdw>
                </a:effectLst>
              </a:rPr>
              <a:t>:   </a:t>
            </a:r>
            <a:br>
              <a:rPr lang="en-US" sz="3700" smtClean="0">
                <a:solidFill>
                  <a:srgbClr val="FF9966"/>
                </a:solidFill>
                <a:effectLst>
                  <a:outerShdw blurRad="38100" dist="38100" dir="2700000" algn="tl">
                    <a:srgbClr val="DDDDDD"/>
                  </a:outerShdw>
                </a:effectLst>
              </a:rPr>
            </a:br>
            <a:r>
              <a:rPr lang="en-US" sz="4000" smtClean="0">
                <a:solidFill>
                  <a:srgbClr val="996633"/>
                </a:solidFill>
                <a:effectLst>
                  <a:outerShdw blurRad="38100" dist="38100" dir="2700000" algn="tl">
                    <a:srgbClr val="DDDDDD"/>
                  </a:outerShdw>
                </a:effectLst>
              </a:rPr>
              <a:t>Answers</a:t>
            </a:r>
          </a:p>
        </p:txBody>
      </p:sp>
      <p:sp>
        <p:nvSpPr>
          <p:cNvPr id="261126" name="Rectangle 6"/>
          <p:cNvSpPr>
            <a:spLocks noChangeArrowheads="1"/>
          </p:cNvSpPr>
          <p:nvPr/>
        </p:nvSpPr>
        <p:spPr bwMode="auto">
          <a:xfrm>
            <a:off x="8432800" y="6367463"/>
            <a:ext cx="6096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endParaRPr lang="en-US" sz="1700">
              <a:solidFill>
                <a:srgbClr val="777777"/>
              </a:solidFill>
              <a:cs typeface="Arial" charset="0"/>
            </a:endParaRPr>
          </a:p>
        </p:txBody>
      </p:sp>
      <p:grpSp>
        <p:nvGrpSpPr>
          <p:cNvPr id="51205" name="Group 7"/>
          <p:cNvGrpSpPr>
            <a:grpSpLocks/>
          </p:cNvGrpSpPr>
          <p:nvPr/>
        </p:nvGrpSpPr>
        <p:grpSpPr bwMode="auto">
          <a:xfrm>
            <a:off x="3446463" y="657225"/>
            <a:ext cx="5545137" cy="5810250"/>
            <a:chOff x="2185" y="225"/>
            <a:chExt cx="3493" cy="3660"/>
          </a:xfrm>
        </p:grpSpPr>
        <p:graphicFrame>
          <p:nvGraphicFramePr>
            <p:cNvPr id="51225" name="Object 8"/>
            <p:cNvGraphicFramePr>
              <a:graphicFrameLocks noChangeAspect="1"/>
            </p:cNvGraphicFramePr>
            <p:nvPr/>
          </p:nvGraphicFramePr>
          <p:xfrm>
            <a:off x="2185" y="429"/>
            <a:ext cx="3493" cy="3456"/>
          </p:xfrm>
          <a:graphic>
            <a:graphicData uri="http://schemas.openxmlformats.org/presentationml/2006/ole">
              <mc:AlternateContent xmlns:mc="http://schemas.openxmlformats.org/markup-compatibility/2006">
                <mc:Choice xmlns:v="urn:schemas-microsoft-com:vml" Requires="v">
                  <p:oleObj spid="_x0000_s51249" name="Chart" r:id="rId4" imgW="3416300" imgH="3035300" progId="Excel.Chart.8">
                    <p:embed/>
                  </p:oleObj>
                </mc:Choice>
                <mc:Fallback>
                  <p:oleObj name="Chart" r:id="rId4" imgW="3416300" imgH="3035300" progId="Excel.Chart.8">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85" y="429"/>
                          <a:ext cx="3493" cy="3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pSp>
          <p:nvGrpSpPr>
            <p:cNvPr id="51226" name="Group 9"/>
            <p:cNvGrpSpPr>
              <a:grpSpLocks/>
            </p:cNvGrpSpPr>
            <p:nvPr/>
          </p:nvGrpSpPr>
          <p:grpSpPr bwMode="auto">
            <a:xfrm>
              <a:off x="2285" y="225"/>
              <a:ext cx="3341" cy="3550"/>
              <a:chOff x="2285" y="225"/>
              <a:chExt cx="3341" cy="3550"/>
            </a:xfrm>
          </p:grpSpPr>
          <p:sp>
            <p:nvSpPr>
              <p:cNvPr id="261130" name="Text Box 10" descr="Wide upward diagonal"/>
              <p:cNvSpPr txBox="1">
                <a:spLocks noChangeArrowheads="1"/>
              </p:cNvSpPr>
              <p:nvPr/>
            </p:nvSpPr>
            <p:spPr bwMode="auto">
              <a:xfrm>
                <a:off x="5289" y="3472"/>
                <a:ext cx="337" cy="279"/>
              </a:xfrm>
              <a:prstGeom prst="rect">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tIns="0">
                <a:spAutoFit/>
              </a:bodyPr>
              <a:lstStyle/>
              <a:p>
                <a:pPr algn="ctr">
                  <a:spcBef>
                    <a:spcPct val="50000"/>
                  </a:spcBef>
                  <a:defRPr/>
                </a:pPr>
                <a:r>
                  <a:rPr lang="en-US" sz="2600" b="1" i="1">
                    <a:cs typeface="Arial" charset="0"/>
                  </a:rPr>
                  <a:t>Q</a:t>
                </a:r>
              </a:p>
            </p:txBody>
          </p:sp>
          <p:sp>
            <p:nvSpPr>
              <p:cNvPr id="261131" name="Text Box 11" descr="Wide upward diagonal"/>
              <p:cNvSpPr txBox="1">
                <a:spLocks noChangeArrowheads="1"/>
              </p:cNvSpPr>
              <p:nvPr/>
            </p:nvSpPr>
            <p:spPr bwMode="auto">
              <a:xfrm>
                <a:off x="2285" y="466"/>
                <a:ext cx="328" cy="279"/>
              </a:xfrm>
              <a:prstGeom prst="rect">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tIns="0"/>
              <a:lstStyle/>
              <a:p>
                <a:pPr algn="r">
                  <a:spcBef>
                    <a:spcPct val="50000"/>
                  </a:spcBef>
                  <a:defRPr/>
                </a:pPr>
                <a:r>
                  <a:rPr lang="en-US" sz="2600" b="1" i="1">
                    <a:cs typeface="Arial" charset="0"/>
                  </a:rPr>
                  <a:t>P</a:t>
                </a:r>
              </a:p>
            </p:txBody>
          </p:sp>
          <p:sp>
            <p:nvSpPr>
              <p:cNvPr id="261132" name="Text Box 12"/>
              <p:cNvSpPr txBox="1">
                <a:spLocks noChangeArrowheads="1"/>
              </p:cNvSpPr>
              <p:nvPr/>
            </p:nvSpPr>
            <p:spPr bwMode="auto">
              <a:xfrm>
                <a:off x="5250" y="657"/>
                <a:ext cx="225" cy="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sz="2600" b="1" i="1">
                    <a:cs typeface="Arial" charset="0"/>
                  </a:rPr>
                  <a:t>S</a:t>
                </a:r>
              </a:p>
            </p:txBody>
          </p:sp>
          <p:sp>
            <p:nvSpPr>
              <p:cNvPr id="261133" name="Rectangle 13" descr="Wide upward diagonal"/>
              <p:cNvSpPr>
                <a:spLocks noChangeArrowheads="1"/>
              </p:cNvSpPr>
              <p:nvPr/>
            </p:nvSpPr>
            <p:spPr bwMode="auto">
              <a:xfrm>
                <a:off x="2302" y="3271"/>
                <a:ext cx="307" cy="247"/>
              </a:xfrm>
              <a:prstGeom prst="rect">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61134" name="Rectangle 14" descr="Wide upward diagonal"/>
              <p:cNvSpPr>
                <a:spLocks noChangeArrowheads="1"/>
              </p:cNvSpPr>
              <p:nvPr/>
            </p:nvSpPr>
            <p:spPr bwMode="auto">
              <a:xfrm>
                <a:off x="2518" y="3431"/>
                <a:ext cx="277" cy="344"/>
              </a:xfrm>
              <a:prstGeom prst="rect">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nvGrpSpPr>
              <p:cNvPr id="51232" name="Group 15"/>
              <p:cNvGrpSpPr>
                <a:grpSpLocks/>
              </p:cNvGrpSpPr>
              <p:nvPr/>
            </p:nvGrpSpPr>
            <p:grpSpPr bwMode="auto">
              <a:xfrm>
                <a:off x="2738" y="3367"/>
                <a:ext cx="222" cy="123"/>
                <a:chOff x="2757" y="3291"/>
                <a:chExt cx="222" cy="123"/>
              </a:xfrm>
            </p:grpSpPr>
            <p:sp>
              <p:nvSpPr>
                <p:cNvPr id="261136" name="Line 16"/>
                <p:cNvSpPr>
                  <a:spLocks noChangeShapeType="1"/>
                </p:cNvSpPr>
                <p:nvPr/>
              </p:nvSpPr>
              <p:spPr bwMode="auto">
                <a:xfrm flipH="1">
                  <a:off x="2763" y="3309"/>
                  <a:ext cx="171" cy="105"/>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61137" name="Line 17"/>
                <p:cNvSpPr>
                  <a:spLocks noChangeShapeType="1"/>
                </p:cNvSpPr>
                <p:nvPr/>
              </p:nvSpPr>
              <p:spPr bwMode="auto">
                <a:xfrm flipH="1">
                  <a:off x="2808" y="3300"/>
                  <a:ext cx="171" cy="10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61138" name="Line 18"/>
                <p:cNvSpPr>
                  <a:spLocks noChangeShapeType="1"/>
                </p:cNvSpPr>
                <p:nvPr/>
              </p:nvSpPr>
              <p:spPr bwMode="auto">
                <a:xfrm flipH="1">
                  <a:off x="2757" y="3291"/>
                  <a:ext cx="171" cy="10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51233" name="Group 19"/>
              <p:cNvGrpSpPr>
                <a:grpSpLocks/>
              </p:cNvGrpSpPr>
              <p:nvPr/>
            </p:nvGrpSpPr>
            <p:grpSpPr bwMode="auto">
              <a:xfrm>
                <a:off x="2579" y="3211"/>
                <a:ext cx="186" cy="141"/>
                <a:chOff x="2586" y="3138"/>
                <a:chExt cx="186" cy="141"/>
              </a:xfrm>
            </p:grpSpPr>
            <p:sp>
              <p:nvSpPr>
                <p:cNvPr id="261140" name="Line 20"/>
                <p:cNvSpPr>
                  <a:spLocks noChangeShapeType="1"/>
                </p:cNvSpPr>
                <p:nvPr/>
              </p:nvSpPr>
              <p:spPr bwMode="auto">
                <a:xfrm flipH="1">
                  <a:off x="2586" y="3162"/>
                  <a:ext cx="171" cy="105"/>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61141" name="Line 21"/>
                <p:cNvSpPr>
                  <a:spLocks noChangeShapeType="1"/>
                </p:cNvSpPr>
                <p:nvPr/>
              </p:nvSpPr>
              <p:spPr bwMode="auto">
                <a:xfrm flipH="1">
                  <a:off x="2601" y="3174"/>
                  <a:ext cx="171" cy="10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61142" name="Line 22"/>
                <p:cNvSpPr>
                  <a:spLocks noChangeShapeType="1"/>
                </p:cNvSpPr>
                <p:nvPr/>
              </p:nvSpPr>
              <p:spPr bwMode="auto">
                <a:xfrm flipH="1">
                  <a:off x="2592" y="3138"/>
                  <a:ext cx="171" cy="10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61143" name="Text Box 23"/>
              <p:cNvSpPr txBox="1">
                <a:spLocks noChangeArrowheads="1"/>
              </p:cNvSpPr>
              <p:nvPr/>
            </p:nvSpPr>
            <p:spPr bwMode="auto">
              <a:xfrm>
                <a:off x="2474" y="3436"/>
                <a:ext cx="189"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200">
                    <a:cs typeface="Arial" charset="0"/>
                  </a:rPr>
                  <a:t>0</a:t>
                </a:r>
              </a:p>
            </p:txBody>
          </p:sp>
          <p:sp>
            <p:nvSpPr>
              <p:cNvPr id="261144" name="Text Box 24"/>
              <p:cNvSpPr txBox="1">
                <a:spLocks noChangeArrowheads="1"/>
              </p:cNvSpPr>
              <p:nvPr/>
            </p:nvSpPr>
            <p:spPr bwMode="auto">
              <a:xfrm>
                <a:off x="3225" y="225"/>
                <a:ext cx="1693" cy="5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a:cs typeface="Arial" charset="0"/>
                  </a:rPr>
                  <a:t>The market for </a:t>
                </a:r>
                <a:br>
                  <a:rPr lang="en-US" sz="2500">
                    <a:cs typeface="Arial" charset="0"/>
                  </a:rPr>
                </a:br>
                <a:r>
                  <a:rPr lang="en-US" sz="2500">
                    <a:cs typeface="Arial" charset="0"/>
                  </a:rPr>
                  <a:t>hotel rooms</a:t>
                </a:r>
              </a:p>
            </p:txBody>
          </p:sp>
          <p:sp>
            <p:nvSpPr>
              <p:cNvPr id="261145" name="Text Box 25"/>
              <p:cNvSpPr txBox="1">
                <a:spLocks noChangeArrowheads="1"/>
              </p:cNvSpPr>
              <p:nvPr/>
            </p:nvSpPr>
            <p:spPr bwMode="auto">
              <a:xfrm>
                <a:off x="5220" y="2165"/>
                <a:ext cx="210" cy="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sz="2600" b="1" i="1">
                    <a:cs typeface="Arial" charset="0"/>
                  </a:rPr>
                  <a:t>D</a:t>
                </a:r>
              </a:p>
            </p:txBody>
          </p:sp>
        </p:grpSp>
      </p:grpSp>
      <p:sp>
        <p:nvSpPr>
          <p:cNvPr id="261148" name="Rectangle 28"/>
          <p:cNvSpPr>
            <a:spLocks noGrp="1" noChangeArrowheads="1"/>
          </p:cNvSpPr>
          <p:nvPr>
            <p:ph type="body" idx="1"/>
          </p:nvPr>
        </p:nvSpPr>
        <p:spPr>
          <a:xfrm>
            <a:off x="787400" y="2506663"/>
            <a:ext cx="2179638" cy="474662"/>
          </a:xfrm>
          <a:extLst>
            <a:ext uri="{909E8E84-426E-40dd-AFC4-6F175D3DCCD1}">
              <a14:hiddenFill xmlns:a14="http://schemas.microsoft.com/office/drawing/2010/main">
                <a:solidFill>
                  <a:srgbClr val="FFFFCC"/>
                </a:solidFill>
              </a14:hiddenFill>
            </a:ext>
          </a:extLst>
        </p:spPr>
        <p:txBody>
          <a:bodyPr/>
          <a:lstStyle/>
          <a:p>
            <a:pPr marL="0" indent="0" eaLnBrk="1" hangingPunct="1">
              <a:lnSpc>
                <a:spcPct val="90000"/>
              </a:lnSpc>
              <a:spcBef>
                <a:spcPct val="50000"/>
              </a:spcBef>
              <a:buClr>
                <a:srgbClr val="003399"/>
              </a:buClr>
              <a:buFontTx/>
              <a:buNone/>
              <a:defRPr/>
            </a:pPr>
            <a:r>
              <a:rPr lang="en-US" sz="2800" b="1" i="1" smtClean="0"/>
              <a:t>Q</a:t>
            </a:r>
            <a:r>
              <a:rPr lang="en-US" sz="2800" smtClean="0"/>
              <a:t> = 80</a:t>
            </a:r>
          </a:p>
        </p:txBody>
      </p:sp>
      <p:sp>
        <p:nvSpPr>
          <p:cNvPr id="261149" name="Text Box 29"/>
          <p:cNvSpPr txBox="1">
            <a:spLocks noChangeArrowheads="1"/>
          </p:cNvSpPr>
          <p:nvPr/>
        </p:nvSpPr>
        <p:spPr bwMode="auto">
          <a:xfrm>
            <a:off x="636588" y="1889125"/>
            <a:ext cx="1928812"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05000"/>
              </a:lnSpc>
              <a:spcBef>
                <a:spcPct val="50000"/>
              </a:spcBef>
              <a:buClr>
                <a:srgbClr val="003399"/>
              </a:buClr>
              <a:buSzPct val="120000"/>
              <a:buFont typeface="Wingdings" charset="0"/>
              <a:buNone/>
              <a:defRPr/>
            </a:pPr>
            <a:r>
              <a:rPr lang="en-US" sz="2700" b="1" i="1">
                <a:cs typeface="Arial" charset="0"/>
              </a:rPr>
              <a:t>P</a:t>
            </a:r>
            <a:r>
              <a:rPr lang="en-US" sz="2700" b="1" baseline="-25000">
                <a:cs typeface="Arial" charset="0"/>
              </a:rPr>
              <a:t>B</a:t>
            </a:r>
            <a:r>
              <a:rPr lang="en-US" sz="2700">
                <a:cs typeface="Arial" charset="0"/>
              </a:rPr>
              <a:t> = $110</a:t>
            </a:r>
          </a:p>
        </p:txBody>
      </p:sp>
      <p:sp>
        <p:nvSpPr>
          <p:cNvPr id="261150" name="Text Box 30"/>
          <p:cNvSpPr txBox="1">
            <a:spLocks noChangeArrowheads="1"/>
          </p:cNvSpPr>
          <p:nvPr/>
        </p:nvSpPr>
        <p:spPr bwMode="auto">
          <a:xfrm>
            <a:off x="633413" y="3354388"/>
            <a:ext cx="176212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05000"/>
              </a:lnSpc>
              <a:spcBef>
                <a:spcPct val="50000"/>
              </a:spcBef>
              <a:buClr>
                <a:srgbClr val="003399"/>
              </a:buClr>
              <a:buSzPct val="120000"/>
              <a:buFont typeface="Wingdings" charset="0"/>
              <a:buNone/>
              <a:defRPr/>
            </a:pPr>
            <a:r>
              <a:rPr lang="en-US" sz="2700" b="1" i="1">
                <a:cs typeface="Arial" charset="0"/>
              </a:rPr>
              <a:t>P</a:t>
            </a:r>
            <a:r>
              <a:rPr lang="en-US" sz="2700" b="1" baseline="-25000">
                <a:cs typeface="Arial" charset="0"/>
              </a:rPr>
              <a:t>S</a:t>
            </a:r>
            <a:r>
              <a:rPr lang="en-US" sz="2700">
                <a:cs typeface="Arial" charset="0"/>
              </a:rPr>
              <a:t> = $80</a:t>
            </a:r>
          </a:p>
        </p:txBody>
      </p:sp>
      <p:sp>
        <p:nvSpPr>
          <p:cNvPr id="261151" name="Text Box 31"/>
          <p:cNvSpPr txBox="1">
            <a:spLocks noChangeArrowheads="1"/>
          </p:cNvSpPr>
          <p:nvPr/>
        </p:nvSpPr>
        <p:spPr bwMode="auto">
          <a:xfrm>
            <a:off x="635000" y="4302125"/>
            <a:ext cx="2332038"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Arial" charset="0"/>
                <a:ea typeface="ＭＳ Ｐゴシック" charset="0"/>
                <a:cs typeface="Arial" charset="0"/>
              </a:defRPr>
            </a:lvl1pPr>
            <a:lvl2pPr marL="166688">
              <a:defRPr>
                <a:solidFill>
                  <a:schemeClr val="tx1"/>
                </a:solidFill>
                <a:latin typeface="Arial" charset="0"/>
                <a:ea typeface="Arial" charset="0"/>
                <a:cs typeface="Arial" charset="0"/>
              </a:defRPr>
            </a:lvl2pPr>
            <a:lvl3pPr>
              <a:defRPr>
                <a:solidFill>
                  <a:schemeClr val="tx1"/>
                </a:solidFill>
                <a:latin typeface="Arial" charset="0"/>
                <a:ea typeface="Arial" charset="0"/>
                <a:cs typeface="Arial" charset="0"/>
              </a:defRPr>
            </a:lvl3pPr>
            <a:lvl4pPr>
              <a:defRPr>
                <a:solidFill>
                  <a:schemeClr val="tx1"/>
                </a:solidFill>
                <a:latin typeface="Arial" charset="0"/>
                <a:ea typeface="Arial" charset="0"/>
                <a:cs typeface="Arial" charset="0"/>
              </a:defRPr>
            </a:lvl4pPr>
            <a:lvl5pPr>
              <a:defRPr>
                <a:solidFill>
                  <a:schemeClr val="tx1"/>
                </a:solidFill>
                <a:latin typeface="Arial" charset="0"/>
                <a:ea typeface="Arial" charset="0"/>
                <a:cs typeface="Arial" charset="0"/>
              </a:defRPr>
            </a:lvl5pPr>
            <a:lvl6pPr fontAlgn="base">
              <a:spcBef>
                <a:spcPct val="0"/>
              </a:spcBef>
              <a:spcAft>
                <a:spcPct val="0"/>
              </a:spcAft>
              <a:defRPr>
                <a:solidFill>
                  <a:schemeClr val="tx1"/>
                </a:solidFill>
                <a:latin typeface="Arial" charset="0"/>
                <a:ea typeface="Arial" charset="0"/>
                <a:cs typeface="Arial" charset="0"/>
              </a:defRPr>
            </a:lvl6pPr>
            <a:lvl7pPr fontAlgn="base">
              <a:spcBef>
                <a:spcPct val="0"/>
              </a:spcBef>
              <a:spcAft>
                <a:spcPct val="0"/>
              </a:spcAft>
              <a:defRPr>
                <a:solidFill>
                  <a:schemeClr val="tx1"/>
                </a:solidFill>
                <a:latin typeface="Arial" charset="0"/>
                <a:ea typeface="Arial" charset="0"/>
                <a:cs typeface="Arial" charset="0"/>
              </a:defRPr>
            </a:lvl7pPr>
            <a:lvl8pPr fontAlgn="base">
              <a:spcBef>
                <a:spcPct val="0"/>
              </a:spcBef>
              <a:spcAft>
                <a:spcPct val="0"/>
              </a:spcAft>
              <a:defRPr>
                <a:solidFill>
                  <a:schemeClr val="tx1"/>
                </a:solidFill>
                <a:latin typeface="Arial" charset="0"/>
                <a:ea typeface="Arial" charset="0"/>
                <a:cs typeface="Arial" charset="0"/>
              </a:defRPr>
            </a:lvl8pPr>
            <a:lvl9pPr fontAlgn="base">
              <a:spcBef>
                <a:spcPct val="0"/>
              </a:spcBef>
              <a:spcAft>
                <a:spcPct val="0"/>
              </a:spcAft>
              <a:defRPr>
                <a:solidFill>
                  <a:schemeClr val="tx1"/>
                </a:solidFill>
                <a:latin typeface="Arial" charset="0"/>
                <a:ea typeface="Arial" charset="0"/>
                <a:cs typeface="Arial" charset="0"/>
              </a:defRPr>
            </a:lvl9pPr>
          </a:lstStyle>
          <a:p>
            <a:pPr>
              <a:lnSpc>
                <a:spcPct val="105000"/>
              </a:lnSpc>
              <a:spcBef>
                <a:spcPct val="70000"/>
              </a:spcBef>
              <a:buClr>
                <a:srgbClr val="003399"/>
              </a:buClr>
              <a:buSzPct val="120000"/>
              <a:buFont typeface="Wingdings" charset="0"/>
              <a:buNone/>
              <a:defRPr/>
            </a:pPr>
            <a:r>
              <a:rPr lang="en-US" sz="2700" u="sng" smtClean="0"/>
              <a:t>Incidence</a:t>
            </a:r>
          </a:p>
          <a:p>
            <a:pPr lvl="1">
              <a:lnSpc>
                <a:spcPct val="105000"/>
              </a:lnSpc>
              <a:spcBef>
                <a:spcPct val="10000"/>
              </a:spcBef>
              <a:buClr>
                <a:srgbClr val="003399"/>
              </a:buClr>
              <a:buSzPct val="130000"/>
              <a:defRPr/>
            </a:pPr>
            <a:r>
              <a:rPr lang="en-US" sz="2700" smtClean="0">
                <a:ea typeface="ＭＳ Ｐゴシック" charset="0"/>
              </a:rPr>
              <a:t>buyers: $10</a:t>
            </a:r>
          </a:p>
          <a:p>
            <a:pPr lvl="1">
              <a:lnSpc>
                <a:spcPct val="105000"/>
              </a:lnSpc>
              <a:spcBef>
                <a:spcPct val="10000"/>
              </a:spcBef>
              <a:buClr>
                <a:srgbClr val="003399"/>
              </a:buClr>
              <a:buSzPct val="130000"/>
              <a:defRPr/>
            </a:pPr>
            <a:r>
              <a:rPr lang="en-US" sz="2700" smtClean="0">
                <a:ea typeface="ＭＳ Ｐゴシック" charset="0"/>
              </a:rPr>
              <a:t>sellers: $20</a:t>
            </a:r>
          </a:p>
        </p:txBody>
      </p:sp>
      <p:sp>
        <p:nvSpPr>
          <p:cNvPr id="261152" name="Line 32"/>
          <p:cNvSpPr>
            <a:spLocks noChangeShapeType="1"/>
          </p:cNvSpPr>
          <p:nvPr/>
        </p:nvSpPr>
        <p:spPr bwMode="auto">
          <a:xfrm flipV="1">
            <a:off x="5899150" y="2647950"/>
            <a:ext cx="0" cy="1316038"/>
          </a:xfrm>
          <a:prstGeom prst="line">
            <a:avLst/>
          </a:prstGeom>
          <a:noFill/>
          <a:ln w="381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261153" name="Group 33"/>
          <p:cNvGrpSpPr>
            <a:grpSpLocks/>
          </p:cNvGrpSpPr>
          <p:nvPr/>
        </p:nvGrpSpPr>
        <p:grpSpPr bwMode="auto">
          <a:xfrm>
            <a:off x="4960938" y="2660650"/>
            <a:ext cx="908050" cy="1316038"/>
            <a:chOff x="3118" y="1466"/>
            <a:chExt cx="572" cy="829"/>
          </a:xfrm>
        </p:grpSpPr>
        <p:sp>
          <p:nvSpPr>
            <p:cNvPr id="261154" name="AutoShape 34"/>
            <p:cNvSpPr>
              <a:spLocks/>
            </p:cNvSpPr>
            <p:nvPr/>
          </p:nvSpPr>
          <p:spPr bwMode="auto">
            <a:xfrm>
              <a:off x="3560" y="1466"/>
              <a:ext cx="130" cy="829"/>
            </a:xfrm>
            <a:prstGeom prst="leftBrace">
              <a:avLst>
                <a:gd name="adj1" fmla="val 69201"/>
                <a:gd name="adj2" fmla="val 48491"/>
              </a:avLst>
            </a:prstGeom>
            <a:noFill/>
            <a:ln w="19050">
              <a:solidFill>
                <a:srgbClr val="0000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61155" name="Text Box 35"/>
            <p:cNvSpPr txBox="1">
              <a:spLocks noChangeArrowheads="1"/>
            </p:cNvSpPr>
            <p:nvPr/>
          </p:nvSpPr>
          <p:spPr bwMode="auto">
            <a:xfrm>
              <a:off x="3118" y="1726"/>
              <a:ext cx="44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solidFill>
                    <a:srgbClr val="000099"/>
                  </a:solidFill>
                  <a:cs typeface="Arial" charset="0"/>
                </a:rPr>
                <a:t>Tax</a:t>
              </a:r>
            </a:p>
          </p:txBody>
        </p:sp>
      </p:grpSp>
      <p:grpSp>
        <p:nvGrpSpPr>
          <p:cNvPr id="261156" name="Group 36"/>
          <p:cNvGrpSpPr>
            <a:grpSpLocks/>
          </p:cNvGrpSpPr>
          <p:nvPr/>
        </p:nvGrpSpPr>
        <p:grpSpPr bwMode="auto">
          <a:xfrm>
            <a:off x="5640388" y="2638425"/>
            <a:ext cx="534987" cy="3744913"/>
            <a:chOff x="3549" y="1452"/>
            <a:chExt cx="337" cy="2359"/>
          </a:xfrm>
        </p:grpSpPr>
        <p:sp>
          <p:nvSpPr>
            <p:cNvPr id="261157" name="Line 37"/>
            <p:cNvSpPr>
              <a:spLocks noChangeShapeType="1"/>
            </p:cNvSpPr>
            <p:nvPr/>
          </p:nvSpPr>
          <p:spPr bwMode="auto">
            <a:xfrm>
              <a:off x="3719" y="1452"/>
              <a:ext cx="0" cy="1967"/>
            </a:xfrm>
            <a:prstGeom prst="line">
              <a:avLst/>
            </a:prstGeom>
            <a:noFill/>
            <a:ln w="2857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61158" name="Rectangle 38"/>
            <p:cNvSpPr>
              <a:spLocks noChangeArrowheads="1"/>
            </p:cNvSpPr>
            <p:nvPr/>
          </p:nvSpPr>
          <p:spPr bwMode="auto">
            <a:xfrm>
              <a:off x="3549" y="3544"/>
              <a:ext cx="337" cy="267"/>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grpSp>
        <p:nvGrpSpPr>
          <p:cNvPr id="261159" name="Group 39"/>
          <p:cNvGrpSpPr>
            <a:grpSpLocks/>
          </p:cNvGrpSpPr>
          <p:nvPr/>
        </p:nvGrpSpPr>
        <p:grpSpPr bwMode="auto">
          <a:xfrm>
            <a:off x="2846388" y="2419350"/>
            <a:ext cx="3060700" cy="477838"/>
            <a:chOff x="1786" y="1305"/>
            <a:chExt cx="1928" cy="301"/>
          </a:xfrm>
        </p:grpSpPr>
        <p:sp>
          <p:nvSpPr>
            <p:cNvPr id="261160" name="Line 40"/>
            <p:cNvSpPr>
              <a:spLocks noChangeShapeType="1"/>
            </p:cNvSpPr>
            <p:nvPr/>
          </p:nvSpPr>
          <p:spPr bwMode="auto">
            <a:xfrm flipH="1">
              <a:off x="2677" y="1452"/>
              <a:ext cx="1037" cy="0"/>
            </a:xfrm>
            <a:prstGeom prst="line">
              <a:avLst/>
            </a:prstGeom>
            <a:noFill/>
            <a:ln w="2857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61161" name="Text Box 41"/>
            <p:cNvSpPr txBox="1">
              <a:spLocks noChangeArrowheads="1"/>
            </p:cNvSpPr>
            <p:nvPr/>
          </p:nvSpPr>
          <p:spPr bwMode="auto">
            <a:xfrm>
              <a:off x="1786" y="1322"/>
              <a:ext cx="505"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sz="2200" b="1" i="1">
                  <a:cs typeface="Arial" charset="0"/>
                </a:rPr>
                <a:t>P</a:t>
              </a:r>
              <a:r>
                <a:rPr lang="en-US" sz="2200" b="1" i="1" baseline="-25000">
                  <a:cs typeface="Arial" charset="0"/>
                </a:rPr>
                <a:t>B</a:t>
              </a:r>
              <a:r>
                <a:rPr lang="en-US" sz="2200">
                  <a:cs typeface="Arial" charset="0"/>
                </a:rPr>
                <a:t> =</a:t>
              </a:r>
              <a:endParaRPr lang="en-US" sz="2200" b="1" i="1" baseline="-25000">
                <a:cs typeface="Arial" charset="0"/>
              </a:endParaRPr>
            </a:p>
          </p:txBody>
        </p:sp>
        <p:sp>
          <p:nvSpPr>
            <p:cNvPr id="261162" name="Rectangle 42"/>
            <p:cNvSpPr>
              <a:spLocks noChangeArrowheads="1"/>
            </p:cNvSpPr>
            <p:nvPr/>
          </p:nvSpPr>
          <p:spPr bwMode="auto">
            <a:xfrm>
              <a:off x="1819" y="1305"/>
              <a:ext cx="768" cy="301"/>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grpSp>
        <p:nvGrpSpPr>
          <p:cNvPr id="261163" name="Group 43"/>
          <p:cNvGrpSpPr>
            <a:grpSpLocks/>
          </p:cNvGrpSpPr>
          <p:nvPr/>
        </p:nvGrpSpPr>
        <p:grpSpPr bwMode="auto">
          <a:xfrm>
            <a:off x="2955925" y="3738563"/>
            <a:ext cx="2941638" cy="477837"/>
            <a:chOff x="1855" y="2148"/>
            <a:chExt cx="1853" cy="301"/>
          </a:xfrm>
        </p:grpSpPr>
        <p:sp>
          <p:nvSpPr>
            <p:cNvPr id="261164" name="Line 44"/>
            <p:cNvSpPr>
              <a:spLocks noChangeShapeType="1"/>
            </p:cNvSpPr>
            <p:nvPr/>
          </p:nvSpPr>
          <p:spPr bwMode="auto">
            <a:xfrm flipH="1">
              <a:off x="2671" y="2295"/>
              <a:ext cx="1037" cy="0"/>
            </a:xfrm>
            <a:prstGeom prst="line">
              <a:avLst/>
            </a:prstGeom>
            <a:noFill/>
            <a:ln w="2857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61165" name="Text Box 45"/>
            <p:cNvSpPr txBox="1">
              <a:spLocks noChangeArrowheads="1"/>
            </p:cNvSpPr>
            <p:nvPr/>
          </p:nvSpPr>
          <p:spPr bwMode="auto">
            <a:xfrm>
              <a:off x="1855" y="2160"/>
              <a:ext cx="505"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sz="2200" b="1" i="1">
                  <a:cs typeface="Arial" charset="0"/>
                </a:rPr>
                <a:t>P</a:t>
              </a:r>
              <a:r>
                <a:rPr lang="en-US" sz="2200" b="1" i="1" baseline="-25000">
                  <a:cs typeface="Arial" charset="0"/>
                </a:rPr>
                <a:t>S</a:t>
              </a:r>
              <a:r>
                <a:rPr lang="en-US" sz="2200">
                  <a:cs typeface="Arial" charset="0"/>
                </a:rPr>
                <a:t> =</a:t>
              </a:r>
              <a:endParaRPr lang="en-US" sz="2200" b="1" i="1" baseline="-25000">
                <a:cs typeface="Arial" charset="0"/>
              </a:endParaRPr>
            </a:p>
          </p:txBody>
        </p:sp>
        <p:sp>
          <p:nvSpPr>
            <p:cNvPr id="261166" name="Rectangle 46"/>
            <p:cNvSpPr>
              <a:spLocks noChangeArrowheads="1"/>
            </p:cNvSpPr>
            <p:nvPr/>
          </p:nvSpPr>
          <p:spPr bwMode="auto">
            <a:xfrm>
              <a:off x="1878" y="2148"/>
              <a:ext cx="718" cy="301"/>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61152"/>
                                        </p:tgtEl>
                                        <p:attrNameLst>
                                          <p:attrName>style.visibility</p:attrName>
                                        </p:attrNameLst>
                                      </p:cBhvr>
                                      <p:to>
                                        <p:strVal val="visible"/>
                                      </p:to>
                                    </p:set>
                                    <p:animEffect transition="in" filter="wipe(up)">
                                      <p:cBhvr>
                                        <p:cTn id="7" dur="500"/>
                                        <p:tgtEl>
                                          <p:spTgt spid="261152"/>
                                        </p:tgtEl>
                                      </p:cBhvr>
                                    </p:animEffect>
                                  </p:childTnLst>
                                </p:cTn>
                              </p:par>
                            </p:childTnLst>
                          </p:cTn>
                        </p:par>
                        <p:par>
                          <p:cTn id="8" fill="hold" nodeType="afterGroup">
                            <p:stCondLst>
                              <p:cond delay="500"/>
                            </p:stCondLst>
                            <p:childTnLst>
                              <p:par>
                                <p:cTn id="9" presetID="18" presetClass="entr" presetSubtype="12" fill="hold" nodeType="afterEffect">
                                  <p:stCondLst>
                                    <p:cond delay="0"/>
                                  </p:stCondLst>
                                  <p:childTnLst>
                                    <p:set>
                                      <p:cBhvr>
                                        <p:cTn id="10" dur="1" fill="hold">
                                          <p:stCondLst>
                                            <p:cond delay="0"/>
                                          </p:stCondLst>
                                        </p:cTn>
                                        <p:tgtEl>
                                          <p:spTgt spid="261153"/>
                                        </p:tgtEl>
                                        <p:attrNameLst>
                                          <p:attrName>style.visibility</p:attrName>
                                        </p:attrNameLst>
                                      </p:cBhvr>
                                      <p:to>
                                        <p:strVal val="visible"/>
                                      </p:to>
                                    </p:set>
                                    <p:animEffect transition="in" filter="strips(downLeft)">
                                      <p:cBhvr>
                                        <p:cTn id="11" dur="500"/>
                                        <p:tgtEl>
                                          <p:spTgt spid="26115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261148">
                                            <p:txEl>
                                              <p:pRg st="0" end="0"/>
                                            </p:txEl>
                                          </p:spTgt>
                                        </p:tgtEl>
                                        <p:attrNameLst>
                                          <p:attrName>style.visibility</p:attrName>
                                        </p:attrNameLst>
                                      </p:cBhvr>
                                      <p:to>
                                        <p:strVal val="visible"/>
                                      </p:to>
                                    </p:set>
                                    <p:animEffect transition="in" filter="wipe(left)">
                                      <p:cBhvr>
                                        <p:cTn id="16" dur="500"/>
                                        <p:tgtEl>
                                          <p:spTgt spid="261148">
                                            <p:txEl>
                                              <p:pRg st="0" end="0"/>
                                            </p:txEl>
                                          </p:spTgt>
                                        </p:tgtEl>
                                      </p:cBhvr>
                                    </p:animEffect>
                                  </p:childTnLst>
                                </p:cTn>
                              </p:par>
                              <p:par>
                                <p:cTn id="17" presetID="22" presetClass="entr" presetSubtype="1" fill="hold" nodeType="withEffect">
                                  <p:stCondLst>
                                    <p:cond delay="0"/>
                                  </p:stCondLst>
                                  <p:childTnLst>
                                    <p:set>
                                      <p:cBhvr>
                                        <p:cTn id="18" dur="1" fill="hold">
                                          <p:stCondLst>
                                            <p:cond delay="0"/>
                                          </p:stCondLst>
                                        </p:cTn>
                                        <p:tgtEl>
                                          <p:spTgt spid="261156"/>
                                        </p:tgtEl>
                                        <p:attrNameLst>
                                          <p:attrName>style.visibility</p:attrName>
                                        </p:attrNameLst>
                                      </p:cBhvr>
                                      <p:to>
                                        <p:strVal val="visible"/>
                                      </p:to>
                                    </p:set>
                                    <p:animEffect transition="in" filter="wipe(up)">
                                      <p:cBhvr>
                                        <p:cTn id="19" dur="500"/>
                                        <p:tgtEl>
                                          <p:spTgt spid="261156"/>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61149"/>
                                        </p:tgtEl>
                                        <p:attrNameLst>
                                          <p:attrName>style.visibility</p:attrName>
                                        </p:attrNameLst>
                                      </p:cBhvr>
                                      <p:to>
                                        <p:strVal val="visible"/>
                                      </p:to>
                                    </p:set>
                                    <p:animEffect transition="in" filter="wipe(left)">
                                      <p:cBhvr>
                                        <p:cTn id="24" dur="500"/>
                                        <p:tgtEl>
                                          <p:spTgt spid="261149"/>
                                        </p:tgtEl>
                                      </p:cBhvr>
                                    </p:animEffect>
                                  </p:childTnLst>
                                </p:cTn>
                              </p:par>
                              <p:par>
                                <p:cTn id="25" presetID="22" presetClass="entr" presetSubtype="2" fill="hold" nodeType="withEffect">
                                  <p:stCondLst>
                                    <p:cond delay="0"/>
                                  </p:stCondLst>
                                  <p:childTnLst>
                                    <p:set>
                                      <p:cBhvr>
                                        <p:cTn id="26" dur="1" fill="hold">
                                          <p:stCondLst>
                                            <p:cond delay="0"/>
                                          </p:stCondLst>
                                        </p:cTn>
                                        <p:tgtEl>
                                          <p:spTgt spid="261159"/>
                                        </p:tgtEl>
                                        <p:attrNameLst>
                                          <p:attrName>style.visibility</p:attrName>
                                        </p:attrNameLst>
                                      </p:cBhvr>
                                      <p:to>
                                        <p:strVal val="visible"/>
                                      </p:to>
                                    </p:set>
                                    <p:animEffect transition="in" filter="wipe(right)">
                                      <p:cBhvr>
                                        <p:cTn id="27" dur="500"/>
                                        <p:tgtEl>
                                          <p:spTgt spid="26115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61150"/>
                                        </p:tgtEl>
                                        <p:attrNameLst>
                                          <p:attrName>style.visibility</p:attrName>
                                        </p:attrNameLst>
                                      </p:cBhvr>
                                      <p:to>
                                        <p:strVal val="visible"/>
                                      </p:to>
                                    </p:set>
                                    <p:animEffect transition="in" filter="wipe(left)">
                                      <p:cBhvr>
                                        <p:cTn id="32" dur="500"/>
                                        <p:tgtEl>
                                          <p:spTgt spid="261150"/>
                                        </p:tgtEl>
                                      </p:cBhvr>
                                    </p:animEffect>
                                  </p:childTnLst>
                                </p:cTn>
                              </p:par>
                              <p:par>
                                <p:cTn id="33" presetID="22" presetClass="entr" presetSubtype="2" fill="hold" nodeType="withEffect">
                                  <p:stCondLst>
                                    <p:cond delay="0"/>
                                  </p:stCondLst>
                                  <p:childTnLst>
                                    <p:set>
                                      <p:cBhvr>
                                        <p:cTn id="34" dur="1" fill="hold">
                                          <p:stCondLst>
                                            <p:cond delay="0"/>
                                          </p:stCondLst>
                                        </p:cTn>
                                        <p:tgtEl>
                                          <p:spTgt spid="261163"/>
                                        </p:tgtEl>
                                        <p:attrNameLst>
                                          <p:attrName>style.visibility</p:attrName>
                                        </p:attrNameLst>
                                      </p:cBhvr>
                                      <p:to>
                                        <p:strVal val="visible"/>
                                      </p:to>
                                    </p:set>
                                    <p:animEffect transition="in" filter="wipe(right)">
                                      <p:cBhvr>
                                        <p:cTn id="35" dur="500"/>
                                        <p:tgtEl>
                                          <p:spTgt spid="261163"/>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261151"/>
                                        </p:tgtEl>
                                        <p:attrNameLst>
                                          <p:attrName>style.visibility</p:attrName>
                                        </p:attrNameLst>
                                      </p:cBhvr>
                                      <p:to>
                                        <p:strVal val="visible"/>
                                      </p:to>
                                    </p:set>
                                    <p:animEffect transition="in" filter="wipe(left)">
                                      <p:cBhvr>
                                        <p:cTn id="40" dur="500"/>
                                        <p:tgtEl>
                                          <p:spTgt spid="261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148" grpId="0" build="p" bldLvl="5"/>
      <p:bldP spid="261149" grpId="0"/>
      <p:bldP spid="261150" grpId="0"/>
      <p:bldP spid="2611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685800" y="0"/>
            <a:ext cx="7772400" cy="1177925"/>
          </a:xfrm>
        </p:spPr>
        <p:txBody>
          <a:bodyPr/>
          <a:lstStyle/>
          <a:p>
            <a:pPr eaLnBrk="1" hangingPunct="1">
              <a:defRPr/>
            </a:pPr>
            <a:r>
              <a:rPr lang="en-US" sz="3600" b="1" smtClean="0">
                <a:solidFill>
                  <a:schemeClr val="accent2"/>
                </a:solidFill>
              </a:rPr>
              <a:t>Elasticity and Tax Incidence</a:t>
            </a:r>
            <a:endParaRPr lang="en-US" sz="4300" smtClean="0"/>
          </a:p>
        </p:txBody>
      </p:sp>
      <p:sp>
        <p:nvSpPr>
          <p:cNvPr id="176131" name="Rectangle 3"/>
          <p:cNvSpPr>
            <a:spLocks noGrp="1" noChangeArrowheads="1"/>
          </p:cNvSpPr>
          <p:nvPr>
            <p:ph type="body" idx="1"/>
          </p:nvPr>
        </p:nvSpPr>
        <p:spPr>
          <a:xfrm>
            <a:off x="404813" y="1035050"/>
            <a:ext cx="7254875" cy="579438"/>
          </a:xfrm>
        </p:spPr>
        <p:txBody>
          <a:bodyPr/>
          <a:lstStyle/>
          <a:p>
            <a:pPr marL="0" indent="0" eaLnBrk="1" hangingPunct="1">
              <a:lnSpc>
                <a:spcPct val="90000"/>
              </a:lnSpc>
              <a:buFontTx/>
              <a:buNone/>
              <a:defRPr/>
            </a:pPr>
            <a:r>
              <a:rPr lang="en-US" sz="3000" u="sng" smtClean="0"/>
              <a:t>CASE 1:  Supply is more elastic than demand</a:t>
            </a:r>
          </a:p>
        </p:txBody>
      </p:sp>
      <p:grpSp>
        <p:nvGrpSpPr>
          <p:cNvPr id="53251" name="Group 4"/>
          <p:cNvGrpSpPr>
            <a:grpSpLocks/>
          </p:cNvGrpSpPr>
          <p:nvPr/>
        </p:nvGrpSpPr>
        <p:grpSpPr bwMode="auto">
          <a:xfrm>
            <a:off x="3344863" y="1824038"/>
            <a:ext cx="3316287" cy="4108450"/>
            <a:chOff x="3326" y="1149"/>
            <a:chExt cx="2089" cy="2588"/>
          </a:xfrm>
        </p:grpSpPr>
        <p:grpSp>
          <p:nvGrpSpPr>
            <p:cNvPr id="53294" name="Group 5"/>
            <p:cNvGrpSpPr>
              <a:grpSpLocks/>
            </p:cNvGrpSpPr>
            <p:nvPr/>
          </p:nvGrpSpPr>
          <p:grpSpPr bwMode="auto">
            <a:xfrm>
              <a:off x="3433" y="1403"/>
              <a:ext cx="1784" cy="2190"/>
              <a:chOff x="2424" y="1167"/>
              <a:chExt cx="2400" cy="2079"/>
            </a:xfrm>
          </p:grpSpPr>
          <p:sp>
            <p:nvSpPr>
              <p:cNvPr id="176134" name="Line 6"/>
              <p:cNvSpPr>
                <a:spLocks noChangeShapeType="1"/>
              </p:cNvSpPr>
              <p:nvPr/>
            </p:nvSpPr>
            <p:spPr bwMode="auto">
              <a:xfrm>
                <a:off x="2424" y="1167"/>
                <a:ext cx="0" cy="20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76135" name="Line 7"/>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176136" name="Text Box 8"/>
            <p:cNvSpPr txBox="1">
              <a:spLocks noChangeArrowheads="1"/>
            </p:cNvSpPr>
            <p:nvPr/>
          </p:nvSpPr>
          <p:spPr bwMode="auto">
            <a:xfrm>
              <a:off x="3326" y="1149"/>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176137" name="Text Box 9"/>
            <p:cNvSpPr txBox="1">
              <a:spLocks noChangeArrowheads="1"/>
            </p:cNvSpPr>
            <p:nvPr/>
          </p:nvSpPr>
          <p:spPr bwMode="auto">
            <a:xfrm>
              <a:off x="5182" y="3458"/>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grpSp>
        <p:nvGrpSpPr>
          <p:cNvPr id="176138" name="Group 10"/>
          <p:cNvGrpSpPr>
            <a:grpSpLocks/>
          </p:cNvGrpSpPr>
          <p:nvPr/>
        </p:nvGrpSpPr>
        <p:grpSpPr bwMode="auto">
          <a:xfrm>
            <a:off x="4413250" y="2360613"/>
            <a:ext cx="1301750" cy="3209925"/>
            <a:chOff x="3999" y="1361"/>
            <a:chExt cx="820" cy="2022"/>
          </a:xfrm>
        </p:grpSpPr>
        <p:sp>
          <p:nvSpPr>
            <p:cNvPr id="176139" name="Text Box 11"/>
            <p:cNvSpPr txBox="1">
              <a:spLocks noChangeArrowheads="1"/>
            </p:cNvSpPr>
            <p:nvPr/>
          </p:nvSpPr>
          <p:spPr bwMode="auto">
            <a:xfrm>
              <a:off x="4586" y="3104"/>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176140" name="Line 12"/>
            <p:cNvSpPr>
              <a:spLocks noChangeShapeType="1"/>
            </p:cNvSpPr>
            <p:nvPr/>
          </p:nvSpPr>
          <p:spPr bwMode="auto">
            <a:xfrm>
              <a:off x="3999" y="1361"/>
              <a:ext cx="655" cy="1794"/>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76141" name="Group 13"/>
          <p:cNvGrpSpPr>
            <a:grpSpLocks/>
          </p:cNvGrpSpPr>
          <p:nvPr/>
        </p:nvGrpSpPr>
        <p:grpSpPr bwMode="auto">
          <a:xfrm>
            <a:off x="3708400" y="2620963"/>
            <a:ext cx="2508250" cy="2465387"/>
            <a:chOff x="2336" y="1651"/>
            <a:chExt cx="1580" cy="1553"/>
          </a:xfrm>
        </p:grpSpPr>
        <p:sp>
          <p:nvSpPr>
            <p:cNvPr id="176142" name="Text Box 14"/>
            <p:cNvSpPr txBox="1">
              <a:spLocks noChangeArrowheads="1"/>
            </p:cNvSpPr>
            <p:nvPr/>
          </p:nvSpPr>
          <p:spPr bwMode="auto">
            <a:xfrm>
              <a:off x="3683" y="1651"/>
              <a:ext cx="23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S</a:t>
              </a:r>
            </a:p>
          </p:txBody>
        </p:sp>
        <p:sp>
          <p:nvSpPr>
            <p:cNvPr id="176143" name="Line 15"/>
            <p:cNvSpPr>
              <a:spLocks noChangeShapeType="1"/>
            </p:cNvSpPr>
            <p:nvPr/>
          </p:nvSpPr>
          <p:spPr bwMode="auto">
            <a:xfrm flipV="1">
              <a:off x="2336" y="1875"/>
              <a:ext cx="1399" cy="1329"/>
            </a:xfrm>
            <a:prstGeom prst="line">
              <a:avLst/>
            </a:prstGeom>
            <a:noFill/>
            <a:ln w="3810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76144" name="Group 16"/>
          <p:cNvGrpSpPr>
            <a:grpSpLocks/>
          </p:cNvGrpSpPr>
          <p:nvPr/>
        </p:nvGrpSpPr>
        <p:grpSpPr bwMode="auto">
          <a:xfrm>
            <a:off x="3700463" y="3062288"/>
            <a:ext cx="952500" cy="1108075"/>
            <a:chOff x="3550" y="1803"/>
            <a:chExt cx="600" cy="698"/>
          </a:xfrm>
        </p:grpSpPr>
        <p:sp>
          <p:nvSpPr>
            <p:cNvPr id="176145" name="Line 17"/>
            <p:cNvSpPr>
              <a:spLocks noChangeShapeType="1"/>
            </p:cNvSpPr>
            <p:nvPr/>
          </p:nvSpPr>
          <p:spPr bwMode="auto">
            <a:xfrm flipH="1" flipV="1">
              <a:off x="4149" y="1803"/>
              <a:ext cx="1" cy="698"/>
            </a:xfrm>
            <a:prstGeom prst="line">
              <a:avLst/>
            </a:prstGeom>
            <a:noFill/>
            <a:ln w="381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76146" name="AutoShape 18"/>
            <p:cNvSpPr>
              <a:spLocks/>
            </p:cNvSpPr>
            <p:nvPr/>
          </p:nvSpPr>
          <p:spPr bwMode="auto">
            <a:xfrm>
              <a:off x="3977" y="1805"/>
              <a:ext cx="118" cy="693"/>
            </a:xfrm>
            <a:prstGeom prst="leftBrace">
              <a:avLst>
                <a:gd name="adj1" fmla="val 63732"/>
                <a:gd name="adj2" fmla="val 44880"/>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6147" name="Text Box 19"/>
            <p:cNvSpPr txBox="1">
              <a:spLocks noChangeArrowheads="1"/>
            </p:cNvSpPr>
            <p:nvPr/>
          </p:nvSpPr>
          <p:spPr bwMode="auto">
            <a:xfrm>
              <a:off x="3550" y="1958"/>
              <a:ext cx="44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cs typeface="Arial" charset="0"/>
                </a:rPr>
                <a:t>Tax</a:t>
              </a:r>
            </a:p>
          </p:txBody>
        </p:sp>
      </p:grpSp>
      <p:grpSp>
        <p:nvGrpSpPr>
          <p:cNvPr id="176148" name="Group 20"/>
          <p:cNvGrpSpPr>
            <a:grpSpLocks/>
          </p:cNvGrpSpPr>
          <p:nvPr/>
        </p:nvGrpSpPr>
        <p:grpSpPr bwMode="auto">
          <a:xfrm>
            <a:off x="371475" y="2727325"/>
            <a:ext cx="3113088" cy="1154113"/>
            <a:chOff x="234" y="1718"/>
            <a:chExt cx="1961" cy="727"/>
          </a:xfrm>
        </p:grpSpPr>
        <p:sp>
          <p:nvSpPr>
            <p:cNvPr id="176149" name="AutoShape 21"/>
            <p:cNvSpPr>
              <a:spLocks/>
            </p:cNvSpPr>
            <p:nvPr/>
          </p:nvSpPr>
          <p:spPr bwMode="auto">
            <a:xfrm>
              <a:off x="2054" y="1920"/>
              <a:ext cx="141" cy="525"/>
            </a:xfrm>
            <a:prstGeom prst="leftBrace">
              <a:avLst>
                <a:gd name="adj1" fmla="val 60988"/>
                <a:gd name="adj2" fmla="val 50000"/>
              </a:avLst>
            </a:prstGeom>
            <a:noFill/>
            <a:ln w="19050">
              <a:solidFill>
                <a:srgbClr val="00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nvGrpSpPr>
            <p:cNvPr id="53284" name="Group 22"/>
            <p:cNvGrpSpPr>
              <a:grpSpLocks/>
            </p:cNvGrpSpPr>
            <p:nvPr/>
          </p:nvGrpSpPr>
          <p:grpSpPr bwMode="auto">
            <a:xfrm>
              <a:off x="234" y="1718"/>
              <a:ext cx="1792" cy="460"/>
              <a:chOff x="1453" y="1718"/>
              <a:chExt cx="1792" cy="460"/>
            </a:xfrm>
          </p:grpSpPr>
          <p:sp>
            <p:nvSpPr>
              <p:cNvPr id="176151" name="Line 23"/>
              <p:cNvSpPr>
                <a:spLocks noChangeShapeType="1"/>
              </p:cNvSpPr>
              <p:nvPr/>
            </p:nvSpPr>
            <p:spPr bwMode="auto">
              <a:xfrm>
                <a:off x="2610" y="1881"/>
                <a:ext cx="635" cy="29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76152" name="Text Box 24"/>
              <p:cNvSpPr txBox="1">
                <a:spLocks noChangeArrowheads="1"/>
              </p:cNvSpPr>
              <p:nvPr/>
            </p:nvSpPr>
            <p:spPr bwMode="auto">
              <a:xfrm>
                <a:off x="1453" y="1718"/>
                <a:ext cx="1360" cy="460"/>
              </a:xfrm>
              <a:prstGeom prst="rect">
                <a:avLst/>
              </a:prstGeom>
              <a:solidFill>
                <a:srgbClr val="CC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Buyers</a:t>
                </a:r>
                <a:r>
                  <a:rPr lang="ja-JP" altLang="en-US">
                    <a:latin typeface="Arial"/>
                    <a:cs typeface="Arial" charset="0"/>
                  </a:rPr>
                  <a:t>’</a:t>
                </a:r>
                <a:r>
                  <a:rPr lang="en-US">
                    <a:cs typeface="Arial" charset="0"/>
                  </a:rPr>
                  <a:t> share of tax burden</a:t>
                </a:r>
              </a:p>
            </p:txBody>
          </p:sp>
        </p:grpSp>
      </p:grpSp>
      <p:grpSp>
        <p:nvGrpSpPr>
          <p:cNvPr id="176153" name="Group 25"/>
          <p:cNvGrpSpPr>
            <a:grpSpLocks/>
          </p:cNvGrpSpPr>
          <p:nvPr/>
        </p:nvGrpSpPr>
        <p:grpSpPr bwMode="auto">
          <a:xfrm>
            <a:off x="441325" y="3900488"/>
            <a:ext cx="3043238" cy="1168400"/>
            <a:chOff x="278" y="2457"/>
            <a:chExt cx="1917" cy="736"/>
          </a:xfrm>
        </p:grpSpPr>
        <p:sp>
          <p:nvSpPr>
            <p:cNvPr id="176154" name="AutoShape 26"/>
            <p:cNvSpPr>
              <a:spLocks/>
            </p:cNvSpPr>
            <p:nvPr/>
          </p:nvSpPr>
          <p:spPr bwMode="auto">
            <a:xfrm>
              <a:off x="2054" y="2457"/>
              <a:ext cx="141" cy="177"/>
            </a:xfrm>
            <a:prstGeom prst="leftBrace">
              <a:avLst>
                <a:gd name="adj1" fmla="val 20562"/>
                <a:gd name="adj2" fmla="val 50000"/>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nvGrpSpPr>
            <p:cNvPr id="53280" name="Group 27"/>
            <p:cNvGrpSpPr>
              <a:grpSpLocks/>
            </p:cNvGrpSpPr>
            <p:nvPr/>
          </p:nvGrpSpPr>
          <p:grpSpPr bwMode="auto">
            <a:xfrm>
              <a:off x="278" y="2549"/>
              <a:ext cx="1749" cy="644"/>
              <a:chOff x="1497" y="2549"/>
              <a:chExt cx="1749" cy="644"/>
            </a:xfrm>
          </p:grpSpPr>
          <p:sp>
            <p:nvSpPr>
              <p:cNvPr id="176156" name="Line 28"/>
              <p:cNvSpPr>
                <a:spLocks noChangeShapeType="1"/>
              </p:cNvSpPr>
              <p:nvPr/>
            </p:nvSpPr>
            <p:spPr bwMode="auto">
              <a:xfrm flipH="1">
                <a:off x="2657" y="2549"/>
                <a:ext cx="589" cy="4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76157" name="Text Box 29"/>
              <p:cNvSpPr txBox="1">
                <a:spLocks noChangeArrowheads="1"/>
              </p:cNvSpPr>
              <p:nvPr/>
            </p:nvSpPr>
            <p:spPr bwMode="auto">
              <a:xfrm>
                <a:off x="1497" y="2733"/>
                <a:ext cx="1319" cy="460"/>
              </a:xfrm>
              <a:prstGeom prst="rect">
                <a:avLst/>
              </a:prstGeom>
              <a:solidFill>
                <a:srgbClr val="FF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Sellers</a:t>
                </a:r>
                <a:r>
                  <a:rPr lang="ja-JP" altLang="en-US">
                    <a:latin typeface="Arial"/>
                    <a:cs typeface="Arial" charset="0"/>
                  </a:rPr>
                  <a:t>’</a:t>
                </a:r>
                <a:r>
                  <a:rPr lang="en-US">
                    <a:cs typeface="Arial" charset="0"/>
                  </a:rPr>
                  <a:t> share of tax burden</a:t>
                </a:r>
              </a:p>
            </p:txBody>
          </p:sp>
        </p:grpSp>
      </p:grpSp>
      <p:grpSp>
        <p:nvGrpSpPr>
          <p:cNvPr id="176158" name="Group 30"/>
          <p:cNvGrpSpPr>
            <a:grpSpLocks/>
          </p:cNvGrpSpPr>
          <p:nvPr/>
        </p:nvGrpSpPr>
        <p:grpSpPr bwMode="auto">
          <a:xfrm>
            <a:off x="882650" y="3684588"/>
            <a:ext cx="4156075" cy="365125"/>
            <a:chOff x="556" y="2321"/>
            <a:chExt cx="2618" cy="230"/>
          </a:xfrm>
        </p:grpSpPr>
        <p:grpSp>
          <p:nvGrpSpPr>
            <p:cNvPr id="53273" name="Group 31"/>
            <p:cNvGrpSpPr>
              <a:grpSpLocks/>
            </p:cNvGrpSpPr>
            <p:nvPr/>
          </p:nvGrpSpPr>
          <p:grpSpPr bwMode="auto">
            <a:xfrm>
              <a:off x="2213" y="2407"/>
              <a:ext cx="961" cy="87"/>
              <a:chOff x="3432" y="2281"/>
              <a:chExt cx="961" cy="87"/>
            </a:xfrm>
          </p:grpSpPr>
          <p:sp>
            <p:nvSpPr>
              <p:cNvPr id="176160" name="Oval 32"/>
              <p:cNvSpPr>
                <a:spLocks noChangeArrowheads="1"/>
              </p:cNvSpPr>
              <p:nvPr/>
            </p:nvSpPr>
            <p:spPr bwMode="auto">
              <a:xfrm>
                <a:off x="4305" y="2281"/>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6161" name="Line 33"/>
              <p:cNvSpPr>
                <a:spLocks noChangeShapeType="1"/>
              </p:cNvSpPr>
              <p:nvPr/>
            </p:nvSpPr>
            <p:spPr bwMode="auto">
              <a:xfrm flipH="1">
                <a:off x="3432" y="2324"/>
                <a:ext cx="912"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53274" name="Group 34"/>
            <p:cNvGrpSpPr>
              <a:grpSpLocks/>
            </p:cNvGrpSpPr>
            <p:nvPr/>
          </p:nvGrpSpPr>
          <p:grpSpPr bwMode="auto">
            <a:xfrm>
              <a:off x="556" y="2321"/>
              <a:ext cx="1640" cy="230"/>
              <a:chOff x="1775" y="2321"/>
              <a:chExt cx="1640" cy="230"/>
            </a:xfrm>
          </p:grpSpPr>
          <p:sp>
            <p:nvSpPr>
              <p:cNvPr id="176163" name="Text Box 35"/>
              <p:cNvSpPr txBox="1">
                <a:spLocks noChangeArrowheads="1"/>
              </p:cNvSpPr>
              <p:nvPr/>
            </p:nvSpPr>
            <p:spPr bwMode="auto">
              <a:xfrm>
                <a:off x="1775" y="2321"/>
                <a:ext cx="1293" cy="23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Price if no tax</a:t>
                </a:r>
              </a:p>
            </p:txBody>
          </p:sp>
          <p:sp>
            <p:nvSpPr>
              <p:cNvPr id="176164" name="Line 36"/>
              <p:cNvSpPr>
                <a:spLocks noChangeShapeType="1"/>
              </p:cNvSpPr>
              <p:nvPr/>
            </p:nvSpPr>
            <p:spPr bwMode="auto">
              <a:xfrm flipH="1">
                <a:off x="3022" y="2449"/>
                <a:ext cx="39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grpSp>
        <p:nvGrpSpPr>
          <p:cNvPr id="176165" name="Group 37"/>
          <p:cNvGrpSpPr>
            <a:grpSpLocks/>
          </p:cNvGrpSpPr>
          <p:nvPr/>
        </p:nvGrpSpPr>
        <p:grpSpPr bwMode="auto">
          <a:xfrm>
            <a:off x="2570163" y="2530475"/>
            <a:ext cx="2151062" cy="587375"/>
            <a:chOff x="1619" y="1594"/>
            <a:chExt cx="1355" cy="370"/>
          </a:xfrm>
        </p:grpSpPr>
        <p:grpSp>
          <p:nvGrpSpPr>
            <p:cNvPr id="53267" name="Group 38"/>
            <p:cNvGrpSpPr>
              <a:grpSpLocks/>
            </p:cNvGrpSpPr>
            <p:nvPr/>
          </p:nvGrpSpPr>
          <p:grpSpPr bwMode="auto">
            <a:xfrm>
              <a:off x="2206" y="1877"/>
              <a:ext cx="768" cy="87"/>
              <a:chOff x="3425" y="1751"/>
              <a:chExt cx="768" cy="87"/>
            </a:xfrm>
          </p:grpSpPr>
          <p:sp>
            <p:nvSpPr>
              <p:cNvPr id="176167" name="Oval 39"/>
              <p:cNvSpPr>
                <a:spLocks noChangeArrowheads="1"/>
              </p:cNvSpPr>
              <p:nvPr/>
            </p:nvSpPr>
            <p:spPr bwMode="auto">
              <a:xfrm>
                <a:off x="4105" y="1751"/>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6168" name="Line 40"/>
              <p:cNvSpPr>
                <a:spLocks noChangeShapeType="1"/>
              </p:cNvSpPr>
              <p:nvPr/>
            </p:nvSpPr>
            <p:spPr bwMode="auto">
              <a:xfrm flipH="1">
                <a:off x="3425" y="1796"/>
                <a:ext cx="72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53268" name="Group 41"/>
            <p:cNvGrpSpPr>
              <a:grpSpLocks/>
            </p:cNvGrpSpPr>
            <p:nvPr/>
          </p:nvGrpSpPr>
          <p:grpSpPr bwMode="auto">
            <a:xfrm>
              <a:off x="1619" y="1594"/>
              <a:ext cx="577" cy="325"/>
              <a:chOff x="2838" y="1594"/>
              <a:chExt cx="577" cy="325"/>
            </a:xfrm>
          </p:grpSpPr>
          <p:sp>
            <p:nvSpPr>
              <p:cNvPr id="176170" name="Text Box 42"/>
              <p:cNvSpPr txBox="1">
                <a:spLocks noChangeArrowheads="1"/>
              </p:cNvSpPr>
              <p:nvPr/>
            </p:nvSpPr>
            <p:spPr bwMode="auto">
              <a:xfrm>
                <a:off x="2838" y="1594"/>
                <a:ext cx="40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b="1" i="1">
                    <a:cs typeface="Arial" charset="0"/>
                  </a:rPr>
                  <a:t>P</a:t>
                </a:r>
                <a:r>
                  <a:rPr lang="en-US" b="1" i="1" baseline="-25000">
                    <a:cs typeface="Arial" charset="0"/>
                  </a:rPr>
                  <a:t>B</a:t>
                </a:r>
              </a:p>
            </p:txBody>
          </p:sp>
          <p:sp>
            <p:nvSpPr>
              <p:cNvPr id="176171" name="Line 43"/>
              <p:cNvSpPr>
                <a:spLocks noChangeShapeType="1"/>
              </p:cNvSpPr>
              <p:nvPr/>
            </p:nvSpPr>
            <p:spPr bwMode="auto">
              <a:xfrm flipH="1" flipV="1">
                <a:off x="3222" y="1802"/>
                <a:ext cx="193" cy="11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grpSp>
        <p:nvGrpSpPr>
          <p:cNvPr id="176172" name="Group 44"/>
          <p:cNvGrpSpPr>
            <a:grpSpLocks/>
          </p:cNvGrpSpPr>
          <p:nvPr/>
        </p:nvGrpSpPr>
        <p:grpSpPr bwMode="auto">
          <a:xfrm>
            <a:off x="2881313" y="4119563"/>
            <a:ext cx="1839912" cy="655637"/>
            <a:chOff x="1815" y="2595"/>
            <a:chExt cx="1159" cy="413"/>
          </a:xfrm>
        </p:grpSpPr>
        <p:grpSp>
          <p:nvGrpSpPr>
            <p:cNvPr id="53261" name="Group 45"/>
            <p:cNvGrpSpPr>
              <a:grpSpLocks/>
            </p:cNvGrpSpPr>
            <p:nvPr/>
          </p:nvGrpSpPr>
          <p:grpSpPr bwMode="auto">
            <a:xfrm>
              <a:off x="2213" y="2595"/>
              <a:ext cx="761" cy="87"/>
              <a:chOff x="3432" y="2469"/>
              <a:chExt cx="761" cy="87"/>
            </a:xfrm>
          </p:grpSpPr>
          <p:sp>
            <p:nvSpPr>
              <p:cNvPr id="176174" name="Oval 46"/>
              <p:cNvSpPr>
                <a:spLocks noChangeArrowheads="1"/>
              </p:cNvSpPr>
              <p:nvPr/>
            </p:nvSpPr>
            <p:spPr bwMode="auto">
              <a:xfrm>
                <a:off x="4105" y="2469"/>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6175" name="Line 47"/>
              <p:cNvSpPr>
                <a:spLocks noChangeShapeType="1"/>
              </p:cNvSpPr>
              <p:nvPr/>
            </p:nvSpPr>
            <p:spPr bwMode="auto">
              <a:xfrm flipH="1">
                <a:off x="3432" y="2512"/>
                <a:ext cx="716"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53262" name="Group 48"/>
            <p:cNvGrpSpPr>
              <a:grpSpLocks/>
            </p:cNvGrpSpPr>
            <p:nvPr/>
          </p:nvGrpSpPr>
          <p:grpSpPr bwMode="auto">
            <a:xfrm>
              <a:off x="1815" y="2643"/>
              <a:ext cx="384" cy="365"/>
              <a:chOff x="3034" y="2643"/>
              <a:chExt cx="384" cy="365"/>
            </a:xfrm>
          </p:grpSpPr>
          <p:sp>
            <p:nvSpPr>
              <p:cNvPr id="176177" name="Text Box 49"/>
              <p:cNvSpPr txBox="1">
                <a:spLocks noChangeArrowheads="1"/>
              </p:cNvSpPr>
              <p:nvPr/>
            </p:nvSpPr>
            <p:spPr bwMode="auto">
              <a:xfrm>
                <a:off x="3034" y="2720"/>
                <a:ext cx="35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b="1" i="1">
                    <a:cs typeface="Arial" charset="0"/>
                  </a:rPr>
                  <a:t>P</a:t>
                </a:r>
                <a:r>
                  <a:rPr lang="en-US" b="1" i="1" baseline="-25000">
                    <a:cs typeface="Arial" charset="0"/>
                  </a:rPr>
                  <a:t>S</a:t>
                </a:r>
              </a:p>
            </p:txBody>
          </p:sp>
          <p:sp>
            <p:nvSpPr>
              <p:cNvPr id="176178" name="Line 50"/>
              <p:cNvSpPr>
                <a:spLocks noChangeShapeType="1"/>
              </p:cNvSpPr>
              <p:nvPr/>
            </p:nvSpPr>
            <p:spPr bwMode="auto">
              <a:xfrm flipH="1">
                <a:off x="3274" y="2643"/>
                <a:ext cx="144" cy="14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sp>
        <p:nvSpPr>
          <p:cNvPr id="176179" name="Rectangle 51"/>
          <p:cNvSpPr>
            <a:spLocks noChangeArrowheads="1"/>
          </p:cNvSpPr>
          <p:nvPr/>
        </p:nvSpPr>
        <p:spPr bwMode="auto">
          <a:xfrm>
            <a:off x="6607175" y="1812925"/>
            <a:ext cx="1998663" cy="2254250"/>
          </a:xfrm>
          <a:prstGeom prst="rect">
            <a:avLst/>
          </a:prstGeom>
          <a:solidFill>
            <a:srgbClr val="FFFFCC"/>
          </a:solidFill>
          <a:ln>
            <a:noFill/>
          </a:ln>
          <a:effectLst>
            <a:outerShdw blurRad="63500" dist="71842" dir="2700000" algn="ctr" rotWithShape="0">
              <a:schemeClr val="bg2">
                <a:alpha val="74998"/>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lstStyle/>
          <a:p>
            <a:pPr>
              <a:defRPr/>
            </a:pPr>
            <a:r>
              <a:rPr lang="en-US" sz="2600">
                <a:cs typeface="Arial" charset="0"/>
              </a:rPr>
              <a:t>In this case, buyers bear most of the burden of the tax.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nodeType="clickEffect">
                                  <p:stCondLst>
                                    <p:cond delay="0"/>
                                  </p:stCondLst>
                                  <p:childTnLst>
                                    <p:set>
                                      <p:cBhvr>
                                        <p:cTn id="6" dur="1" fill="hold">
                                          <p:stCondLst>
                                            <p:cond delay="0"/>
                                          </p:stCondLst>
                                        </p:cTn>
                                        <p:tgtEl>
                                          <p:spTgt spid="176138"/>
                                        </p:tgtEl>
                                        <p:attrNameLst>
                                          <p:attrName>style.visibility</p:attrName>
                                        </p:attrNameLst>
                                      </p:cBhvr>
                                      <p:to>
                                        <p:strVal val="visible"/>
                                      </p:to>
                                    </p:set>
                                    <p:animEffect transition="in" filter="strips(downRight)">
                                      <p:cBhvr>
                                        <p:cTn id="7" dur="500"/>
                                        <p:tgtEl>
                                          <p:spTgt spid="1761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3" fill="hold" nodeType="clickEffect">
                                  <p:stCondLst>
                                    <p:cond delay="0"/>
                                  </p:stCondLst>
                                  <p:childTnLst>
                                    <p:set>
                                      <p:cBhvr>
                                        <p:cTn id="11" dur="1" fill="hold">
                                          <p:stCondLst>
                                            <p:cond delay="0"/>
                                          </p:stCondLst>
                                        </p:cTn>
                                        <p:tgtEl>
                                          <p:spTgt spid="176141"/>
                                        </p:tgtEl>
                                        <p:attrNameLst>
                                          <p:attrName>style.visibility</p:attrName>
                                        </p:attrNameLst>
                                      </p:cBhvr>
                                      <p:to>
                                        <p:strVal val="visible"/>
                                      </p:to>
                                    </p:set>
                                    <p:animEffect transition="in" filter="strips(upRight)">
                                      <p:cBhvr>
                                        <p:cTn id="12" dur="500"/>
                                        <p:tgtEl>
                                          <p:spTgt spid="17614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2" fill="hold" nodeType="clickEffect">
                                  <p:stCondLst>
                                    <p:cond delay="0"/>
                                  </p:stCondLst>
                                  <p:childTnLst>
                                    <p:set>
                                      <p:cBhvr>
                                        <p:cTn id="16" dur="1" fill="hold">
                                          <p:stCondLst>
                                            <p:cond delay="0"/>
                                          </p:stCondLst>
                                        </p:cTn>
                                        <p:tgtEl>
                                          <p:spTgt spid="176158"/>
                                        </p:tgtEl>
                                        <p:attrNameLst>
                                          <p:attrName>style.visibility</p:attrName>
                                        </p:attrNameLst>
                                      </p:cBhvr>
                                      <p:to>
                                        <p:strVal val="visible"/>
                                      </p:to>
                                    </p:set>
                                    <p:animEffect transition="in" filter="wipe(right)">
                                      <p:cBhvr>
                                        <p:cTn id="17" dur="500"/>
                                        <p:tgtEl>
                                          <p:spTgt spid="17615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12" fill="hold" nodeType="clickEffect">
                                  <p:stCondLst>
                                    <p:cond delay="0"/>
                                  </p:stCondLst>
                                  <p:childTnLst>
                                    <p:set>
                                      <p:cBhvr>
                                        <p:cTn id="21" dur="1" fill="hold">
                                          <p:stCondLst>
                                            <p:cond delay="0"/>
                                          </p:stCondLst>
                                        </p:cTn>
                                        <p:tgtEl>
                                          <p:spTgt spid="176144"/>
                                        </p:tgtEl>
                                        <p:attrNameLst>
                                          <p:attrName>style.visibility</p:attrName>
                                        </p:attrNameLst>
                                      </p:cBhvr>
                                      <p:to>
                                        <p:strVal val="visible"/>
                                      </p:to>
                                    </p:set>
                                    <p:animEffect transition="in" filter="strips(downLeft)">
                                      <p:cBhvr>
                                        <p:cTn id="22" dur="500"/>
                                        <p:tgtEl>
                                          <p:spTgt spid="17614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8" presetClass="entr" presetSubtype="12" fill="hold" nodeType="clickEffect">
                                  <p:stCondLst>
                                    <p:cond delay="0"/>
                                  </p:stCondLst>
                                  <p:childTnLst>
                                    <p:set>
                                      <p:cBhvr>
                                        <p:cTn id="26" dur="1" fill="hold">
                                          <p:stCondLst>
                                            <p:cond delay="0"/>
                                          </p:stCondLst>
                                        </p:cTn>
                                        <p:tgtEl>
                                          <p:spTgt spid="176172"/>
                                        </p:tgtEl>
                                        <p:attrNameLst>
                                          <p:attrName>style.visibility</p:attrName>
                                        </p:attrNameLst>
                                      </p:cBhvr>
                                      <p:to>
                                        <p:strVal val="visible"/>
                                      </p:to>
                                    </p:set>
                                    <p:animEffect transition="in" filter="strips(downLeft)">
                                      <p:cBhvr>
                                        <p:cTn id="27" dur="500"/>
                                        <p:tgtEl>
                                          <p:spTgt spid="17617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8" presetClass="entr" presetSubtype="9" fill="hold" nodeType="clickEffect">
                                  <p:stCondLst>
                                    <p:cond delay="0"/>
                                  </p:stCondLst>
                                  <p:childTnLst>
                                    <p:set>
                                      <p:cBhvr>
                                        <p:cTn id="31" dur="1" fill="hold">
                                          <p:stCondLst>
                                            <p:cond delay="0"/>
                                          </p:stCondLst>
                                        </p:cTn>
                                        <p:tgtEl>
                                          <p:spTgt spid="176165"/>
                                        </p:tgtEl>
                                        <p:attrNameLst>
                                          <p:attrName>style.visibility</p:attrName>
                                        </p:attrNameLst>
                                      </p:cBhvr>
                                      <p:to>
                                        <p:strVal val="visible"/>
                                      </p:to>
                                    </p:set>
                                    <p:animEffect transition="in" filter="strips(upLeft)">
                                      <p:cBhvr>
                                        <p:cTn id="32" dur="500"/>
                                        <p:tgtEl>
                                          <p:spTgt spid="176165"/>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nodeType="clickEffect">
                                  <p:stCondLst>
                                    <p:cond delay="0"/>
                                  </p:stCondLst>
                                  <p:childTnLst>
                                    <p:set>
                                      <p:cBhvr>
                                        <p:cTn id="36" dur="1" fill="hold">
                                          <p:stCondLst>
                                            <p:cond delay="0"/>
                                          </p:stCondLst>
                                        </p:cTn>
                                        <p:tgtEl>
                                          <p:spTgt spid="176148"/>
                                        </p:tgtEl>
                                        <p:attrNameLst>
                                          <p:attrName>style.visibility</p:attrName>
                                        </p:attrNameLst>
                                      </p:cBhvr>
                                      <p:to>
                                        <p:strVal val="visible"/>
                                      </p:to>
                                    </p:set>
                                    <p:animEffect transition="in" filter="dissolve">
                                      <p:cBhvr>
                                        <p:cTn id="37" dur="500"/>
                                        <p:tgtEl>
                                          <p:spTgt spid="17614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nodeType="clickEffect">
                                  <p:stCondLst>
                                    <p:cond delay="0"/>
                                  </p:stCondLst>
                                  <p:childTnLst>
                                    <p:set>
                                      <p:cBhvr>
                                        <p:cTn id="41" dur="1" fill="hold">
                                          <p:stCondLst>
                                            <p:cond delay="0"/>
                                          </p:stCondLst>
                                        </p:cTn>
                                        <p:tgtEl>
                                          <p:spTgt spid="176153"/>
                                        </p:tgtEl>
                                        <p:attrNameLst>
                                          <p:attrName>style.visibility</p:attrName>
                                        </p:attrNameLst>
                                      </p:cBhvr>
                                      <p:to>
                                        <p:strVal val="visible"/>
                                      </p:to>
                                    </p:set>
                                    <p:animEffect transition="in" filter="dissolve">
                                      <p:cBhvr>
                                        <p:cTn id="42" dur="500"/>
                                        <p:tgtEl>
                                          <p:spTgt spid="176153"/>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76179"/>
                                        </p:tgtEl>
                                        <p:attrNameLst>
                                          <p:attrName>style.visibility</p:attrName>
                                        </p:attrNameLst>
                                      </p:cBhvr>
                                      <p:to>
                                        <p:strVal val="visible"/>
                                      </p:to>
                                    </p:set>
                                    <p:animEffect transition="in" filter="dissolve">
                                      <p:cBhvr>
                                        <p:cTn id="47" dur="500"/>
                                        <p:tgtEl>
                                          <p:spTgt spid="176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a:xfrm>
            <a:off x="685800" y="352425"/>
            <a:ext cx="7772400" cy="547688"/>
          </a:xfrm>
        </p:spPr>
        <p:txBody>
          <a:bodyPr/>
          <a:lstStyle/>
          <a:p>
            <a:pPr eaLnBrk="1" hangingPunct="1">
              <a:defRPr/>
            </a:pPr>
            <a:r>
              <a:rPr lang="en-US" sz="4300" b="1" smtClean="0">
                <a:solidFill>
                  <a:schemeClr val="accent2"/>
                </a:solidFill>
              </a:rPr>
              <a:t>Elasticity and Tax Incidence</a:t>
            </a:r>
            <a:endParaRPr lang="en-US" sz="4300" smtClean="0"/>
          </a:p>
        </p:txBody>
      </p:sp>
      <p:sp>
        <p:nvSpPr>
          <p:cNvPr id="178179" name="Rectangle 3"/>
          <p:cNvSpPr>
            <a:spLocks noGrp="1" noChangeArrowheads="1"/>
          </p:cNvSpPr>
          <p:nvPr>
            <p:ph type="body" idx="1"/>
          </p:nvPr>
        </p:nvSpPr>
        <p:spPr>
          <a:xfrm>
            <a:off x="404813" y="1116013"/>
            <a:ext cx="8426450" cy="498475"/>
          </a:xfrm>
        </p:spPr>
        <p:txBody>
          <a:bodyPr/>
          <a:lstStyle/>
          <a:p>
            <a:pPr marL="0" indent="0" eaLnBrk="1" hangingPunct="1">
              <a:lnSpc>
                <a:spcPct val="90000"/>
              </a:lnSpc>
              <a:buFontTx/>
              <a:buNone/>
              <a:defRPr/>
            </a:pPr>
            <a:r>
              <a:rPr lang="en-US" sz="3000" u="sng" smtClean="0"/>
              <a:t>CASE 2:  Demand is more elastic than supply</a:t>
            </a:r>
          </a:p>
        </p:txBody>
      </p:sp>
      <p:grpSp>
        <p:nvGrpSpPr>
          <p:cNvPr id="55299" name="Group 4"/>
          <p:cNvGrpSpPr>
            <a:grpSpLocks/>
          </p:cNvGrpSpPr>
          <p:nvPr/>
        </p:nvGrpSpPr>
        <p:grpSpPr bwMode="auto">
          <a:xfrm>
            <a:off x="3344863" y="1824038"/>
            <a:ext cx="3316287" cy="4108450"/>
            <a:chOff x="3326" y="1149"/>
            <a:chExt cx="2089" cy="2588"/>
          </a:xfrm>
        </p:grpSpPr>
        <p:grpSp>
          <p:nvGrpSpPr>
            <p:cNvPr id="55342" name="Group 5"/>
            <p:cNvGrpSpPr>
              <a:grpSpLocks/>
            </p:cNvGrpSpPr>
            <p:nvPr/>
          </p:nvGrpSpPr>
          <p:grpSpPr bwMode="auto">
            <a:xfrm>
              <a:off x="3433" y="1403"/>
              <a:ext cx="1784" cy="2190"/>
              <a:chOff x="2424" y="1167"/>
              <a:chExt cx="2400" cy="2079"/>
            </a:xfrm>
          </p:grpSpPr>
          <p:sp>
            <p:nvSpPr>
              <p:cNvPr id="178182" name="Line 6"/>
              <p:cNvSpPr>
                <a:spLocks noChangeShapeType="1"/>
              </p:cNvSpPr>
              <p:nvPr/>
            </p:nvSpPr>
            <p:spPr bwMode="auto">
              <a:xfrm>
                <a:off x="2424" y="1167"/>
                <a:ext cx="0" cy="20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78183" name="Line 7"/>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178184" name="Text Box 8"/>
            <p:cNvSpPr txBox="1">
              <a:spLocks noChangeArrowheads="1"/>
            </p:cNvSpPr>
            <p:nvPr/>
          </p:nvSpPr>
          <p:spPr bwMode="auto">
            <a:xfrm>
              <a:off x="3326" y="1149"/>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178185" name="Text Box 9"/>
            <p:cNvSpPr txBox="1">
              <a:spLocks noChangeArrowheads="1"/>
            </p:cNvSpPr>
            <p:nvPr/>
          </p:nvSpPr>
          <p:spPr bwMode="auto">
            <a:xfrm>
              <a:off x="5182" y="3458"/>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grpSp>
        <p:nvGrpSpPr>
          <p:cNvPr id="178186" name="Group 10"/>
          <p:cNvGrpSpPr>
            <a:grpSpLocks/>
          </p:cNvGrpSpPr>
          <p:nvPr/>
        </p:nvGrpSpPr>
        <p:grpSpPr bwMode="auto">
          <a:xfrm>
            <a:off x="4019550" y="2425700"/>
            <a:ext cx="2368550" cy="2889250"/>
            <a:chOff x="2532" y="1528"/>
            <a:chExt cx="1492" cy="1820"/>
          </a:xfrm>
        </p:grpSpPr>
        <p:sp>
          <p:nvSpPr>
            <p:cNvPr id="178187" name="Text Box 11"/>
            <p:cNvSpPr txBox="1">
              <a:spLocks noChangeArrowheads="1"/>
            </p:cNvSpPr>
            <p:nvPr/>
          </p:nvSpPr>
          <p:spPr bwMode="auto">
            <a:xfrm>
              <a:off x="3791" y="3069"/>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178188" name="Line 12"/>
            <p:cNvSpPr>
              <a:spLocks noChangeShapeType="1"/>
            </p:cNvSpPr>
            <p:nvPr/>
          </p:nvSpPr>
          <p:spPr bwMode="auto">
            <a:xfrm>
              <a:off x="2532" y="1528"/>
              <a:ext cx="1324" cy="1606"/>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78189" name="Group 13"/>
          <p:cNvGrpSpPr>
            <a:grpSpLocks/>
          </p:cNvGrpSpPr>
          <p:nvPr/>
        </p:nvGrpSpPr>
        <p:grpSpPr bwMode="auto">
          <a:xfrm>
            <a:off x="4379913" y="2041525"/>
            <a:ext cx="1425575" cy="3322638"/>
            <a:chOff x="2759" y="1286"/>
            <a:chExt cx="898" cy="2093"/>
          </a:xfrm>
        </p:grpSpPr>
        <p:sp>
          <p:nvSpPr>
            <p:cNvPr id="178190" name="Text Box 14"/>
            <p:cNvSpPr txBox="1">
              <a:spLocks noChangeArrowheads="1"/>
            </p:cNvSpPr>
            <p:nvPr/>
          </p:nvSpPr>
          <p:spPr bwMode="auto">
            <a:xfrm>
              <a:off x="3424" y="1286"/>
              <a:ext cx="23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S</a:t>
              </a:r>
            </a:p>
          </p:txBody>
        </p:sp>
        <p:sp>
          <p:nvSpPr>
            <p:cNvPr id="178191" name="Line 15"/>
            <p:cNvSpPr>
              <a:spLocks noChangeShapeType="1"/>
            </p:cNvSpPr>
            <p:nvPr/>
          </p:nvSpPr>
          <p:spPr bwMode="auto">
            <a:xfrm flipV="1">
              <a:off x="2759" y="1534"/>
              <a:ext cx="744" cy="1845"/>
            </a:xfrm>
            <a:prstGeom prst="line">
              <a:avLst/>
            </a:prstGeom>
            <a:noFill/>
            <a:ln w="3810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78192" name="Group 16"/>
          <p:cNvGrpSpPr>
            <a:grpSpLocks/>
          </p:cNvGrpSpPr>
          <p:nvPr/>
        </p:nvGrpSpPr>
        <p:grpSpPr bwMode="auto">
          <a:xfrm>
            <a:off x="3792538" y="3316288"/>
            <a:ext cx="955675" cy="1108075"/>
            <a:chOff x="2389" y="2089"/>
            <a:chExt cx="602" cy="698"/>
          </a:xfrm>
        </p:grpSpPr>
        <p:sp>
          <p:nvSpPr>
            <p:cNvPr id="178193" name="Line 17"/>
            <p:cNvSpPr>
              <a:spLocks noChangeShapeType="1"/>
            </p:cNvSpPr>
            <p:nvPr/>
          </p:nvSpPr>
          <p:spPr bwMode="auto">
            <a:xfrm flipH="1" flipV="1">
              <a:off x="2990" y="2089"/>
              <a:ext cx="1" cy="698"/>
            </a:xfrm>
            <a:prstGeom prst="line">
              <a:avLst/>
            </a:prstGeom>
            <a:noFill/>
            <a:ln w="381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78194" name="AutoShape 18"/>
            <p:cNvSpPr>
              <a:spLocks/>
            </p:cNvSpPr>
            <p:nvPr/>
          </p:nvSpPr>
          <p:spPr bwMode="auto">
            <a:xfrm>
              <a:off x="2818" y="2091"/>
              <a:ext cx="118" cy="693"/>
            </a:xfrm>
            <a:prstGeom prst="leftBrace">
              <a:avLst>
                <a:gd name="adj1" fmla="val 63732"/>
                <a:gd name="adj2" fmla="val 51806"/>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8195" name="Text Box 19"/>
            <p:cNvSpPr txBox="1">
              <a:spLocks noChangeArrowheads="1"/>
            </p:cNvSpPr>
            <p:nvPr/>
          </p:nvSpPr>
          <p:spPr bwMode="auto">
            <a:xfrm>
              <a:off x="2389" y="2294"/>
              <a:ext cx="44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cs typeface="Arial" charset="0"/>
                </a:rPr>
                <a:t>Tax</a:t>
              </a:r>
            </a:p>
          </p:txBody>
        </p:sp>
      </p:grpSp>
      <p:grpSp>
        <p:nvGrpSpPr>
          <p:cNvPr id="178196" name="Group 20"/>
          <p:cNvGrpSpPr>
            <a:grpSpLocks/>
          </p:cNvGrpSpPr>
          <p:nvPr/>
        </p:nvGrpSpPr>
        <p:grpSpPr bwMode="auto">
          <a:xfrm>
            <a:off x="336550" y="2589213"/>
            <a:ext cx="3148013" cy="1098550"/>
            <a:chOff x="212" y="1631"/>
            <a:chExt cx="1983" cy="692"/>
          </a:xfrm>
        </p:grpSpPr>
        <p:sp>
          <p:nvSpPr>
            <p:cNvPr id="178197" name="AutoShape 21"/>
            <p:cNvSpPr>
              <a:spLocks/>
            </p:cNvSpPr>
            <p:nvPr/>
          </p:nvSpPr>
          <p:spPr bwMode="auto">
            <a:xfrm>
              <a:off x="2054" y="2090"/>
              <a:ext cx="141" cy="233"/>
            </a:xfrm>
            <a:prstGeom prst="leftBrace">
              <a:avLst>
                <a:gd name="adj1" fmla="val 27067"/>
                <a:gd name="adj2" fmla="val 50000"/>
              </a:avLst>
            </a:prstGeom>
            <a:noFill/>
            <a:ln w="19050">
              <a:solidFill>
                <a:srgbClr val="00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nvGrpSpPr>
            <p:cNvPr id="55332" name="Group 22"/>
            <p:cNvGrpSpPr>
              <a:grpSpLocks/>
            </p:cNvGrpSpPr>
            <p:nvPr/>
          </p:nvGrpSpPr>
          <p:grpSpPr bwMode="auto">
            <a:xfrm>
              <a:off x="212" y="1631"/>
              <a:ext cx="1807" cy="570"/>
              <a:chOff x="212" y="1631"/>
              <a:chExt cx="1807" cy="570"/>
            </a:xfrm>
          </p:grpSpPr>
          <p:sp>
            <p:nvSpPr>
              <p:cNvPr id="178199" name="Line 23"/>
              <p:cNvSpPr>
                <a:spLocks noChangeShapeType="1"/>
              </p:cNvSpPr>
              <p:nvPr/>
            </p:nvSpPr>
            <p:spPr bwMode="auto">
              <a:xfrm>
                <a:off x="1384" y="1904"/>
                <a:ext cx="635" cy="29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78200" name="Text Box 24"/>
              <p:cNvSpPr txBox="1">
                <a:spLocks noChangeArrowheads="1"/>
              </p:cNvSpPr>
              <p:nvPr/>
            </p:nvSpPr>
            <p:spPr bwMode="auto">
              <a:xfrm>
                <a:off x="212" y="1631"/>
                <a:ext cx="1360" cy="460"/>
              </a:xfrm>
              <a:prstGeom prst="rect">
                <a:avLst/>
              </a:prstGeom>
              <a:solidFill>
                <a:srgbClr val="CC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Buyers</a:t>
                </a:r>
                <a:r>
                  <a:rPr lang="ja-JP" altLang="en-US">
                    <a:latin typeface="Arial"/>
                    <a:cs typeface="Arial" charset="0"/>
                  </a:rPr>
                  <a:t>’</a:t>
                </a:r>
                <a:r>
                  <a:rPr lang="en-US">
                    <a:cs typeface="Arial" charset="0"/>
                  </a:rPr>
                  <a:t> share of tax burden</a:t>
                </a:r>
              </a:p>
            </p:txBody>
          </p:sp>
        </p:grpSp>
      </p:grpSp>
      <p:grpSp>
        <p:nvGrpSpPr>
          <p:cNvPr id="178201" name="Group 25"/>
          <p:cNvGrpSpPr>
            <a:grpSpLocks/>
          </p:cNvGrpSpPr>
          <p:nvPr/>
        </p:nvGrpSpPr>
        <p:grpSpPr bwMode="auto">
          <a:xfrm>
            <a:off x="417513" y="3697288"/>
            <a:ext cx="3067050" cy="1220787"/>
            <a:chOff x="263" y="2329"/>
            <a:chExt cx="1932" cy="769"/>
          </a:xfrm>
        </p:grpSpPr>
        <p:sp>
          <p:nvSpPr>
            <p:cNvPr id="178202" name="AutoShape 26"/>
            <p:cNvSpPr>
              <a:spLocks/>
            </p:cNvSpPr>
            <p:nvPr/>
          </p:nvSpPr>
          <p:spPr bwMode="auto">
            <a:xfrm>
              <a:off x="2054" y="2329"/>
              <a:ext cx="141" cy="457"/>
            </a:xfrm>
            <a:prstGeom prst="leftBrace">
              <a:avLst>
                <a:gd name="adj1" fmla="val 53089"/>
                <a:gd name="adj2" fmla="val 50000"/>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nvGrpSpPr>
            <p:cNvPr id="55328" name="Group 27"/>
            <p:cNvGrpSpPr>
              <a:grpSpLocks/>
            </p:cNvGrpSpPr>
            <p:nvPr/>
          </p:nvGrpSpPr>
          <p:grpSpPr bwMode="auto">
            <a:xfrm>
              <a:off x="263" y="2569"/>
              <a:ext cx="1764" cy="529"/>
              <a:chOff x="263" y="2569"/>
              <a:chExt cx="1764" cy="529"/>
            </a:xfrm>
          </p:grpSpPr>
          <p:sp>
            <p:nvSpPr>
              <p:cNvPr id="178204" name="Line 28"/>
              <p:cNvSpPr>
                <a:spLocks noChangeShapeType="1"/>
              </p:cNvSpPr>
              <p:nvPr/>
            </p:nvSpPr>
            <p:spPr bwMode="auto">
              <a:xfrm flipH="1">
                <a:off x="1494" y="2569"/>
                <a:ext cx="533" cy="31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78205" name="Text Box 29"/>
              <p:cNvSpPr txBox="1">
                <a:spLocks noChangeArrowheads="1"/>
              </p:cNvSpPr>
              <p:nvPr/>
            </p:nvSpPr>
            <p:spPr bwMode="auto">
              <a:xfrm>
                <a:off x="263" y="2638"/>
                <a:ext cx="1319" cy="460"/>
              </a:xfrm>
              <a:prstGeom prst="rect">
                <a:avLst/>
              </a:prstGeom>
              <a:solidFill>
                <a:srgbClr val="FF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Sellers</a:t>
                </a:r>
                <a:r>
                  <a:rPr lang="ja-JP" altLang="en-US">
                    <a:latin typeface="Arial"/>
                    <a:cs typeface="Arial" charset="0"/>
                  </a:rPr>
                  <a:t>’</a:t>
                </a:r>
                <a:r>
                  <a:rPr lang="en-US">
                    <a:cs typeface="Arial" charset="0"/>
                  </a:rPr>
                  <a:t> share of tax burden</a:t>
                </a:r>
              </a:p>
            </p:txBody>
          </p:sp>
        </p:grpSp>
      </p:grpSp>
      <p:grpSp>
        <p:nvGrpSpPr>
          <p:cNvPr id="178206" name="Group 30"/>
          <p:cNvGrpSpPr>
            <a:grpSpLocks/>
          </p:cNvGrpSpPr>
          <p:nvPr/>
        </p:nvGrpSpPr>
        <p:grpSpPr bwMode="auto">
          <a:xfrm>
            <a:off x="869950" y="3490913"/>
            <a:ext cx="4251325" cy="365125"/>
            <a:chOff x="548" y="2199"/>
            <a:chExt cx="2678" cy="230"/>
          </a:xfrm>
        </p:grpSpPr>
        <p:grpSp>
          <p:nvGrpSpPr>
            <p:cNvPr id="55321" name="Group 31"/>
            <p:cNvGrpSpPr>
              <a:grpSpLocks/>
            </p:cNvGrpSpPr>
            <p:nvPr/>
          </p:nvGrpSpPr>
          <p:grpSpPr bwMode="auto">
            <a:xfrm>
              <a:off x="2215" y="2283"/>
              <a:ext cx="1011" cy="87"/>
              <a:chOff x="2215" y="2283"/>
              <a:chExt cx="1011" cy="87"/>
            </a:xfrm>
          </p:grpSpPr>
          <p:sp>
            <p:nvSpPr>
              <p:cNvPr id="178208" name="Oval 32"/>
              <p:cNvSpPr>
                <a:spLocks noChangeArrowheads="1"/>
              </p:cNvSpPr>
              <p:nvPr/>
            </p:nvSpPr>
            <p:spPr bwMode="auto">
              <a:xfrm>
                <a:off x="3138" y="2283"/>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8209" name="Line 33"/>
              <p:cNvSpPr>
                <a:spLocks noChangeShapeType="1"/>
              </p:cNvSpPr>
              <p:nvPr/>
            </p:nvSpPr>
            <p:spPr bwMode="auto">
              <a:xfrm flipH="1">
                <a:off x="2215" y="2326"/>
                <a:ext cx="962"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55322" name="Group 34"/>
            <p:cNvGrpSpPr>
              <a:grpSpLocks/>
            </p:cNvGrpSpPr>
            <p:nvPr/>
          </p:nvGrpSpPr>
          <p:grpSpPr bwMode="auto">
            <a:xfrm>
              <a:off x="548" y="2199"/>
              <a:ext cx="1640" cy="230"/>
              <a:chOff x="1775" y="2321"/>
              <a:chExt cx="1640" cy="230"/>
            </a:xfrm>
          </p:grpSpPr>
          <p:sp>
            <p:nvSpPr>
              <p:cNvPr id="178211" name="Text Box 35"/>
              <p:cNvSpPr txBox="1">
                <a:spLocks noChangeArrowheads="1"/>
              </p:cNvSpPr>
              <p:nvPr/>
            </p:nvSpPr>
            <p:spPr bwMode="auto">
              <a:xfrm>
                <a:off x="1775" y="2321"/>
                <a:ext cx="1293" cy="23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Price if no tax</a:t>
                </a:r>
              </a:p>
            </p:txBody>
          </p:sp>
          <p:sp>
            <p:nvSpPr>
              <p:cNvPr id="178212" name="Line 36"/>
              <p:cNvSpPr>
                <a:spLocks noChangeShapeType="1"/>
              </p:cNvSpPr>
              <p:nvPr/>
            </p:nvSpPr>
            <p:spPr bwMode="auto">
              <a:xfrm flipH="1">
                <a:off x="3022" y="2449"/>
                <a:ext cx="39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grpSp>
        <p:nvGrpSpPr>
          <p:cNvPr id="178213" name="Group 37"/>
          <p:cNvGrpSpPr>
            <a:grpSpLocks/>
          </p:cNvGrpSpPr>
          <p:nvPr/>
        </p:nvGrpSpPr>
        <p:grpSpPr bwMode="auto">
          <a:xfrm>
            <a:off x="2566988" y="2786063"/>
            <a:ext cx="2249487" cy="593725"/>
            <a:chOff x="1617" y="1755"/>
            <a:chExt cx="1417" cy="374"/>
          </a:xfrm>
        </p:grpSpPr>
        <p:grpSp>
          <p:nvGrpSpPr>
            <p:cNvPr id="55315" name="Group 38"/>
            <p:cNvGrpSpPr>
              <a:grpSpLocks/>
            </p:cNvGrpSpPr>
            <p:nvPr/>
          </p:nvGrpSpPr>
          <p:grpSpPr bwMode="auto">
            <a:xfrm>
              <a:off x="2216" y="2042"/>
              <a:ext cx="818" cy="87"/>
              <a:chOff x="2216" y="2042"/>
              <a:chExt cx="818" cy="87"/>
            </a:xfrm>
          </p:grpSpPr>
          <p:sp>
            <p:nvSpPr>
              <p:cNvPr id="178215" name="Oval 39"/>
              <p:cNvSpPr>
                <a:spLocks noChangeArrowheads="1"/>
              </p:cNvSpPr>
              <p:nvPr/>
            </p:nvSpPr>
            <p:spPr bwMode="auto">
              <a:xfrm>
                <a:off x="2946" y="2042"/>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8216" name="Line 40"/>
              <p:cNvSpPr>
                <a:spLocks noChangeShapeType="1"/>
              </p:cNvSpPr>
              <p:nvPr/>
            </p:nvSpPr>
            <p:spPr bwMode="auto">
              <a:xfrm flipH="1">
                <a:off x="2216" y="2087"/>
                <a:ext cx="76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55316" name="Group 41"/>
            <p:cNvGrpSpPr>
              <a:grpSpLocks/>
            </p:cNvGrpSpPr>
            <p:nvPr/>
          </p:nvGrpSpPr>
          <p:grpSpPr bwMode="auto">
            <a:xfrm>
              <a:off x="1617" y="1755"/>
              <a:ext cx="577" cy="325"/>
              <a:chOff x="2838" y="1594"/>
              <a:chExt cx="577" cy="325"/>
            </a:xfrm>
          </p:grpSpPr>
          <p:sp>
            <p:nvSpPr>
              <p:cNvPr id="178218" name="Text Box 42"/>
              <p:cNvSpPr txBox="1">
                <a:spLocks noChangeArrowheads="1"/>
              </p:cNvSpPr>
              <p:nvPr/>
            </p:nvSpPr>
            <p:spPr bwMode="auto">
              <a:xfrm>
                <a:off x="2838" y="1594"/>
                <a:ext cx="40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b="1" i="1">
                    <a:cs typeface="Arial" charset="0"/>
                  </a:rPr>
                  <a:t>P</a:t>
                </a:r>
                <a:r>
                  <a:rPr lang="en-US" b="1" i="1" baseline="-25000">
                    <a:cs typeface="Arial" charset="0"/>
                  </a:rPr>
                  <a:t>B</a:t>
                </a:r>
              </a:p>
            </p:txBody>
          </p:sp>
          <p:sp>
            <p:nvSpPr>
              <p:cNvPr id="178219" name="Line 43"/>
              <p:cNvSpPr>
                <a:spLocks noChangeShapeType="1"/>
              </p:cNvSpPr>
              <p:nvPr/>
            </p:nvSpPr>
            <p:spPr bwMode="auto">
              <a:xfrm flipH="1" flipV="1">
                <a:off x="3222" y="1802"/>
                <a:ext cx="193" cy="11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grpSp>
        <p:nvGrpSpPr>
          <p:cNvPr id="178220" name="Group 44"/>
          <p:cNvGrpSpPr>
            <a:grpSpLocks/>
          </p:cNvGrpSpPr>
          <p:nvPr/>
        </p:nvGrpSpPr>
        <p:grpSpPr bwMode="auto">
          <a:xfrm>
            <a:off x="2878138" y="4362450"/>
            <a:ext cx="1943100" cy="661988"/>
            <a:chOff x="1813" y="2748"/>
            <a:chExt cx="1224" cy="417"/>
          </a:xfrm>
        </p:grpSpPr>
        <p:grpSp>
          <p:nvGrpSpPr>
            <p:cNvPr id="55309" name="Group 45"/>
            <p:cNvGrpSpPr>
              <a:grpSpLocks/>
            </p:cNvGrpSpPr>
            <p:nvPr/>
          </p:nvGrpSpPr>
          <p:grpSpPr bwMode="auto">
            <a:xfrm>
              <a:off x="2215" y="2748"/>
              <a:ext cx="822" cy="87"/>
              <a:chOff x="2215" y="2748"/>
              <a:chExt cx="822" cy="87"/>
            </a:xfrm>
          </p:grpSpPr>
          <p:sp>
            <p:nvSpPr>
              <p:cNvPr id="178222" name="Oval 46"/>
              <p:cNvSpPr>
                <a:spLocks noChangeArrowheads="1"/>
              </p:cNvSpPr>
              <p:nvPr/>
            </p:nvSpPr>
            <p:spPr bwMode="auto">
              <a:xfrm>
                <a:off x="2949" y="2748"/>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78223" name="Line 47"/>
              <p:cNvSpPr>
                <a:spLocks noChangeShapeType="1"/>
              </p:cNvSpPr>
              <p:nvPr/>
            </p:nvSpPr>
            <p:spPr bwMode="auto">
              <a:xfrm flipH="1">
                <a:off x="2215" y="2791"/>
                <a:ext cx="767"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55310" name="Group 48"/>
            <p:cNvGrpSpPr>
              <a:grpSpLocks/>
            </p:cNvGrpSpPr>
            <p:nvPr/>
          </p:nvGrpSpPr>
          <p:grpSpPr bwMode="auto">
            <a:xfrm>
              <a:off x="1813" y="2800"/>
              <a:ext cx="384" cy="365"/>
              <a:chOff x="3034" y="2643"/>
              <a:chExt cx="384" cy="365"/>
            </a:xfrm>
          </p:grpSpPr>
          <p:sp>
            <p:nvSpPr>
              <p:cNvPr id="178225" name="Text Box 49"/>
              <p:cNvSpPr txBox="1">
                <a:spLocks noChangeArrowheads="1"/>
              </p:cNvSpPr>
              <p:nvPr/>
            </p:nvSpPr>
            <p:spPr bwMode="auto">
              <a:xfrm>
                <a:off x="3034" y="2720"/>
                <a:ext cx="35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b="1" i="1">
                    <a:cs typeface="Arial" charset="0"/>
                  </a:rPr>
                  <a:t>P</a:t>
                </a:r>
                <a:r>
                  <a:rPr lang="en-US" b="1" i="1" baseline="-25000">
                    <a:cs typeface="Arial" charset="0"/>
                  </a:rPr>
                  <a:t>S</a:t>
                </a:r>
              </a:p>
            </p:txBody>
          </p:sp>
          <p:sp>
            <p:nvSpPr>
              <p:cNvPr id="178226" name="Line 50"/>
              <p:cNvSpPr>
                <a:spLocks noChangeShapeType="1"/>
              </p:cNvSpPr>
              <p:nvPr/>
            </p:nvSpPr>
            <p:spPr bwMode="auto">
              <a:xfrm flipH="1">
                <a:off x="3274" y="2643"/>
                <a:ext cx="144" cy="14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sp>
        <p:nvSpPr>
          <p:cNvPr id="178227" name="Rectangle 51"/>
          <p:cNvSpPr>
            <a:spLocks noChangeArrowheads="1"/>
          </p:cNvSpPr>
          <p:nvPr/>
        </p:nvSpPr>
        <p:spPr bwMode="auto">
          <a:xfrm>
            <a:off x="6573838" y="1812925"/>
            <a:ext cx="1998662" cy="2254250"/>
          </a:xfrm>
          <a:prstGeom prst="rect">
            <a:avLst/>
          </a:prstGeom>
          <a:solidFill>
            <a:srgbClr val="FFFFCC"/>
          </a:solidFill>
          <a:ln>
            <a:noFill/>
          </a:ln>
          <a:effectLst>
            <a:outerShdw blurRad="63500" dist="71842" dir="2700000" algn="ctr" rotWithShape="0">
              <a:schemeClr val="bg2">
                <a:alpha val="74998"/>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lstStyle/>
          <a:p>
            <a:pPr>
              <a:defRPr/>
            </a:pPr>
            <a:r>
              <a:rPr lang="en-US" sz="2600">
                <a:cs typeface="Arial" charset="0"/>
              </a:rPr>
              <a:t>In this case, sellers bear most of the burden of the tax.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nodeType="clickEffect">
                                  <p:stCondLst>
                                    <p:cond delay="0"/>
                                  </p:stCondLst>
                                  <p:childTnLst>
                                    <p:set>
                                      <p:cBhvr>
                                        <p:cTn id="6" dur="1" fill="hold">
                                          <p:stCondLst>
                                            <p:cond delay="0"/>
                                          </p:stCondLst>
                                        </p:cTn>
                                        <p:tgtEl>
                                          <p:spTgt spid="178186"/>
                                        </p:tgtEl>
                                        <p:attrNameLst>
                                          <p:attrName>style.visibility</p:attrName>
                                        </p:attrNameLst>
                                      </p:cBhvr>
                                      <p:to>
                                        <p:strVal val="visible"/>
                                      </p:to>
                                    </p:set>
                                    <p:animEffect transition="in" filter="strips(downRight)">
                                      <p:cBhvr>
                                        <p:cTn id="7" dur="500"/>
                                        <p:tgtEl>
                                          <p:spTgt spid="1781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3" fill="hold" nodeType="clickEffect">
                                  <p:stCondLst>
                                    <p:cond delay="0"/>
                                  </p:stCondLst>
                                  <p:childTnLst>
                                    <p:set>
                                      <p:cBhvr>
                                        <p:cTn id="11" dur="1" fill="hold">
                                          <p:stCondLst>
                                            <p:cond delay="0"/>
                                          </p:stCondLst>
                                        </p:cTn>
                                        <p:tgtEl>
                                          <p:spTgt spid="178189"/>
                                        </p:tgtEl>
                                        <p:attrNameLst>
                                          <p:attrName>style.visibility</p:attrName>
                                        </p:attrNameLst>
                                      </p:cBhvr>
                                      <p:to>
                                        <p:strVal val="visible"/>
                                      </p:to>
                                    </p:set>
                                    <p:animEffect transition="in" filter="strips(upRight)">
                                      <p:cBhvr>
                                        <p:cTn id="12" dur="500"/>
                                        <p:tgtEl>
                                          <p:spTgt spid="17818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2" fill="hold" nodeType="clickEffect">
                                  <p:stCondLst>
                                    <p:cond delay="0"/>
                                  </p:stCondLst>
                                  <p:childTnLst>
                                    <p:set>
                                      <p:cBhvr>
                                        <p:cTn id="16" dur="1" fill="hold">
                                          <p:stCondLst>
                                            <p:cond delay="0"/>
                                          </p:stCondLst>
                                        </p:cTn>
                                        <p:tgtEl>
                                          <p:spTgt spid="178206"/>
                                        </p:tgtEl>
                                        <p:attrNameLst>
                                          <p:attrName>style.visibility</p:attrName>
                                        </p:attrNameLst>
                                      </p:cBhvr>
                                      <p:to>
                                        <p:strVal val="visible"/>
                                      </p:to>
                                    </p:set>
                                    <p:animEffect transition="in" filter="wipe(right)">
                                      <p:cBhvr>
                                        <p:cTn id="17" dur="500"/>
                                        <p:tgtEl>
                                          <p:spTgt spid="17820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12" fill="hold" nodeType="clickEffect">
                                  <p:stCondLst>
                                    <p:cond delay="0"/>
                                  </p:stCondLst>
                                  <p:childTnLst>
                                    <p:set>
                                      <p:cBhvr>
                                        <p:cTn id="21" dur="1" fill="hold">
                                          <p:stCondLst>
                                            <p:cond delay="0"/>
                                          </p:stCondLst>
                                        </p:cTn>
                                        <p:tgtEl>
                                          <p:spTgt spid="178192"/>
                                        </p:tgtEl>
                                        <p:attrNameLst>
                                          <p:attrName>style.visibility</p:attrName>
                                        </p:attrNameLst>
                                      </p:cBhvr>
                                      <p:to>
                                        <p:strVal val="visible"/>
                                      </p:to>
                                    </p:set>
                                    <p:animEffect transition="in" filter="strips(downLeft)">
                                      <p:cBhvr>
                                        <p:cTn id="22" dur="500"/>
                                        <p:tgtEl>
                                          <p:spTgt spid="17819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8" presetClass="entr" presetSubtype="9" fill="hold" nodeType="clickEffect">
                                  <p:stCondLst>
                                    <p:cond delay="0"/>
                                  </p:stCondLst>
                                  <p:childTnLst>
                                    <p:set>
                                      <p:cBhvr>
                                        <p:cTn id="26" dur="1" fill="hold">
                                          <p:stCondLst>
                                            <p:cond delay="0"/>
                                          </p:stCondLst>
                                        </p:cTn>
                                        <p:tgtEl>
                                          <p:spTgt spid="178213"/>
                                        </p:tgtEl>
                                        <p:attrNameLst>
                                          <p:attrName>style.visibility</p:attrName>
                                        </p:attrNameLst>
                                      </p:cBhvr>
                                      <p:to>
                                        <p:strVal val="visible"/>
                                      </p:to>
                                    </p:set>
                                    <p:animEffect transition="in" filter="strips(upLeft)">
                                      <p:cBhvr>
                                        <p:cTn id="27" dur="500"/>
                                        <p:tgtEl>
                                          <p:spTgt spid="17821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8" presetClass="entr" presetSubtype="12" fill="hold" nodeType="clickEffect">
                                  <p:stCondLst>
                                    <p:cond delay="0"/>
                                  </p:stCondLst>
                                  <p:childTnLst>
                                    <p:set>
                                      <p:cBhvr>
                                        <p:cTn id="31" dur="1" fill="hold">
                                          <p:stCondLst>
                                            <p:cond delay="0"/>
                                          </p:stCondLst>
                                        </p:cTn>
                                        <p:tgtEl>
                                          <p:spTgt spid="178220"/>
                                        </p:tgtEl>
                                        <p:attrNameLst>
                                          <p:attrName>style.visibility</p:attrName>
                                        </p:attrNameLst>
                                      </p:cBhvr>
                                      <p:to>
                                        <p:strVal val="visible"/>
                                      </p:to>
                                    </p:set>
                                    <p:animEffect transition="in" filter="strips(downLeft)">
                                      <p:cBhvr>
                                        <p:cTn id="32" dur="500"/>
                                        <p:tgtEl>
                                          <p:spTgt spid="178220"/>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nodeType="clickEffect">
                                  <p:stCondLst>
                                    <p:cond delay="0"/>
                                  </p:stCondLst>
                                  <p:childTnLst>
                                    <p:set>
                                      <p:cBhvr>
                                        <p:cTn id="36" dur="1" fill="hold">
                                          <p:stCondLst>
                                            <p:cond delay="0"/>
                                          </p:stCondLst>
                                        </p:cTn>
                                        <p:tgtEl>
                                          <p:spTgt spid="178196"/>
                                        </p:tgtEl>
                                        <p:attrNameLst>
                                          <p:attrName>style.visibility</p:attrName>
                                        </p:attrNameLst>
                                      </p:cBhvr>
                                      <p:to>
                                        <p:strVal val="visible"/>
                                      </p:to>
                                    </p:set>
                                    <p:animEffect transition="in" filter="dissolve">
                                      <p:cBhvr>
                                        <p:cTn id="37" dur="500"/>
                                        <p:tgtEl>
                                          <p:spTgt spid="17819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nodeType="clickEffect">
                                  <p:stCondLst>
                                    <p:cond delay="0"/>
                                  </p:stCondLst>
                                  <p:childTnLst>
                                    <p:set>
                                      <p:cBhvr>
                                        <p:cTn id="41" dur="1" fill="hold">
                                          <p:stCondLst>
                                            <p:cond delay="0"/>
                                          </p:stCondLst>
                                        </p:cTn>
                                        <p:tgtEl>
                                          <p:spTgt spid="178201"/>
                                        </p:tgtEl>
                                        <p:attrNameLst>
                                          <p:attrName>style.visibility</p:attrName>
                                        </p:attrNameLst>
                                      </p:cBhvr>
                                      <p:to>
                                        <p:strVal val="visible"/>
                                      </p:to>
                                    </p:set>
                                    <p:animEffect transition="in" filter="dissolve">
                                      <p:cBhvr>
                                        <p:cTn id="42" dur="500"/>
                                        <p:tgtEl>
                                          <p:spTgt spid="17820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78227"/>
                                        </p:tgtEl>
                                        <p:attrNameLst>
                                          <p:attrName>style.visibility</p:attrName>
                                        </p:attrNameLst>
                                      </p:cBhvr>
                                      <p:to>
                                        <p:strVal val="visible"/>
                                      </p:to>
                                    </p:set>
                                    <p:animEffect transition="in" filter="dissolve">
                                      <p:cBhvr>
                                        <p:cTn id="47" dur="500"/>
                                        <p:tgtEl>
                                          <p:spTgt spid="178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2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a:xfrm>
            <a:off x="685800" y="0"/>
            <a:ext cx="7772400" cy="1017588"/>
          </a:xfrm>
        </p:spPr>
        <p:txBody>
          <a:bodyPr/>
          <a:lstStyle/>
          <a:p>
            <a:pPr eaLnBrk="1" hangingPunct="1">
              <a:defRPr/>
            </a:pPr>
            <a:r>
              <a:rPr lang="en-US" sz="3600" b="1" smtClean="0">
                <a:solidFill>
                  <a:schemeClr val="accent2"/>
                </a:solidFill>
              </a:rPr>
              <a:t>Elasticity and Tax Incidence</a:t>
            </a:r>
            <a:endParaRPr lang="en-US" sz="4300" smtClean="0"/>
          </a:p>
        </p:txBody>
      </p:sp>
      <p:sp>
        <p:nvSpPr>
          <p:cNvPr id="180227" name="Rectangle 3"/>
          <p:cNvSpPr>
            <a:spLocks noGrp="1" noChangeArrowheads="1"/>
          </p:cNvSpPr>
          <p:nvPr>
            <p:ph type="body" idx="1"/>
          </p:nvPr>
        </p:nvSpPr>
        <p:spPr>
          <a:xfrm>
            <a:off x="457200" y="1085850"/>
            <a:ext cx="8323263" cy="4879975"/>
          </a:xfrm>
        </p:spPr>
        <p:txBody>
          <a:bodyPr/>
          <a:lstStyle/>
          <a:p>
            <a:pPr eaLnBrk="1" hangingPunct="1">
              <a:buClr>
                <a:srgbClr val="008000"/>
              </a:buClr>
              <a:defRPr/>
            </a:pPr>
            <a:r>
              <a:rPr lang="en-US" smtClean="0"/>
              <a:t>If buyers</a:t>
            </a:r>
            <a:r>
              <a:rPr lang="ja-JP" altLang="en-US" smtClean="0"/>
              <a:t>’</a:t>
            </a:r>
            <a:r>
              <a:rPr lang="en-US" smtClean="0"/>
              <a:t> price elasticity </a:t>
            </a:r>
            <a:r>
              <a:rPr lang="en-US" smtClean="0">
                <a:solidFill>
                  <a:srgbClr val="FF0066"/>
                </a:solidFill>
              </a:rPr>
              <a:t>&gt;</a:t>
            </a:r>
            <a:r>
              <a:rPr lang="en-US" smtClean="0"/>
              <a:t> sellers</a:t>
            </a:r>
            <a:r>
              <a:rPr lang="ja-JP" altLang="en-US" smtClean="0"/>
              <a:t>’</a:t>
            </a:r>
            <a:r>
              <a:rPr lang="en-US" smtClean="0"/>
              <a:t> price elasticity, buyers can more easily leave the market when the tax is imposed, so buyers will bear a smaller share of the burden of the tax than sellers.  </a:t>
            </a:r>
          </a:p>
          <a:p>
            <a:pPr eaLnBrk="1" hangingPunct="1">
              <a:buClr>
                <a:srgbClr val="008000"/>
              </a:buClr>
              <a:defRPr/>
            </a:pPr>
            <a:r>
              <a:rPr lang="en-US" smtClean="0"/>
              <a:t>If sellers</a:t>
            </a:r>
            <a:r>
              <a:rPr lang="ja-JP" altLang="en-US" smtClean="0"/>
              <a:t>’</a:t>
            </a:r>
            <a:r>
              <a:rPr lang="en-US" smtClean="0"/>
              <a:t> price elasticity </a:t>
            </a:r>
            <a:r>
              <a:rPr lang="en-US" smtClean="0">
                <a:solidFill>
                  <a:srgbClr val="FF0066"/>
                </a:solidFill>
              </a:rPr>
              <a:t>&gt;</a:t>
            </a:r>
            <a:r>
              <a:rPr lang="en-US" smtClean="0"/>
              <a:t> buyers</a:t>
            </a:r>
            <a:r>
              <a:rPr lang="ja-JP" altLang="en-US" smtClean="0"/>
              <a:t>’</a:t>
            </a:r>
            <a:r>
              <a:rPr lang="en-US" smtClean="0"/>
              <a:t> price elasticity, the reverse is true.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xfrm>
            <a:off x="685800" y="271463"/>
            <a:ext cx="7772400" cy="885825"/>
          </a:xfrm>
        </p:spPr>
        <p:txBody>
          <a:bodyPr/>
          <a:lstStyle/>
          <a:p>
            <a:pPr eaLnBrk="1" hangingPunct="1">
              <a:defRPr/>
            </a:pPr>
            <a:r>
              <a:rPr lang="en-US" sz="3600" b="1" smtClean="0">
                <a:solidFill>
                  <a:schemeClr val="accent2"/>
                </a:solidFill>
              </a:rPr>
              <a:t>CASE STUDY:  Who Pays the Luxury Tax?</a:t>
            </a:r>
            <a:endParaRPr lang="en-US" sz="4100" smtClean="0"/>
          </a:p>
        </p:txBody>
      </p:sp>
      <p:sp>
        <p:nvSpPr>
          <p:cNvPr id="182275" name="Rectangle 3"/>
          <p:cNvSpPr>
            <a:spLocks noGrp="1" noChangeArrowheads="1"/>
          </p:cNvSpPr>
          <p:nvPr>
            <p:ph type="body" idx="1"/>
          </p:nvPr>
        </p:nvSpPr>
        <p:spPr>
          <a:xfrm>
            <a:off x="423863" y="1468438"/>
            <a:ext cx="8331200" cy="4668837"/>
          </a:xfrm>
        </p:spPr>
        <p:txBody>
          <a:bodyPr/>
          <a:lstStyle/>
          <a:p>
            <a:pPr eaLnBrk="1" hangingPunct="1">
              <a:buClr>
                <a:srgbClr val="008000"/>
              </a:buClr>
              <a:defRPr/>
            </a:pPr>
            <a:r>
              <a:rPr lang="en-US" smtClean="0"/>
              <a:t>1990:  Congress adopted a luxury tax on yachts, private airplanes, furs, expensive cars, etc. </a:t>
            </a:r>
          </a:p>
          <a:p>
            <a:pPr eaLnBrk="1" hangingPunct="1">
              <a:buClr>
                <a:srgbClr val="008000"/>
              </a:buClr>
              <a:defRPr/>
            </a:pPr>
            <a:r>
              <a:rPr lang="en-US" smtClean="0"/>
              <a:t>Goal of the tax:  to raise revenue from those who could most easily afford to pay – </a:t>
            </a:r>
            <a:br>
              <a:rPr lang="en-US" smtClean="0"/>
            </a:br>
            <a:r>
              <a:rPr lang="en-US" smtClean="0"/>
              <a:t>wealthy consumers.</a:t>
            </a:r>
          </a:p>
          <a:p>
            <a:pPr eaLnBrk="1" hangingPunct="1">
              <a:buClr>
                <a:srgbClr val="008000"/>
              </a:buClr>
              <a:defRPr/>
            </a:pPr>
            <a:r>
              <a:rPr lang="en-US" smtClean="0"/>
              <a:t>But who really pays this tax?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685800" y="292100"/>
            <a:ext cx="7772400" cy="1023938"/>
          </a:xfrm>
        </p:spPr>
        <p:txBody>
          <a:bodyPr/>
          <a:lstStyle/>
          <a:p>
            <a:pPr eaLnBrk="1" hangingPunct="1">
              <a:defRPr/>
            </a:pPr>
            <a:r>
              <a:rPr lang="en-US" sz="3600" b="1" smtClean="0">
                <a:solidFill>
                  <a:schemeClr val="accent2"/>
                </a:solidFill>
              </a:rPr>
              <a:t>CASE STUDY:  Who Pays the Luxury Tax?</a:t>
            </a:r>
            <a:endParaRPr lang="en-US" sz="4100" smtClean="0"/>
          </a:p>
        </p:txBody>
      </p:sp>
      <p:sp>
        <p:nvSpPr>
          <p:cNvPr id="183299" name="Rectangle 3"/>
          <p:cNvSpPr>
            <a:spLocks noGrp="1" noChangeArrowheads="1"/>
          </p:cNvSpPr>
          <p:nvPr>
            <p:ph type="body" idx="1"/>
          </p:nvPr>
        </p:nvSpPr>
        <p:spPr>
          <a:xfrm>
            <a:off x="728663" y="1325563"/>
            <a:ext cx="3921125" cy="842962"/>
          </a:xfrm>
        </p:spPr>
        <p:txBody>
          <a:bodyPr/>
          <a:lstStyle/>
          <a:p>
            <a:pPr marL="0" indent="0" algn="ctr" eaLnBrk="1" hangingPunct="1">
              <a:buFontTx/>
              <a:buNone/>
              <a:defRPr/>
            </a:pPr>
            <a:r>
              <a:rPr lang="en-US" sz="3000" u="sng" smtClean="0"/>
              <a:t>The market for yachts</a:t>
            </a:r>
          </a:p>
        </p:txBody>
      </p:sp>
      <p:grpSp>
        <p:nvGrpSpPr>
          <p:cNvPr id="61443" name="Group 4"/>
          <p:cNvGrpSpPr>
            <a:grpSpLocks/>
          </p:cNvGrpSpPr>
          <p:nvPr/>
        </p:nvGrpSpPr>
        <p:grpSpPr bwMode="auto">
          <a:xfrm>
            <a:off x="3344863" y="1824038"/>
            <a:ext cx="3316287" cy="4108450"/>
            <a:chOff x="3326" y="1149"/>
            <a:chExt cx="2089" cy="2588"/>
          </a:xfrm>
        </p:grpSpPr>
        <p:grpSp>
          <p:nvGrpSpPr>
            <p:cNvPr id="61484" name="Group 5"/>
            <p:cNvGrpSpPr>
              <a:grpSpLocks/>
            </p:cNvGrpSpPr>
            <p:nvPr/>
          </p:nvGrpSpPr>
          <p:grpSpPr bwMode="auto">
            <a:xfrm>
              <a:off x="3433" y="1403"/>
              <a:ext cx="1784" cy="2190"/>
              <a:chOff x="2424" y="1167"/>
              <a:chExt cx="2400" cy="2079"/>
            </a:xfrm>
          </p:grpSpPr>
          <p:sp>
            <p:nvSpPr>
              <p:cNvPr id="183302" name="Line 6"/>
              <p:cNvSpPr>
                <a:spLocks noChangeShapeType="1"/>
              </p:cNvSpPr>
              <p:nvPr/>
            </p:nvSpPr>
            <p:spPr bwMode="auto">
              <a:xfrm>
                <a:off x="2424" y="1167"/>
                <a:ext cx="0" cy="20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83303" name="Line 7"/>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183304" name="Text Box 8"/>
            <p:cNvSpPr txBox="1">
              <a:spLocks noChangeArrowheads="1"/>
            </p:cNvSpPr>
            <p:nvPr/>
          </p:nvSpPr>
          <p:spPr bwMode="auto">
            <a:xfrm>
              <a:off x="3326" y="1149"/>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183305" name="Text Box 9"/>
            <p:cNvSpPr txBox="1">
              <a:spLocks noChangeArrowheads="1"/>
            </p:cNvSpPr>
            <p:nvPr/>
          </p:nvSpPr>
          <p:spPr bwMode="auto">
            <a:xfrm>
              <a:off x="5182" y="3458"/>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grpSp>
        <p:nvGrpSpPr>
          <p:cNvPr id="183306" name="Group 10"/>
          <p:cNvGrpSpPr>
            <a:grpSpLocks/>
          </p:cNvGrpSpPr>
          <p:nvPr/>
        </p:nvGrpSpPr>
        <p:grpSpPr bwMode="auto">
          <a:xfrm>
            <a:off x="4019550" y="2425700"/>
            <a:ext cx="2368550" cy="2889250"/>
            <a:chOff x="2532" y="1528"/>
            <a:chExt cx="1492" cy="1820"/>
          </a:xfrm>
        </p:grpSpPr>
        <p:sp>
          <p:nvSpPr>
            <p:cNvPr id="183307" name="Text Box 11"/>
            <p:cNvSpPr txBox="1">
              <a:spLocks noChangeArrowheads="1"/>
            </p:cNvSpPr>
            <p:nvPr/>
          </p:nvSpPr>
          <p:spPr bwMode="auto">
            <a:xfrm>
              <a:off x="3791" y="3069"/>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183308" name="Line 12"/>
            <p:cNvSpPr>
              <a:spLocks noChangeShapeType="1"/>
            </p:cNvSpPr>
            <p:nvPr/>
          </p:nvSpPr>
          <p:spPr bwMode="auto">
            <a:xfrm>
              <a:off x="2532" y="1528"/>
              <a:ext cx="1324" cy="1606"/>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83309" name="Group 13"/>
          <p:cNvGrpSpPr>
            <a:grpSpLocks/>
          </p:cNvGrpSpPr>
          <p:nvPr/>
        </p:nvGrpSpPr>
        <p:grpSpPr bwMode="auto">
          <a:xfrm>
            <a:off x="4379913" y="2041525"/>
            <a:ext cx="1425575" cy="3322638"/>
            <a:chOff x="2759" y="1286"/>
            <a:chExt cx="898" cy="2093"/>
          </a:xfrm>
        </p:grpSpPr>
        <p:sp>
          <p:nvSpPr>
            <p:cNvPr id="183310" name="Text Box 14"/>
            <p:cNvSpPr txBox="1">
              <a:spLocks noChangeArrowheads="1"/>
            </p:cNvSpPr>
            <p:nvPr/>
          </p:nvSpPr>
          <p:spPr bwMode="auto">
            <a:xfrm>
              <a:off x="3424" y="1286"/>
              <a:ext cx="23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S</a:t>
              </a:r>
            </a:p>
          </p:txBody>
        </p:sp>
        <p:sp>
          <p:nvSpPr>
            <p:cNvPr id="183311" name="Line 15"/>
            <p:cNvSpPr>
              <a:spLocks noChangeShapeType="1"/>
            </p:cNvSpPr>
            <p:nvPr/>
          </p:nvSpPr>
          <p:spPr bwMode="auto">
            <a:xfrm flipV="1">
              <a:off x="2759" y="1534"/>
              <a:ext cx="744" cy="1845"/>
            </a:xfrm>
            <a:prstGeom prst="line">
              <a:avLst/>
            </a:prstGeom>
            <a:noFill/>
            <a:ln w="3810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83312" name="Group 16"/>
          <p:cNvGrpSpPr>
            <a:grpSpLocks/>
          </p:cNvGrpSpPr>
          <p:nvPr/>
        </p:nvGrpSpPr>
        <p:grpSpPr bwMode="auto">
          <a:xfrm>
            <a:off x="3792538" y="3316288"/>
            <a:ext cx="955675" cy="1108075"/>
            <a:chOff x="2389" y="2089"/>
            <a:chExt cx="602" cy="698"/>
          </a:xfrm>
        </p:grpSpPr>
        <p:sp>
          <p:nvSpPr>
            <p:cNvPr id="183313" name="Line 17"/>
            <p:cNvSpPr>
              <a:spLocks noChangeShapeType="1"/>
            </p:cNvSpPr>
            <p:nvPr/>
          </p:nvSpPr>
          <p:spPr bwMode="auto">
            <a:xfrm flipH="1" flipV="1">
              <a:off x="2990" y="2089"/>
              <a:ext cx="1" cy="698"/>
            </a:xfrm>
            <a:prstGeom prst="line">
              <a:avLst/>
            </a:prstGeom>
            <a:noFill/>
            <a:ln w="3810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83314" name="AutoShape 18"/>
            <p:cNvSpPr>
              <a:spLocks/>
            </p:cNvSpPr>
            <p:nvPr/>
          </p:nvSpPr>
          <p:spPr bwMode="auto">
            <a:xfrm>
              <a:off x="2818" y="2091"/>
              <a:ext cx="118" cy="693"/>
            </a:xfrm>
            <a:prstGeom prst="leftBrace">
              <a:avLst>
                <a:gd name="adj1" fmla="val 63732"/>
                <a:gd name="adj2" fmla="val 51806"/>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83315" name="Text Box 19"/>
            <p:cNvSpPr txBox="1">
              <a:spLocks noChangeArrowheads="1"/>
            </p:cNvSpPr>
            <p:nvPr/>
          </p:nvSpPr>
          <p:spPr bwMode="auto">
            <a:xfrm>
              <a:off x="2389" y="2294"/>
              <a:ext cx="44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cs typeface="Arial" charset="0"/>
                </a:rPr>
                <a:t>Tax</a:t>
              </a:r>
            </a:p>
          </p:txBody>
        </p:sp>
      </p:grpSp>
      <p:grpSp>
        <p:nvGrpSpPr>
          <p:cNvPr id="183316" name="Group 20"/>
          <p:cNvGrpSpPr>
            <a:grpSpLocks/>
          </p:cNvGrpSpPr>
          <p:nvPr/>
        </p:nvGrpSpPr>
        <p:grpSpPr bwMode="auto">
          <a:xfrm>
            <a:off x="336550" y="2589213"/>
            <a:ext cx="3148013" cy="1098550"/>
            <a:chOff x="212" y="1631"/>
            <a:chExt cx="1983" cy="692"/>
          </a:xfrm>
        </p:grpSpPr>
        <p:sp>
          <p:nvSpPr>
            <p:cNvPr id="183317" name="AutoShape 21"/>
            <p:cNvSpPr>
              <a:spLocks/>
            </p:cNvSpPr>
            <p:nvPr/>
          </p:nvSpPr>
          <p:spPr bwMode="auto">
            <a:xfrm>
              <a:off x="2054" y="2090"/>
              <a:ext cx="141" cy="233"/>
            </a:xfrm>
            <a:prstGeom prst="leftBrace">
              <a:avLst>
                <a:gd name="adj1" fmla="val 27067"/>
                <a:gd name="adj2" fmla="val 50000"/>
              </a:avLst>
            </a:prstGeom>
            <a:noFill/>
            <a:ln w="19050">
              <a:solidFill>
                <a:srgbClr val="00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nvGrpSpPr>
            <p:cNvPr id="61474" name="Group 22"/>
            <p:cNvGrpSpPr>
              <a:grpSpLocks/>
            </p:cNvGrpSpPr>
            <p:nvPr/>
          </p:nvGrpSpPr>
          <p:grpSpPr bwMode="auto">
            <a:xfrm>
              <a:off x="212" y="1631"/>
              <a:ext cx="1807" cy="570"/>
              <a:chOff x="212" y="1631"/>
              <a:chExt cx="1807" cy="570"/>
            </a:xfrm>
          </p:grpSpPr>
          <p:sp>
            <p:nvSpPr>
              <p:cNvPr id="183319" name="Line 23"/>
              <p:cNvSpPr>
                <a:spLocks noChangeShapeType="1"/>
              </p:cNvSpPr>
              <p:nvPr/>
            </p:nvSpPr>
            <p:spPr bwMode="auto">
              <a:xfrm>
                <a:off x="1384" y="1904"/>
                <a:ext cx="635" cy="29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83320" name="Text Box 24"/>
              <p:cNvSpPr txBox="1">
                <a:spLocks noChangeArrowheads="1"/>
              </p:cNvSpPr>
              <p:nvPr/>
            </p:nvSpPr>
            <p:spPr bwMode="auto">
              <a:xfrm>
                <a:off x="212" y="1631"/>
                <a:ext cx="1360" cy="460"/>
              </a:xfrm>
              <a:prstGeom prst="rect">
                <a:avLst/>
              </a:prstGeom>
              <a:solidFill>
                <a:srgbClr val="CC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Buyers</a:t>
                </a:r>
                <a:r>
                  <a:rPr lang="ja-JP" altLang="en-US">
                    <a:latin typeface="Arial"/>
                    <a:cs typeface="Arial" charset="0"/>
                  </a:rPr>
                  <a:t>’</a:t>
                </a:r>
                <a:r>
                  <a:rPr lang="en-US">
                    <a:cs typeface="Arial" charset="0"/>
                  </a:rPr>
                  <a:t> share of tax burden</a:t>
                </a:r>
              </a:p>
            </p:txBody>
          </p:sp>
        </p:grpSp>
      </p:grpSp>
      <p:grpSp>
        <p:nvGrpSpPr>
          <p:cNvPr id="183321" name="Group 25"/>
          <p:cNvGrpSpPr>
            <a:grpSpLocks/>
          </p:cNvGrpSpPr>
          <p:nvPr/>
        </p:nvGrpSpPr>
        <p:grpSpPr bwMode="auto">
          <a:xfrm>
            <a:off x="417513" y="3697288"/>
            <a:ext cx="3067050" cy="1220787"/>
            <a:chOff x="263" y="2329"/>
            <a:chExt cx="1932" cy="769"/>
          </a:xfrm>
        </p:grpSpPr>
        <p:sp>
          <p:nvSpPr>
            <p:cNvPr id="183322" name="AutoShape 26"/>
            <p:cNvSpPr>
              <a:spLocks/>
            </p:cNvSpPr>
            <p:nvPr/>
          </p:nvSpPr>
          <p:spPr bwMode="auto">
            <a:xfrm>
              <a:off x="2054" y="2329"/>
              <a:ext cx="141" cy="457"/>
            </a:xfrm>
            <a:prstGeom prst="leftBrace">
              <a:avLst>
                <a:gd name="adj1" fmla="val 53089"/>
                <a:gd name="adj2" fmla="val 50000"/>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nvGrpSpPr>
            <p:cNvPr id="61470" name="Group 27"/>
            <p:cNvGrpSpPr>
              <a:grpSpLocks/>
            </p:cNvGrpSpPr>
            <p:nvPr/>
          </p:nvGrpSpPr>
          <p:grpSpPr bwMode="auto">
            <a:xfrm>
              <a:off x="263" y="2569"/>
              <a:ext cx="1764" cy="529"/>
              <a:chOff x="263" y="2569"/>
              <a:chExt cx="1764" cy="529"/>
            </a:xfrm>
          </p:grpSpPr>
          <p:sp>
            <p:nvSpPr>
              <p:cNvPr id="183324" name="Line 28"/>
              <p:cNvSpPr>
                <a:spLocks noChangeShapeType="1"/>
              </p:cNvSpPr>
              <p:nvPr/>
            </p:nvSpPr>
            <p:spPr bwMode="auto">
              <a:xfrm flipH="1">
                <a:off x="1494" y="2569"/>
                <a:ext cx="533" cy="31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83325" name="Text Box 29"/>
              <p:cNvSpPr txBox="1">
                <a:spLocks noChangeArrowheads="1"/>
              </p:cNvSpPr>
              <p:nvPr/>
            </p:nvSpPr>
            <p:spPr bwMode="auto">
              <a:xfrm>
                <a:off x="263" y="2638"/>
                <a:ext cx="1319" cy="460"/>
              </a:xfrm>
              <a:prstGeom prst="rect">
                <a:avLst/>
              </a:prstGeom>
              <a:solidFill>
                <a:srgbClr val="FF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Sellers</a:t>
                </a:r>
                <a:r>
                  <a:rPr lang="ja-JP" altLang="en-US">
                    <a:latin typeface="Arial"/>
                    <a:cs typeface="Arial" charset="0"/>
                  </a:rPr>
                  <a:t>’</a:t>
                </a:r>
                <a:r>
                  <a:rPr lang="en-US">
                    <a:cs typeface="Arial" charset="0"/>
                  </a:rPr>
                  <a:t> share of tax burden</a:t>
                </a:r>
              </a:p>
            </p:txBody>
          </p:sp>
        </p:grpSp>
      </p:grpSp>
      <p:grpSp>
        <p:nvGrpSpPr>
          <p:cNvPr id="183327" name="Group 31"/>
          <p:cNvGrpSpPr>
            <a:grpSpLocks/>
          </p:cNvGrpSpPr>
          <p:nvPr/>
        </p:nvGrpSpPr>
        <p:grpSpPr bwMode="auto">
          <a:xfrm>
            <a:off x="3516313" y="3624263"/>
            <a:ext cx="1604962" cy="138112"/>
            <a:chOff x="2215" y="2283"/>
            <a:chExt cx="1011" cy="87"/>
          </a:xfrm>
        </p:grpSpPr>
        <p:sp>
          <p:nvSpPr>
            <p:cNvPr id="183328" name="Oval 32"/>
            <p:cNvSpPr>
              <a:spLocks noChangeArrowheads="1"/>
            </p:cNvSpPr>
            <p:nvPr/>
          </p:nvSpPr>
          <p:spPr bwMode="auto">
            <a:xfrm>
              <a:off x="3138" y="2283"/>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83329" name="Line 33"/>
            <p:cNvSpPr>
              <a:spLocks noChangeShapeType="1"/>
            </p:cNvSpPr>
            <p:nvPr/>
          </p:nvSpPr>
          <p:spPr bwMode="auto">
            <a:xfrm flipH="1">
              <a:off x="2215" y="2326"/>
              <a:ext cx="962"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83333" name="Group 37"/>
          <p:cNvGrpSpPr>
            <a:grpSpLocks/>
          </p:cNvGrpSpPr>
          <p:nvPr/>
        </p:nvGrpSpPr>
        <p:grpSpPr bwMode="auto">
          <a:xfrm>
            <a:off x="2566988" y="2786063"/>
            <a:ext cx="2249487" cy="593725"/>
            <a:chOff x="1617" y="1755"/>
            <a:chExt cx="1417" cy="374"/>
          </a:xfrm>
        </p:grpSpPr>
        <p:grpSp>
          <p:nvGrpSpPr>
            <p:cNvPr id="61461" name="Group 38"/>
            <p:cNvGrpSpPr>
              <a:grpSpLocks/>
            </p:cNvGrpSpPr>
            <p:nvPr/>
          </p:nvGrpSpPr>
          <p:grpSpPr bwMode="auto">
            <a:xfrm>
              <a:off x="2216" y="2042"/>
              <a:ext cx="818" cy="87"/>
              <a:chOff x="2216" y="2042"/>
              <a:chExt cx="818" cy="87"/>
            </a:xfrm>
          </p:grpSpPr>
          <p:sp>
            <p:nvSpPr>
              <p:cNvPr id="183335" name="Oval 39"/>
              <p:cNvSpPr>
                <a:spLocks noChangeArrowheads="1"/>
              </p:cNvSpPr>
              <p:nvPr/>
            </p:nvSpPr>
            <p:spPr bwMode="auto">
              <a:xfrm>
                <a:off x="2946" y="2042"/>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83336" name="Line 40"/>
              <p:cNvSpPr>
                <a:spLocks noChangeShapeType="1"/>
              </p:cNvSpPr>
              <p:nvPr/>
            </p:nvSpPr>
            <p:spPr bwMode="auto">
              <a:xfrm flipH="1">
                <a:off x="2216" y="2087"/>
                <a:ext cx="76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61462" name="Group 41"/>
            <p:cNvGrpSpPr>
              <a:grpSpLocks/>
            </p:cNvGrpSpPr>
            <p:nvPr/>
          </p:nvGrpSpPr>
          <p:grpSpPr bwMode="auto">
            <a:xfrm>
              <a:off x="1617" y="1755"/>
              <a:ext cx="577" cy="325"/>
              <a:chOff x="2838" y="1594"/>
              <a:chExt cx="577" cy="325"/>
            </a:xfrm>
          </p:grpSpPr>
          <p:sp>
            <p:nvSpPr>
              <p:cNvPr id="183338" name="Text Box 42"/>
              <p:cNvSpPr txBox="1">
                <a:spLocks noChangeArrowheads="1"/>
              </p:cNvSpPr>
              <p:nvPr/>
            </p:nvSpPr>
            <p:spPr bwMode="auto">
              <a:xfrm>
                <a:off x="2838" y="1594"/>
                <a:ext cx="40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b="1" i="1">
                    <a:cs typeface="Arial" charset="0"/>
                  </a:rPr>
                  <a:t>P</a:t>
                </a:r>
                <a:r>
                  <a:rPr lang="en-US" b="1" i="1" baseline="-25000">
                    <a:cs typeface="Arial" charset="0"/>
                  </a:rPr>
                  <a:t>B</a:t>
                </a:r>
              </a:p>
            </p:txBody>
          </p:sp>
          <p:sp>
            <p:nvSpPr>
              <p:cNvPr id="183339" name="Line 43"/>
              <p:cNvSpPr>
                <a:spLocks noChangeShapeType="1"/>
              </p:cNvSpPr>
              <p:nvPr/>
            </p:nvSpPr>
            <p:spPr bwMode="auto">
              <a:xfrm flipH="1" flipV="1">
                <a:off x="3222" y="1802"/>
                <a:ext cx="193" cy="11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grpSp>
        <p:nvGrpSpPr>
          <p:cNvPr id="183340" name="Group 44"/>
          <p:cNvGrpSpPr>
            <a:grpSpLocks/>
          </p:cNvGrpSpPr>
          <p:nvPr/>
        </p:nvGrpSpPr>
        <p:grpSpPr bwMode="auto">
          <a:xfrm>
            <a:off x="2878138" y="4362450"/>
            <a:ext cx="1943100" cy="661988"/>
            <a:chOff x="1813" y="2748"/>
            <a:chExt cx="1224" cy="417"/>
          </a:xfrm>
        </p:grpSpPr>
        <p:grpSp>
          <p:nvGrpSpPr>
            <p:cNvPr id="61455" name="Group 45"/>
            <p:cNvGrpSpPr>
              <a:grpSpLocks/>
            </p:cNvGrpSpPr>
            <p:nvPr/>
          </p:nvGrpSpPr>
          <p:grpSpPr bwMode="auto">
            <a:xfrm>
              <a:off x="2215" y="2748"/>
              <a:ext cx="822" cy="87"/>
              <a:chOff x="2215" y="2748"/>
              <a:chExt cx="822" cy="87"/>
            </a:xfrm>
          </p:grpSpPr>
          <p:sp>
            <p:nvSpPr>
              <p:cNvPr id="183342" name="Oval 46"/>
              <p:cNvSpPr>
                <a:spLocks noChangeArrowheads="1"/>
              </p:cNvSpPr>
              <p:nvPr/>
            </p:nvSpPr>
            <p:spPr bwMode="auto">
              <a:xfrm>
                <a:off x="2949" y="2748"/>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83343" name="Line 47"/>
              <p:cNvSpPr>
                <a:spLocks noChangeShapeType="1"/>
              </p:cNvSpPr>
              <p:nvPr/>
            </p:nvSpPr>
            <p:spPr bwMode="auto">
              <a:xfrm flipH="1">
                <a:off x="2215" y="2791"/>
                <a:ext cx="767"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61456" name="Group 48"/>
            <p:cNvGrpSpPr>
              <a:grpSpLocks/>
            </p:cNvGrpSpPr>
            <p:nvPr/>
          </p:nvGrpSpPr>
          <p:grpSpPr bwMode="auto">
            <a:xfrm>
              <a:off x="1813" y="2800"/>
              <a:ext cx="384" cy="365"/>
              <a:chOff x="3034" y="2643"/>
              <a:chExt cx="384" cy="365"/>
            </a:xfrm>
          </p:grpSpPr>
          <p:sp>
            <p:nvSpPr>
              <p:cNvPr id="183345" name="Text Box 49"/>
              <p:cNvSpPr txBox="1">
                <a:spLocks noChangeArrowheads="1"/>
              </p:cNvSpPr>
              <p:nvPr/>
            </p:nvSpPr>
            <p:spPr bwMode="auto">
              <a:xfrm>
                <a:off x="3034" y="2720"/>
                <a:ext cx="35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b="1" i="1">
                    <a:cs typeface="Arial" charset="0"/>
                  </a:rPr>
                  <a:t>P</a:t>
                </a:r>
                <a:r>
                  <a:rPr lang="en-US" b="1" i="1" baseline="-25000">
                    <a:cs typeface="Arial" charset="0"/>
                  </a:rPr>
                  <a:t>S</a:t>
                </a:r>
              </a:p>
            </p:txBody>
          </p:sp>
          <p:sp>
            <p:nvSpPr>
              <p:cNvPr id="183346" name="Line 50"/>
              <p:cNvSpPr>
                <a:spLocks noChangeShapeType="1"/>
              </p:cNvSpPr>
              <p:nvPr/>
            </p:nvSpPr>
            <p:spPr bwMode="auto">
              <a:xfrm flipH="1">
                <a:off x="3274" y="2643"/>
                <a:ext cx="144" cy="14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sp>
        <p:nvSpPr>
          <p:cNvPr id="183347" name="Rectangle 51"/>
          <p:cNvSpPr>
            <a:spLocks noChangeArrowheads="1"/>
          </p:cNvSpPr>
          <p:nvPr/>
        </p:nvSpPr>
        <p:spPr bwMode="auto">
          <a:xfrm>
            <a:off x="6259513" y="1211263"/>
            <a:ext cx="2092325" cy="893762"/>
          </a:xfrm>
          <a:prstGeom prst="rect">
            <a:avLst/>
          </a:prstGeom>
          <a:solidFill>
            <a:srgbClr val="FFFFCC"/>
          </a:solidFill>
          <a:ln>
            <a:noFill/>
          </a:ln>
          <a:effectLst>
            <a:outerShdw blurRad="63500" dist="53882" dir="2700000" algn="ctr" rotWithShape="0">
              <a:schemeClr val="bg2">
                <a:alpha val="74998"/>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lstStyle/>
          <a:p>
            <a:pPr>
              <a:defRPr/>
            </a:pPr>
            <a:r>
              <a:rPr lang="en-US" sz="2600">
                <a:cs typeface="Arial" charset="0"/>
              </a:rPr>
              <a:t>Demand is </a:t>
            </a:r>
            <a:br>
              <a:rPr lang="en-US" sz="2600">
                <a:cs typeface="Arial" charset="0"/>
              </a:rPr>
            </a:br>
            <a:r>
              <a:rPr lang="en-US" sz="2600">
                <a:cs typeface="Arial" charset="0"/>
              </a:rPr>
              <a:t>price-elastic. </a:t>
            </a:r>
          </a:p>
        </p:txBody>
      </p:sp>
      <p:sp>
        <p:nvSpPr>
          <p:cNvPr id="183348" name="Rectangle 52"/>
          <p:cNvSpPr>
            <a:spLocks noChangeArrowheads="1"/>
          </p:cNvSpPr>
          <p:nvPr/>
        </p:nvSpPr>
        <p:spPr bwMode="auto">
          <a:xfrm>
            <a:off x="5975350" y="2327275"/>
            <a:ext cx="2868613" cy="903288"/>
          </a:xfrm>
          <a:prstGeom prst="rect">
            <a:avLst/>
          </a:prstGeom>
          <a:solidFill>
            <a:srgbClr val="FFFFCC"/>
          </a:solidFill>
          <a:ln>
            <a:noFill/>
          </a:ln>
          <a:effectLst>
            <a:outerShdw blurRad="63500" dist="53882" dir="2700000" algn="ctr" rotWithShape="0">
              <a:schemeClr val="bg2">
                <a:alpha val="74998"/>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lstStyle/>
          <a:p>
            <a:pPr>
              <a:defRPr/>
            </a:pPr>
            <a:r>
              <a:rPr lang="en-US" sz="2600">
                <a:cs typeface="Arial" charset="0"/>
              </a:rPr>
              <a:t>In the short run, supply is inelastic. </a:t>
            </a:r>
          </a:p>
        </p:txBody>
      </p:sp>
      <p:sp>
        <p:nvSpPr>
          <p:cNvPr id="183349" name="Rectangle 53"/>
          <p:cNvSpPr>
            <a:spLocks noChangeArrowheads="1"/>
          </p:cNvSpPr>
          <p:nvPr/>
        </p:nvSpPr>
        <p:spPr bwMode="auto">
          <a:xfrm>
            <a:off x="6907213" y="3505200"/>
            <a:ext cx="1882775" cy="2468563"/>
          </a:xfrm>
          <a:prstGeom prst="rect">
            <a:avLst/>
          </a:prstGeom>
          <a:solidFill>
            <a:srgbClr val="FFFFCC"/>
          </a:solidFill>
          <a:ln>
            <a:noFill/>
          </a:ln>
          <a:effectLst>
            <a:outerShdw blurRad="63500" dist="53882" dir="2700000" algn="ctr" rotWithShape="0">
              <a:schemeClr val="bg2">
                <a:alpha val="74998"/>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lstStyle/>
          <a:p>
            <a:pPr>
              <a:defRPr/>
            </a:pPr>
            <a:r>
              <a:rPr lang="en-US" sz="2600">
                <a:cs typeface="Arial" charset="0"/>
              </a:rPr>
              <a:t>Hence, </a:t>
            </a:r>
            <a:br>
              <a:rPr lang="en-US" sz="2600">
                <a:cs typeface="Arial" charset="0"/>
              </a:rPr>
            </a:br>
            <a:r>
              <a:rPr lang="en-US" sz="2600">
                <a:cs typeface="Arial" charset="0"/>
              </a:rPr>
              <a:t>companies that build yachts pay most of </a:t>
            </a:r>
            <a:br>
              <a:rPr lang="en-US" sz="2600">
                <a:cs typeface="Arial" charset="0"/>
              </a:rPr>
            </a:br>
            <a:r>
              <a:rPr lang="en-US" sz="2600">
                <a:cs typeface="Arial" charset="0"/>
              </a:rPr>
              <a:t>the tax.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3347"/>
                                        </p:tgtEl>
                                        <p:attrNameLst>
                                          <p:attrName>style.visibility</p:attrName>
                                        </p:attrNameLst>
                                      </p:cBhvr>
                                      <p:to>
                                        <p:strVal val="visible"/>
                                      </p:to>
                                    </p:set>
                                    <p:animEffect transition="in" filter="dissolve">
                                      <p:cBhvr>
                                        <p:cTn id="7" dur="500"/>
                                        <p:tgtEl>
                                          <p:spTgt spid="183347"/>
                                        </p:tgtEl>
                                      </p:cBhvr>
                                    </p:animEffect>
                                  </p:childTnLst>
                                </p:cTn>
                              </p:par>
                              <p:par>
                                <p:cTn id="8" presetID="18" presetClass="entr" presetSubtype="6" fill="hold" nodeType="withEffect">
                                  <p:stCondLst>
                                    <p:cond delay="0"/>
                                  </p:stCondLst>
                                  <p:childTnLst>
                                    <p:set>
                                      <p:cBhvr>
                                        <p:cTn id="9" dur="1" fill="hold">
                                          <p:stCondLst>
                                            <p:cond delay="0"/>
                                          </p:stCondLst>
                                        </p:cTn>
                                        <p:tgtEl>
                                          <p:spTgt spid="183306"/>
                                        </p:tgtEl>
                                        <p:attrNameLst>
                                          <p:attrName>style.visibility</p:attrName>
                                        </p:attrNameLst>
                                      </p:cBhvr>
                                      <p:to>
                                        <p:strVal val="visible"/>
                                      </p:to>
                                    </p:set>
                                    <p:animEffect transition="in" filter="strips(downRight)">
                                      <p:cBhvr>
                                        <p:cTn id="10" dur="500"/>
                                        <p:tgtEl>
                                          <p:spTgt spid="18330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83348"/>
                                        </p:tgtEl>
                                        <p:attrNameLst>
                                          <p:attrName>style.visibility</p:attrName>
                                        </p:attrNameLst>
                                      </p:cBhvr>
                                      <p:to>
                                        <p:strVal val="visible"/>
                                      </p:to>
                                    </p:set>
                                    <p:animEffect transition="in" filter="dissolve">
                                      <p:cBhvr>
                                        <p:cTn id="15" dur="500"/>
                                        <p:tgtEl>
                                          <p:spTgt spid="183348"/>
                                        </p:tgtEl>
                                      </p:cBhvr>
                                    </p:animEffect>
                                  </p:childTnLst>
                                </p:cTn>
                              </p:par>
                              <p:par>
                                <p:cTn id="16" presetID="18" presetClass="entr" presetSubtype="3" fill="hold" nodeType="withEffect">
                                  <p:stCondLst>
                                    <p:cond delay="0"/>
                                  </p:stCondLst>
                                  <p:childTnLst>
                                    <p:set>
                                      <p:cBhvr>
                                        <p:cTn id="17" dur="1" fill="hold">
                                          <p:stCondLst>
                                            <p:cond delay="0"/>
                                          </p:stCondLst>
                                        </p:cTn>
                                        <p:tgtEl>
                                          <p:spTgt spid="183309"/>
                                        </p:tgtEl>
                                        <p:attrNameLst>
                                          <p:attrName>style.visibility</p:attrName>
                                        </p:attrNameLst>
                                      </p:cBhvr>
                                      <p:to>
                                        <p:strVal val="visible"/>
                                      </p:to>
                                    </p:set>
                                    <p:animEffect transition="in" filter="strips(upRight)">
                                      <p:cBhvr>
                                        <p:cTn id="18" dur="500"/>
                                        <p:tgtEl>
                                          <p:spTgt spid="183309"/>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2" fill="hold" nodeType="clickEffect">
                                  <p:stCondLst>
                                    <p:cond delay="0"/>
                                  </p:stCondLst>
                                  <p:childTnLst>
                                    <p:set>
                                      <p:cBhvr>
                                        <p:cTn id="22" dur="1" fill="hold">
                                          <p:stCondLst>
                                            <p:cond delay="0"/>
                                          </p:stCondLst>
                                        </p:cTn>
                                        <p:tgtEl>
                                          <p:spTgt spid="183327"/>
                                        </p:tgtEl>
                                        <p:attrNameLst>
                                          <p:attrName>style.visibility</p:attrName>
                                        </p:attrNameLst>
                                      </p:cBhvr>
                                      <p:to>
                                        <p:strVal val="visible"/>
                                      </p:to>
                                    </p:set>
                                    <p:animEffect transition="in" filter="wipe(right)">
                                      <p:cBhvr>
                                        <p:cTn id="23" dur="500"/>
                                        <p:tgtEl>
                                          <p:spTgt spid="18332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8" presetClass="entr" presetSubtype="12" fill="hold" nodeType="clickEffect">
                                  <p:stCondLst>
                                    <p:cond delay="0"/>
                                  </p:stCondLst>
                                  <p:childTnLst>
                                    <p:set>
                                      <p:cBhvr>
                                        <p:cTn id="27" dur="1" fill="hold">
                                          <p:stCondLst>
                                            <p:cond delay="0"/>
                                          </p:stCondLst>
                                        </p:cTn>
                                        <p:tgtEl>
                                          <p:spTgt spid="183312"/>
                                        </p:tgtEl>
                                        <p:attrNameLst>
                                          <p:attrName>style.visibility</p:attrName>
                                        </p:attrNameLst>
                                      </p:cBhvr>
                                      <p:to>
                                        <p:strVal val="visible"/>
                                      </p:to>
                                    </p:set>
                                    <p:animEffect transition="in" filter="strips(downLeft)">
                                      <p:cBhvr>
                                        <p:cTn id="28" dur="500"/>
                                        <p:tgtEl>
                                          <p:spTgt spid="183312"/>
                                        </p:tgtEl>
                                      </p:cBhvr>
                                    </p:animEffect>
                                  </p:childTnLst>
                                </p:cTn>
                              </p:par>
                            </p:childTnLst>
                          </p:cTn>
                        </p:par>
                        <p:par>
                          <p:cTn id="29" fill="hold" nodeType="afterGroup">
                            <p:stCondLst>
                              <p:cond delay="500"/>
                            </p:stCondLst>
                            <p:childTnLst>
                              <p:par>
                                <p:cTn id="30" presetID="18" presetClass="entr" presetSubtype="9" fill="hold" nodeType="afterEffect">
                                  <p:stCondLst>
                                    <p:cond delay="0"/>
                                  </p:stCondLst>
                                  <p:childTnLst>
                                    <p:set>
                                      <p:cBhvr>
                                        <p:cTn id="31" dur="1" fill="hold">
                                          <p:stCondLst>
                                            <p:cond delay="0"/>
                                          </p:stCondLst>
                                        </p:cTn>
                                        <p:tgtEl>
                                          <p:spTgt spid="183333"/>
                                        </p:tgtEl>
                                        <p:attrNameLst>
                                          <p:attrName>style.visibility</p:attrName>
                                        </p:attrNameLst>
                                      </p:cBhvr>
                                      <p:to>
                                        <p:strVal val="visible"/>
                                      </p:to>
                                    </p:set>
                                    <p:animEffect transition="in" filter="strips(upLeft)">
                                      <p:cBhvr>
                                        <p:cTn id="32" dur="500"/>
                                        <p:tgtEl>
                                          <p:spTgt spid="183333"/>
                                        </p:tgtEl>
                                      </p:cBhvr>
                                    </p:animEffect>
                                  </p:childTnLst>
                                </p:cTn>
                              </p:par>
                              <p:par>
                                <p:cTn id="33" presetID="18" presetClass="entr" presetSubtype="12" fill="hold" nodeType="withEffect">
                                  <p:stCondLst>
                                    <p:cond delay="0"/>
                                  </p:stCondLst>
                                  <p:childTnLst>
                                    <p:set>
                                      <p:cBhvr>
                                        <p:cTn id="34" dur="1" fill="hold">
                                          <p:stCondLst>
                                            <p:cond delay="0"/>
                                          </p:stCondLst>
                                        </p:cTn>
                                        <p:tgtEl>
                                          <p:spTgt spid="183340"/>
                                        </p:tgtEl>
                                        <p:attrNameLst>
                                          <p:attrName>style.visibility</p:attrName>
                                        </p:attrNameLst>
                                      </p:cBhvr>
                                      <p:to>
                                        <p:strVal val="visible"/>
                                      </p:to>
                                    </p:set>
                                    <p:animEffect transition="in" filter="strips(downLeft)">
                                      <p:cBhvr>
                                        <p:cTn id="35" dur="500"/>
                                        <p:tgtEl>
                                          <p:spTgt spid="183340"/>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8" presetClass="entr" presetSubtype="9" fill="hold" nodeType="clickEffect">
                                  <p:stCondLst>
                                    <p:cond delay="0"/>
                                  </p:stCondLst>
                                  <p:childTnLst>
                                    <p:set>
                                      <p:cBhvr>
                                        <p:cTn id="39" dur="1" fill="hold">
                                          <p:stCondLst>
                                            <p:cond delay="0"/>
                                          </p:stCondLst>
                                        </p:cTn>
                                        <p:tgtEl>
                                          <p:spTgt spid="183316"/>
                                        </p:tgtEl>
                                        <p:attrNameLst>
                                          <p:attrName>style.visibility</p:attrName>
                                        </p:attrNameLst>
                                      </p:cBhvr>
                                      <p:to>
                                        <p:strVal val="visible"/>
                                      </p:to>
                                    </p:set>
                                    <p:animEffect transition="in" filter="strips(upLeft)">
                                      <p:cBhvr>
                                        <p:cTn id="40" dur="500"/>
                                        <p:tgtEl>
                                          <p:spTgt spid="183316"/>
                                        </p:tgtEl>
                                      </p:cBhvr>
                                    </p:animEffect>
                                  </p:childTnLst>
                                </p:cTn>
                              </p:par>
                            </p:childTnLst>
                          </p:cTn>
                        </p:par>
                        <p:par>
                          <p:cTn id="41" fill="hold" nodeType="afterGroup">
                            <p:stCondLst>
                              <p:cond delay="500"/>
                            </p:stCondLst>
                            <p:childTnLst>
                              <p:par>
                                <p:cTn id="42" presetID="18" presetClass="entr" presetSubtype="12" fill="hold" nodeType="afterEffect">
                                  <p:stCondLst>
                                    <p:cond delay="0"/>
                                  </p:stCondLst>
                                  <p:childTnLst>
                                    <p:set>
                                      <p:cBhvr>
                                        <p:cTn id="43" dur="1" fill="hold">
                                          <p:stCondLst>
                                            <p:cond delay="0"/>
                                          </p:stCondLst>
                                        </p:cTn>
                                        <p:tgtEl>
                                          <p:spTgt spid="183321"/>
                                        </p:tgtEl>
                                        <p:attrNameLst>
                                          <p:attrName>style.visibility</p:attrName>
                                        </p:attrNameLst>
                                      </p:cBhvr>
                                      <p:to>
                                        <p:strVal val="visible"/>
                                      </p:to>
                                    </p:set>
                                    <p:animEffect transition="in" filter="strips(downLeft)">
                                      <p:cBhvr>
                                        <p:cTn id="44" dur="500"/>
                                        <p:tgtEl>
                                          <p:spTgt spid="183321"/>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183349"/>
                                        </p:tgtEl>
                                        <p:attrNameLst>
                                          <p:attrName>style.visibility</p:attrName>
                                        </p:attrNameLst>
                                      </p:cBhvr>
                                      <p:to>
                                        <p:strVal val="visible"/>
                                      </p:to>
                                    </p:set>
                                    <p:animEffect transition="in" filter="dissolve">
                                      <p:cBhvr>
                                        <p:cTn id="49" dur="500"/>
                                        <p:tgtEl>
                                          <p:spTgt spid="1833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347" grpId="0" animBg="1"/>
      <p:bldP spid="183348" grpId="0" animBg="1"/>
      <p:bldP spid="18334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ChangeArrowheads="1"/>
          </p:cNvSpPr>
          <p:nvPr>
            <p:ph type="title"/>
          </p:nvPr>
        </p:nvSpPr>
        <p:spPr/>
        <p:txBody>
          <a:bodyPr/>
          <a:lstStyle/>
          <a:p>
            <a:pPr eaLnBrk="1" hangingPunct="1">
              <a:defRPr/>
            </a:pPr>
            <a:r>
              <a:rPr lang="en-US" sz="3600" b="1" smtClean="0">
                <a:solidFill>
                  <a:schemeClr val="accent2"/>
                </a:solidFill>
              </a:rPr>
              <a:t>So, what do we know so far?</a:t>
            </a:r>
            <a:endParaRPr lang="en-US" smtClean="0"/>
          </a:p>
        </p:txBody>
      </p:sp>
      <p:sp>
        <p:nvSpPr>
          <p:cNvPr id="288771" name="Rectangle 3"/>
          <p:cNvSpPr>
            <a:spLocks noGrp="1" noChangeArrowheads="1"/>
          </p:cNvSpPr>
          <p:nvPr>
            <p:ph type="body" idx="1"/>
          </p:nvPr>
        </p:nvSpPr>
        <p:spPr/>
        <p:txBody>
          <a:bodyPr/>
          <a:lstStyle/>
          <a:p>
            <a:pPr eaLnBrk="1" hangingPunct="1">
              <a:buClr>
                <a:srgbClr val="008000"/>
              </a:buClr>
              <a:defRPr/>
            </a:pPr>
            <a:r>
              <a:rPr lang="en-US" smtClean="0"/>
              <a:t>A tax is a wedge between the price buyers pay and the price sellers receive. </a:t>
            </a:r>
          </a:p>
          <a:p>
            <a:pPr eaLnBrk="1" hangingPunct="1">
              <a:buClr>
                <a:srgbClr val="008000"/>
              </a:buClr>
              <a:defRPr/>
            </a:pPr>
            <a:r>
              <a:rPr lang="en-US" smtClean="0"/>
              <a:t>A tax raises the price buyers pay and lowers the price sellers receive.  </a:t>
            </a:r>
          </a:p>
          <a:p>
            <a:pPr eaLnBrk="1" hangingPunct="1">
              <a:buClr>
                <a:srgbClr val="008000"/>
              </a:buClr>
              <a:defRPr/>
            </a:pPr>
            <a:r>
              <a:rPr lang="en-US" smtClean="0"/>
              <a:t>A tax reduces the quantity bought &amp; sold.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0818" name="Group 2"/>
          <p:cNvGrpSpPr>
            <a:grpSpLocks/>
          </p:cNvGrpSpPr>
          <p:nvPr/>
        </p:nvGrpSpPr>
        <p:grpSpPr bwMode="auto">
          <a:xfrm>
            <a:off x="5880100" y="2805113"/>
            <a:ext cx="588963" cy="3189287"/>
            <a:chOff x="3704" y="1767"/>
            <a:chExt cx="371" cy="2009"/>
          </a:xfrm>
        </p:grpSpPr>
        <p:sp>
          <p:nvSpPr>
            <p:cNvPr id="290819" name="Line 3"/>
            <p:cNvSpPr>
              <a:spLocks noChangeShapeType="1"/>
            </p:cNvSpPr>
            <p:nvPr/>
          </p:nvSpPr>
          <p:spPr bwMode="auto">
            <a:xfrm>
              <a:off x="3894" y="1767"/>
              <a:ext cx="0" cy="1731"/>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0820" name="Text Box 4"/>
            <p:cNvSpPr txBox="1">
              <a:spLocks noChangeArrowheads="1"/>
            </p:cNvSpPr>
            <p:nvPr/>
          </p:nvSpPr>
          <p:spPr bwMode="auto">
            <a:xfrm>
              <a:off x="3704" y="3497"/>
              <a:ext cx="371"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1" i="1" baseline="-25000">
                  <a:cs typeface="Arial" charset="0"/>
                </a:rPr>
                <a:t>T</a:t>
              </a:r>
            </a:p>
          </p:txBody>
        </p:sp>
      </p:grpSp>
      <p:sp>
        <p:nvSpPr>
          <p:cNvPr id="290821" name="Rectangle 5"/>
          <p:cNvSpPr>
            <a:spLocks noGrp="1" noChangeArrowheads="1"/>
          </p:cNvSpPr>
          <p:nvPr>
            <p:ph type="title"/>
          </p:nvPr>
        </p:nvSpPr>
        <p:spPr>
          <a:xfrm>
            <a:off x="685800" y="273050"/>
            <a:ext cx="7772400" cy="804863"/>
          </a:xfrm>
        </p:spPr>
        <p:txBody>
          <a:bodyPr/>
          <a:lstStyle/>
          <a:p>
            <a:pPr eaLnBrk="1" hangingPunct="1">
              <a:defRPr/>
            </a:pPr>
            <a:r>
              <a:rPr lang="en-US" sz="3600" b="1" smtClean="0">
                <a:solidFill>
                  <a:schemeClr val="accent2"/>
                </a:solidFill>
              </a:rPr>
              <a:t>The Effects of a Tax</a:t>
            </a:r>
            <a:endParaRPr lang="en-US" smtClean="0"/>
          </a:p>
        </p:txBody>
      </p:sp>
      <p:grpSp>
        <p:nvGrpSpPr>
          <p:cNvPr id="65539" name="Group 6"/>
          <p:cNvGrpSpPr>
            <a:grpSpLocks/>
          </p:cNvGrpSpPr>
          <p:nvPr/>
        </p:nvGrpSpPr>
        <p:grpSpPr bwMode="auto">
          <a:xfrm>
            <a:off x="4068763" y="927100"/>
            <a:ext cx="4305300" cy="4824413"/>
            <a:chOff x="2563" y="584"/>
            <a:chExt cx="2712" cy="3039"/>
          </a:xfrm>
        </p:grpSpPr>
        <p:grpSp>
          <p:nvGrpSpPr>
            <p:cNvPr id="65562" name="Group 7"/>
            <p:cNvGrpSpPr>
              <a:grpSpLocks/>
            </p:cNvGrpSpPr>
            <p:nvPr/>
          </p:nvGrpSpPr>
          <p:grpSpPr bwMode="auto">
            <a:xfrm>
              <a:off x="2563" y="584"/>
              <a:ext cx="2712" cy="3039"/>
              <a:chOff x="2305" y="942"/>
              <a:chExt cx="2712" cy="2666"/>
            </a:xfrm>
          </p:grpSpPr>
          <p:grpSp>
            <p:nvGrpSpPr>
              <p:cNvPr id="65569" name="Group 8"/>
              <p:cNvGrpSpPr>
                <a:grpSpLocks/>
              </p:cNvGrpSpPr>
              <p:nvPr/>
            </p:nvGrpSpPr>
            <p:grpSpPr bwMode="auto">
              <a:xfrm>
                <a:off x="2424" y="1167"/>
                <a:ext cx="2382" cy="2331"/>
                <a:chOff x="2424" y="1167"/>
                <a:chExt cx="2400" cy="2079"/>
              </a:xfrm>
            </p:grpSpPr>
            <p:sp>
              <p:nvSpPr>
                <p:cNvPr id="290825" name="Line 9"/>
                <p:cNvSpPr>
                  <a:spLocks noChangeShapeType="1"/>
                </p:cNvSpPr>
                <p:nvPr/>
              </p:nvSpPr>
              <p:spPr bwMode="auto">
                <a:xfrm>
                  <a:off x="2424" y="1167"/>
                  <a:ext cx="0" cy="20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0826" name="Line 10"/>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90827" name="Text Box 11"/>
              <p:cNvSpPr txBox="1">
                <a:spLocks noChangeArrowheads="1"/>
              </p:cNvSpPr>
              <p:nvPr/>
            </p:nvSpPr>
            <p:spPr bwMode="auto">
              <a:xfrm>
                <a:off x="2305" y="942"/>
                <a:ext cx="233"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290828" name="Text Box 12"/>
              <p:cNvSpPr txBox="1">
                <a:spLocks noChangeArrowheads="1"/>
              </p:cNvSpPr>
              <p:nvPr/>
            </p:nvSpPr>
            <p:spPr bwMode="auto">
              <a:xfrm>
                <a:off x="4784" y="3363"/>
                <a:ext cx="233"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grpSp>
          <p:nvGrpSpPr>
            <p:cNvPr id="65563" name="Group 13"/>
            <p:cNvGrpSpPr>
              <a:grpSpLocks/>
            </p:cNvGrpSpPr>
            <p:nvPr/>
          </p:nvGrpSpPr>
          <p:grpSpPr bwMode="auto">
            <a:xfrm>
              <a:off x="2684" y="936"/>
              <a:ext cx="2495" cy="1771"/>
              <a:chOff x="2684" y="936"/>
              <a:chExt cx="2495" cy="1771"/>
            </a:xfrm>
          </p:grpSpPr>
          <p:sp>
            <p:nvSpPr>
              <p:cNvPr id="290830" name="Text Box 14"/>
              <p:cNvSpPr txBox="1">
                <a:spLocks noChangeArrowheads="1"/>
              </p:cNvSpPr>
              <p:nvPr/>
            </p:nvSpPr>
            <p:spPr bwMode="auto">
              <a:xfrm>
                <a:off x="4946" y="2428"/>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290831" name="Line 15"/>
              <p:cNvSpPr>
                <a:spLocks noChangeShapeType="1"/>
              </p:cNvSpPr>
              <p:nvPr/>
            </p:nvSpPr>
            <p:spPr bwMode="auto">
              <a:xfrm>
                <a:off x="2684" y="936"/>
                <a:ext cx="2305" cy="1589"/>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65564" name="Group 16"/>
            <p:cNvGrpSpPr>
              <a:grpSpLocks/>
            </p:cNvGrpSpPr>
            <p:nvPr/>
          </p:nvGrpSpPr>
          <p:grpSpPr bwMode="auto">
            <a:xfrm>
              <a:off x="2682" y="1538"/>
              <a:ext cx="2486" cy="1961"/>
              <a:chOff x="2682" y="1538"/>
              <a:chExt cx="2486" cy="1961"/>
            </a:xfrm>
          </p:grpSpPr>
          <p:sp>
            <p:nvSpPr>
              <p:cNvPr id="290833" name="Text Box 17"/>
              <p:cNvSpPr txBox="1">
                <a:spLocks noChangeArrowheads="1"/>
              </p:cNvSpPr>
              <p:nvPr/>
            </p:nvSpPr>
            <p:spPr bwMode="auto">
              <a:xfrm>
                <a:off x="4935" y="1538"/>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S</a:t>
                </a:r>
              </a:p>
            </p:txBody>
          </p:sp>
          <p:sp>
            <p:nvSpPr>
              <p:cNvPr id="290834" name="Line 18"/>
              <p:cNvSpPr>
                <a:spLocks noChangeShapeType="1"/>
              </p:cNvSpPr>
              <p:nvPr/>
            </p:nvSpPr>
            <p:spPr bwMode="auto">
              <a:xfrm flipV="1">
                <a:off x="2682" y="1732"/>
                <a:ext cx="2282" cy="1767"/>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sp>
        <p:nvSpPr>
          <p:cNvPr id="290835" name="Rectangle 19"/>
          <p:cNvSpPr>
            <a:spLocks noChangeArrowheads="1"/>
          </p:cNvSpPr>
          <p:nvPr/>
        </p:nvSpPr>
        <p:spPr bwMode="auto">
          <a:xfrm>
            <a:off x="381000" y="1030288"/>
            <a:ext cx="3014663" cy="143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With no tax, </a:t>
            </a:r>
            <a:br>
              <a:rPr lang="en-US" sz="2600">
                <a:cs typeface="Arial" charset="0"/>
              </a:rPr>
            </a:br>
            <a:r>
              <a:rPr lang="en-US" sz="2600">
                <a:cs typeface="Arial" charset="0"/>
              </a:rPr>
              <a:t>eq</a:t>
            </a:r>
            <a:r>
              <a:rPr lang="ja-JP" altLang="en-US" sz="2600">
                <a:latin typeface="Arial"/>
                <a:cs typeface="Arial" charset="0"/>
              </a:rPr>
              <a:t>’</a:t>
            </a:r>
            <a:r>
              <a:rPr lang="en-US" sz="2600">
                <a:cs typeface="Arial" charset="0"/>
              </a:rPr>
              <a:t>m price is </a:t>
            </a:r>
            <a:r>
              <a:rPr lang="en-US" sz="2300" b="1" i="1">
                <a:cs typeface="Arial" charset="0"/>
              </a:rPr>
              <a:t>P</a:t>
            </a:r>
            <a:r>
              <a:rPr lang="en-US" sz="2300" b="1" i="1" baseline="-25000">
                <a:cs typeface="Arial" charset="0"/>
              </a:rPr>
              <a:t>E</a:t>
            </a:r>
            <a:r>
              <a:rPr lang="en-US" sz="2600">
                <a:cs typeface="Arial" charset="0"/>
              </a:rPr>
              <a:t> and quantity is </a:t>
            </a:r>
            <a:r>
              <a:rPr lang="en-US" sz="2300" b="1" i="1">
                <a:cs typeface="Arial" charset="0"/>
              </a:rPr>
              <a:t>Q</a:t>
            </a:r>
            <a:r>
              <a:rPr lang="en-US" sz="2300" b="1" i="1" baseline="-25000">
                <a:cs typeface="Arial" charset="0"/>
              </a:rPr>
              <a:t>E </a:t>
            </a:r>
            <a:r>
              <a:rPr lang="en-US" sz="2300">
                <a:cs typeface="Arial" charset="0"/>
              </a:rPr>
              <a:t>.</a:t>
            </a:r>
            <a:endParaRPr lang="en-US" sz="2600">
              <a:cs typeface="Arial" charset="0"/>
            </a:endParaRPr>
          </a:p>
        </p:txBody>
      </p:sp>
      <p:sp>
        <p:nvSpPr>
          <p:cNvPr id="290836" name="Line 20"/>
          <p:cNvSpPr>
            <a:spLocks noChangeShapeType="1"/>
          </p:cNvSpPr>
          <p:nvPr/>
        </p:nvSpPr>
        <p:spPr bwMode="auto">
          <a:xfrm>
            <a:off x="6178550" y="2809875"/>
            <a:ext cx="3175" cy="125095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290837" name="Group 21"/>
          <p:cNvGrpSpPr>
            <a:grpSpLocks/>
          </p:cNvGrpSpPr>
          <p:nvPr/>
        </p:nvGrpSpPr>
        <p:grpSpPr bwMode="auto">
          <a:xfrm>
            <a:off x="3727450" y="3836988"/>
            <a:ext cx="2449513" cy="442912"/>
            <a:chOff x="2348" y="2417"/>
            <a:chExt cx="1543" cy="279"/>
          </a:xfrm>
        </p:grpSpPr>
        <p:sp>
          <p:nvSpPr>
            <p:cNvPr id="290838" name="Text Box 22"/>
            <p:cNvSpPr txBox="1">
              <a:spLocks noChangeArrowheads="1"/>
            </p:cNvSpPr>
            <p:nvPr/>
          </p:nvSpPr>
          <p:spPr bwMode="auto">
            <a:xfrm>
              <a:off x="2348" y="2417"/>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r>
                <a:rPr lang="en-US" sz="2300" b="1" i="1" baseline="-25000">
                  <a:cs typeface="Arial" charset="0"/>
                </a:rPr>
                <a:t>S</a:t>
              </a:r>
            </a:p>
          </p:txBody>
        </p:sp>
        <p:sp>
          <p:nvSpPr>
            <p:cNvPr id="290839" name="Line 23"/>
            <p:cNvSpPr>
              <a:spLocks noChangeShapeType="1"/>
            </p:cNvSpPr>
            <p:nvPr/>
          </p:nvSpPr>
          <p:spPr bwMode="auto">
            <a:xfrm flipH="1">
              <a:off x="2682" y="2556"/>
              <a:ext cx="1209"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290840" name="Group 24"/>
          <p:cNvGrpSpPr>
            <a:grpSpLocks/>
          </p:cNvGrpSpPr>
          <p:nvPr/>
        </p:nvGrpSpPr>
        <p:grpSpPr bwMode="auto">
          <a:xfrm>
            <a:off x="3722688" y="2584450"/>
            <a:ext cx="2454275" cy="442913"/>
            <a:chOff x="2345" y="1628"/>
            <a:chExt cx="1546" cy="279"/>
          </a:xfrm>
        </p:grpSpPr>
        <p:sp>
          <p:nvSpPr>
            <p:cNvPr id="290841" name="Text Box 25"/>
            <p:cNvSpPr txBox="1">
              <a:spLocks noChangeArrowheads="1"/>
            </p:cNvSpPr>
            <p:nvPr/>
          </p:nvSpPr>
          <p:spPr bwMode="auto">
            <a:xfrm>
              <a:off x="2345" y="1628"/>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r>
                <a:rPr lang="en-US" sz="2300" b="1" i="1" baseline="-25000">
                  <a:cs typeface="Arial" charset="0"/>
                </a:rPr>
                <a:t>B</a:t>
              </a:r>
            </a:p>
          </p:txBody>
        </p:sp>
        <p:sp>
          <p:nvSpPr>
            <p:cNvPr id="290842" name="Line 26"/>
            <p:cNvSpPr>
              <a:spLocks noChangeShapeType="1"/>
            </p:cNvSpPr>
            <p:nvPr/>
          </p:nvSpPr>
          <p:spPr bwMode="auto">
            <a:xfrm flipH="1">
              <a:off x="2682" y="1770"/>
              <a:ext cx="1209"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290843" name="Group 27"/>
          <p:cNvGrpSpPr>
            <a:grpSpLocks/>
          </p:cNvGrpSpPr>
          <p:nvPr/>
        </p:nvGrpSpPr>
        <p:grpSpPr bwMode="auto">
          <a:xfrm>
            <a:off x="3727450" y="3170238"/>
            <a:ext cx="3598863" cy="2824162"/>
            <a:chOff x="2348" y="1997"/>
            <a:chExt cx="2267" cy="1779"/>
          </a:xfrm>
        </p:grpSpPr>
        <p:sp>
          <p:nvSpPr>
            <p:cNvPr id="290844" name="Text Box 28"/>
            <p:cNvSpPr txBox="1">
              <a:spLocks noChangeArrowheads="1"/>
            </p:cNvSpPr>
            <p:nvPr/>
          </p:nvSpPr>
          <p:spPr bwMode="auto">
            <a:xfrm>
              <a:off x="2348" y="1997"/>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r>
                <a:rPr lang="en-US" sz="2300" b="1" i="1" baseline="-25000">
                  <a:cs typeface="Arial" charset="0"/>
                </a:rPr>
                <a:t>E</a:t>
              </a:r>
            </a:p>
          </p:txBody>
        </p:sp>
        <p:grpSp>
          <p:nvGrpSpPr>
            <p:cNvPr id="65554" name="Group 29"/>
            <p:cNvGrpSpPr>
              <a:grpSpLocks/>
            </p:cNvGrpSpPr>
            <p:nvPr/>
          </p:nvGrpSpPr>
          <p:grpSpPr bwMode="auto">
            <a:xfrm>
              <a:off x="2690" y="2142"/>
              <a:ext cx="1743" cy="1354"/>
              <a:chOff x="357" y="2450"/>
              <a:chExt cx="795" cy="646"/>
            </a:xfrm>
          </p:grpSpPr>
          <p:sp>
            <p:nvSpPr>
              <p:cNvPr id="290846" name="Line 30"/>
              <p:cNvSpPr>
                <a:spLocks noChangeShapeType="1"/>
              </p:cNvSpPr>
              <p:nvPr/>
            </p:nvSpPr>
            <p:spPr bwMode="auto">
              <a:xfrm>
                <a:off x="357" y="2450"/>
                <a:ext cx="795"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0847" name="Line 31"/>
              <p:cNvSpPr>
                <a:spLocks noChangeShapeType="1"/>
              </p:cNvSpPr>
              <p:nvPr/>
            </p:nvSpPr>
            <p:spPr bwMode="auto">
              <a:xfrm>
                <a:off x="1152" y="2451"/>
                <a:ext cx="0" cy="64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90848" name="Text Box 32"/>
            <p:cNvSpPr txBox="1">
              <a:spLocks noChangeArrowheads="1"/>
            </p:cNvSpPr>
            <p:nvPr/>
          </p:nvSpPr>
          <p:spPr bwMode="auto">
            <a:xfrm>
              <a:off x="4244" y="3497"/>
              <a:ext cx="371"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1" i="1" baseline="-25000">
                  <a:cs typeface="Arial" charset="0"/>
                </a:rPr>
                <a:t>E</a:t>
              </a:r>
            </a:p>
          </p:txBody>
        </p:sp>
      </p:grpSp>
      <p:sp>
        <p:nvSpPr>
          <p:cNvPr id="290849" name="Rectangle 33"/>
          <p:cNvSpPr>
            <a:spLocks noChangeArrowheads="1"/>
          </p:cNvSpPr>
          <p:nvPr/>
        </p:nvSpPr>
        <p:spPr bwMode="auto">
          <a:xfrm>
            <a:off x="428625" y="2451100"/>
            <a:ext cx="2776538" cy="94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Govt imposes a tax of $</a:t>
            </a:r>
            <a:r>
              <a:rPr lang="en-US" sz="2600" b="1" i="1">
                <a:cs typeface="Arial" charset="0"/>
              </a:rPr>
              <a:t>T</a:t>
            </a:r>
            <a:r>
              <a:rPr lang="en-US" sz="2600">
                <a:cs typeface="Arial" charset="0"/>
              </a:rPr>
              <a:t> per unit. </a:t>
            </a:r>
          </a:p>
        </p:txBody>
      </p:sp>
      <p:sp>
        <p:nvSpPr>
          <p:cNvPr id="290850" name="Rectangle 34"/>
          <p:cNvSpPr>
            <a:spLocks noChangeArrowheads="1"/>
          </p:cNvSpPr>
          <p:nvPr/>
        </p:nvSpPr>
        <p:spPr bwMode="auto">
          <a:xfrm>
            <a:off x="428625" y="4344988"/>
            <a:ext cx="2662238" cy="96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the price sellers receive is </a:t>
            </a:r>
            <a:r>
              <a:rPr lang="en-US" sz="2300" b="1" i="1">
                <a:cs typeface="Arial" charset="0"/>
              </a:rPr>
              <a:t>P</a:t>
            </a:r>
            <a:r>
              <a:rPr lang="en-US" sz="2300" b="1" i="1" baseline="-25000">
                <a:cs typeface="Arial" charset="0"/>
              </a:rPr>
              <a:t>S </a:t>
            </a:r>
            <a:r>
              <a:rPr lang="en-US" sz="2600">
                <a:cs typeface="Arial" charset="0"/>
              </a:rPr>
              <a:t>,</a:t>
            </a:r>
          </a:p>
        </p:txBody>
      </p:sp>
      <p:sp>
        <p:nvSpPr>
          <p:cNvPr id="290851" name="Rectangle 35"/>
          <p:cNvSpPr>
            <a:spLocks noChangeArrowheads="1"/>
          </p:cNvSpPr>
          <p:nvPr/>
        </p:nvSpPr>
        <p:spPr bwMode="auto">
          <a:xfrm>
            <a:off x="476250" y="5297488"/>
            <a:ext cx="2957513"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and quantity is </a:t>
            </a:r>
            <a:r>
              <a:rPr lang="en-US" sz="2300" b="1" i="1">
                <a:cs typeface="Arial" charset="0"/>
              </a:rPr>
              <a:t>Q</a:t>
            </a:r>
            <a:r>
              <a:rPr lang="en-US" sz="2300" b="1" i="1" baseline="-25000">
                <a:cs typeface="Arial" charset="0"/>
              </a:rPr>
              <a:t>T </a:t>
            </a:r>
            <a:r>
              <a:rPr lang="en-US" sz="2600">
                <a:cs typeface="Arial" charset="0"/>
              </a:rPr>
              <a:t>.</a:t>
            </a:r>
          </a:p>
        </p:txBody>
      </p:sp>
      <p:sp>
        <p:nvSpPr>
          <p:cNvPr id="290852" name="Rectangle 36"/>
          <p:cNvSpPr>
            <a:spLocks noChangeArrowheads="1"/>
          </p:cNvSpPr>
          <p:nvPr/>
        </p:nvSpPr>
        <p:spPr bwMode="auto">
          <a:xfrm>
            <a:off x="466725" y="3411538"/>
            <a:ext cx="2776538"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The price buyers pay is </a:t>
            </a:r>
            <a:r>
              <a:rPr lang="en-US" sz="2300" b="1" i="1">
                <a:cs typeface="Arial" charset="0"/>
              </a:rPr>
              <a:t>P</a:t>
            </a:r>
            <a:r>
              <a:rPr lang="en-US" sz="2300" b="1" i="1" baseline="-25000">
                <a:cs typeface="Arial" charset="0"/>
              </a:rPr>
              <a:t>B </a:t>
            </a:r>
            <a:r>
              <a:rPr lang="en-US" sz="2600">
                <a:cs typeface="Arial" charset="0"/>
              </a:rPr>
              <a:t>,</a:t>
            </a:r>
          </a:p>
        </p:txBody>
      </p:sp>
      <p:grpSp>
        <p:nvGrpSpPr>
          <p:cNvPr id="290853" name="Group 37"/>
          <p:cNvGrpSpPr>
            <a:grpSpLocks/>
          </p:cNvGrpSpPr>
          <p:nvPr/>
        </p:nvGrpSpPr>
        <p:grpSpPr bwMode="auto">
          <a:xfrm>
            <a:off x="5992813" y="1963738"/>
            <a:ext cx="2344737" cy="2084387"/>
            <a:chOff x="3775" y="1237"/>
            <a:chExt cx="1477" cy="1313"/>
          </a:xfrm>
        </p:grpSpPr>
        <p:sp>
          <p:nvSpPr>
            <p:cNvPr id="290854" name="AutoShape 38"/>
            <p:cNvSpPr>
              <a:spLocks/>
            </p:cNvSpPr>
            <p:nvPr/>
          </p:nvSpPr>
          <p:spPr bwMode="auto">
            <a:xfrm rot="10800000">
              <a:off x="3930" y="1770"/>
              <a:ext cx="129" cy="780"/>
            </a:xfrm>
            <a:prstGeom prst="leftBrace">
              <a:avLst>
                <a:gd name="adj1" fmla="val 50388"/>
                <a:gd name="adj2" fmla="val 6153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0855" name="Text Box 39"/>
            <p:cNvSpPr txBox="1">
              <a:spLocks noChangeArrowheads="1"/>
            </p:cNvSpPr>
            <p:nvPr/>
          </p:nvSpPr>
          <p:spPr bwMode="auto">
            <a:xfrm>
              <a:off x="3775" y="1237"/>
              <a:ext cx="147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cs typeface="Arial" charset="0"/>
                </a:rPr>
                <a:t>Size of tax = $</a:t>
              </a:r>
              <a:r>
                <a:rPr lang="en-US" b="1" i="1">
                  <a:cs typeface="Arial" charset="0"/>
                </a:rPr>
                <a:t>T</a:t>
              </a:r>
            </a:p>
          </p:txBody>
        </p:sp>
        <p:sp>
          <p:nvSpPr>
            <p:cNvPr id="290856" name="Line 40"/>
            <p:cNvSpPr>
              <a:spLocks noChangeShapeType="1"/>
            </p:cNvSpPr>
            <p:nvPr/>
          </p:nvSpPr>
          <p:spPr bwMode="auto">
            <a:xfrm flipV="1">
              <a:off x="4080" y="1500"/>
              <a:ext cx="462" cy="5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0835"/>
                                        </p:tgtEl>
                                        <p:attrNameLst>
                                          <p:attrName>style.visibility</p:attrName>
                                        </p:attrNameLst>
                                      </p:cBhvr>
                                      <p:to>
                                        <p:strVal val="visible"/>
                                      </p:to>
                                    </p:set>
                                    <p:animEffect transition="in" filter="wipe(left)">
                                      <p:cBhvr>
                                        <p:cTn id="7" dur="500"/>
                                        <p:tgtEl>
                                          <p:spTgt spid="290835"/>
                                        </p:tgtEl>
                                      </p:cBhvr>
                                    </p:animEffect>
                                  </p:childTnLst>
                                </p:cTn>
                              </p:par>
                            </p:childTnLst>
                          </p:cTn>
                        </p:par>
                        <p:par>
                          <p:cTn id="8" fill="hold" nodeType="afterGroup">
                            <p:stCondLst>
                              <p:cond delay="500"/>
                            </p:stCondLst>
                            <p:childTnLst>
                              <p:par>
                                <p:cTn id="9" presetID="18" presetClass="entr" presetSubtype="6" fill="hold" nodeType="afterEffect">
                                  <p:stCondLst>
                                    <p:cond delay="0"/>
                                  </p:stCondLst>
                                  <p:childTnLst>
                                    <p:set>
                                      <p:cBhvr>
                                        <p:cTn id="10" dur="1" fill="hold">
                                          <p:stCondLst>
                                            <p:cond delay="0"/>
                                          </p:stCondLst>
                                        </p:cTn>
                                        <p:tgtEl>
                                          <p:spTgt spid="290843"/>
                                        </p:tgtEl>
                                        <p:attrNameLst>
                                          <p:attrName>style.visibility</p:attrName>
                                        </p:attrNameLst>
                                      </p:cBhvr>
                                      <p:to>
                                        <p:strVal val="visible"/>
                                      </p:to>
                                    </p:set>
                                    <p:animEffect transition="in" filter="strips(downRight)">
                                      <p:cBhvr>
                                        <p:cTn id="11" dur="500"/>
                                        <p:tgtEl>
                                          <p:spTgt spid="29084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290849"/>
                                        </p:tgtEl>
                                        <p:attrNameLst>
                                          <p:attrName>style.visibility</p:attrName>
                                        </p:attrNameLst>
                                      </p:cBhvr>
                                      <p:to>
                                        <p:strVal val="visible"/>
                                      </p:to>
                                    </p:set>
                                    <p:animEffect transition="in" filter="wipe(left)">
                                      <p:cBhvr>
                                        <p:cTn id="16" dur="500"/>
                                        <p:tgtEl>
                                          <p:spTgt spid="290849"/>
                                        </p:tgtEl>
                                      </p:cBhvr>
                                    </p:animEffect>
                                  </p:childTnLst>
                                </p:cTn>
                              </p:par>
                            </p:childTnLst>
                          </p:cTn>
                        </p:par>
                        <p:par>
                          <p:cTn id="17" fill="hold" nodeType="afterGroup">
                            <p:stCondLst>
                              <p:cond delay="500"/>
                            </p:stCondLst>
                            <p:childTnLst>
                              <p:par>
                                <p:cTn id="18" presetID="22" presetClass="entr" presetSubtype="1" fill="hold" nodeType="afterEffect">
                                  <p:stCondLst>
                                    <p:cond delay="0"/>
                                  </p:stCondLst>
                                  <p:childTnLst>
                                    <p:set>
                                      <p:cBhvr>
                                        <p:cTn id="19" dur="1" fill="hold">
                                          <p:stCondLst>
                                            <p:cond delay="0"/>
                                          </p:stCondLst>
                                        </p:cTn>
                                        <p:tgtEl>
                                          <p:spTgt spid="290836"/>
                                        </p:tgtEl>
                                        <p:attrNameLst>
                                          <p:attrName>style.visibility</p:attrName>
                                        </p:attrNameLst>
                                      </p:cBhvr>
                                      <p:to>
                                        <p:strVal val="visible"/>
                                      </p:to>
                                    </p:set>
                                    <p:animEffect transition="in" filter="wipe(up)">
                                      <p:cBhvr>
                                        <p:cTn id="20" dur="500"/>
                                        <p:tgtEl>
                                          <p:spTgt spid="290836"/>
                                        </p:tgtEl>
                                      </p:cBhvr>
                                    </p:animEffect>
                                  </p:childTnLst>
                                </p:cTn>
                              </p:par>
                            </p:childTnLst>
                          </p:cTn>
                        </p:par>
                        <p:par>
                          <p:cTn id="21" fill="hold" nodeType="afterGroup">
                            <p:stCondLst>
                              <p:cond delay="1000"/>
                            </p:stCondLst>
                            <p:childTnLst>
                              <p:par>
                                <p:cTn id="22" presetID="18" presetClass="entr" presetSubtype="12" fill="hold" nodeType="afterEffect">
                                  <p:stCondLst>
                                    <p:cond delay="0"/>
                                  </p:stCondLst>
                                  <p:childTnLst>
                                    <p:set>
                                      <p:cBhvr>
                                        <p:cTn id="23" dur="1" fill="hold">
                                          <p:stCondLst>
                                            <p:cond delay="0"/>
                                          </p:stCondLst>
                                        </p:cTn>
                                        <p:tgtEl>
                                          <p:spTgt spid="290853"/>
                                        </p:tgtEl>
                                        <p:attrNameLst>
                                          <p:attrName>style.visibility</p:attrName>
                                        </p:attrNameLst>
                                      </p:cBhvr>
                                      <p:to>
                                        <p:strVal val="visible"/>
                                      </p:to>
                                    </p:set>
                                    <p:animEffect transition="in" filter="strips(downLeft)">
                                      <p:cBhvr>
                                        <p:cTn id="24" dur="500"/>
                                        <p:tgtEl>
                                          <p:spTgt spid="290853"/>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90852"/>
                                        </p:tgtEl>
                                        <p:attrNameLst>
                                          <p:attrName>style.visibility</p:attrName>
                                        </p:attrNameLst>
                                      </p:cBhvr>
                                      <p:to>
                                        <p:strVal val="visible"/>
                                      </p:to>
                                    </p:set>
                                    <p:animEffect transition="in" filter="wipe(left)">
                                      <p:cBhvr>
                                        <p:cTn id="29" dur="500"/>
                                        <p:tgtEl>
                                          <p:spTgt spid="290852"/>
                                        </p:tgtEl>
                                      </p:cBhvr>
                                    </p:animEffect>
                                  </p:childTnLst>
                                </p:cTn>
                              </p:par>
                            </p:childTnLst>
                          </p:cTn>
                        </p:par>
                        <p:par>
                          <p:cTn id="30" fill="hold" nodeType="afterGroup">
                            <p:stCondLst>
                              <p:cond delay="500"/>
                            </p:stCondLst>
                            <p:childTnLst>
                              <p:par>
                                <p:cTn id="31" presetID="22" presetClass="entr" presetSubtype="2" fill="hold" nodeType="afterEffect">
                                  <p:stCondLst>
                                    <p:cond delay="0"/>
                                  </p:stCondLst>
                                  <p:childTnLst>
                                    <p:set>
                                      <p:cBhvr>
                                        <p:cTn id="32" dur="1" fill="hold">
                                          <p:stCondLst>
                                            <p:cond delay="0"/>
                                          </p:stCondLst>
                                        </p:cTn>
                                        <p:tgtEl>
                                          <p:spTgt spid="290840"/>
                                        </p:tgtEl>
                                        <p:attrNameLst>
                                          <p:attrName>style.visibility</p:attrName>
                                        </p:attrNameLst>
                                      </p:cBhvr>
                                      <p:to>
                                        <p:strVal val="visible"/>
                                      </p:to>
                                    </p:set>
                                    <p:animEffect transition="in" filter="wipe(right)">
                                      <p:cBhvr>
                                        <p:cTn id="33" dur="500"/>
                                        <p:tgtEl>
                                          <p:spTgt spid="290840"/>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290850"/>
                                        </p:tgtEl>
                                        <p:attrNameLst>
                                          <p:attrName>style.visibility</p:attrName>
                                        </p:attrNameLst>
                                      </p:cBhvr>
                                      <p:to>
                                        <p:strVal val="visible"/>
                                      </p:to>
                                    </p:set>
                                    <p:animEffect transition="in" filter="wipe(left)">
                                      <p:cBhvr>
                                        <p:cTn id="38" dur="500"/>
                                        <p:tgtEl>
                                          <p:spTgt spid="290850"/>
                                        </p:tgtEl>
                                      </p:cBhvr>
                                    </p:animEffect>
                                  </p:childTnLst>
                                </p:cTn>
                              </p:par>
                            </p:childTnLst>
                          </p:cTn>
                        </p:par>
                        <p:par>
                          <p:cTn id="39" fill="hold" nodeType="afterGroup">
                            <p:stCondLst>
                              <p:cond delay="500"/>
                            </p:stCondLst>
                            <p:childTnLst>
                              <p:par>
                                <p:cTn id="40" presetID="22" presetClass="entr" presetSubtype="2" fill="hold" nodeType="afterEffect">
                                  <p:stCondLst>
                                    <p:cond delay="0"/>
                                  </p:stCondLst>
                                  <p:childTnLst>
                                    <p:set>
                                      <p:cBhvr>
                                        <p:cTn id="41" dur="1" fill="hold">
                                          <p:stCondLst>
                                            <p:cond delay="0"/>
                                          </p:stCondLst>
                                        </p:cTn>
                                        <p:tgtEl>
                                          <p:spTgt spid="290837"/>
                                        </p:tgtEl>
                                        <p:attrNameLst>
                                          <p:attrName>style.visibility</p:attrName>
                                        </p:attrNameLst>
                                      </p:cBhvr>
                                      <p:to>
                                        <p:strVal val="visible"/>
                                      </p:to>
                                    </p:set>
                                    <p:animEffect transition="in" filter="wipe(right)">
                                      <p:cBhvr>
                                        <p:cTn id="42" dur="500"/>
                                        <p:tgtEl>
                                          <p:spTgt spid="290837"/>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90851"/>
                                        </p:tgtEl>
                                        <p:attrNameLst>
                                          <p:attrName>style.visibility</p:attrName>
                                        </p:attrNameLst>
                                      </p:cBhvr>
                                      <p:to>
                                        <p:strVal val="visible"/>
                                      </p:to>
                                    </p:set>
                                    <p:animEffect transition="in" filter="wipe(left)">
                                      <p:cBhvr>
                                        <p:cTn id="47" dur="500"/>
                                        <p:tgtEl>
                                          <p:spTgt spid="290851"/>
                                        </p:tgtEl>
                                      </p:cBhvr>
                                    </p:animEffect>
                                  </p:childTnLst>
                                </p:cTn>
                              </p:par>
                            </p:childTnLst>
                          </p:cTn>
                        </p:par>
                        <p:par>
                          <p:cTn id="48" fill="hold" nodeType="afterGroup">
                            <p:stCondLst>
                              <p:cond delay="500"/>
                            </p:stCondLst>
                            <p:childTnLst>
                              <p:par>
                                <p:cTn id="49" presetID="22" presetClass="entr" presetSubtype="1" fill="hold" nodeType="afterEffect">
                                  <p:stCondLst>
                                    <p:cond delay="0"/>
                                  </p:stCondLst>
                                  <p:childTnLst>
                                    <p:set>
                                      <p:cBhvr>
                                        <p:cTn id="50" dur="1" fill="hold">
                                          <p:stCondLst>
                                            <p:cond delay="0"/>
                                          </p:stCondLst>
                                        </p:cTn>
                                        <p:tgtEl>
                                          <p:spTgt spid="290818"/>
                                        </p:tgtEl>
                                        <p:attrNameLst>
                                          <p:attrName>style.visibility</p:attrName>
                                        </p:attrNameLst>
                                      </p:cBhvr>
                                      <p:to>
                                        <p:strVal val="visible"/>
                                      </p:to>
                                    </p:set>
                                    <p:animEffect transition="in" filter="wipe(up)">
                                      <p:cBhvr>
                                        <p:cTn id="51" dur="500"/>
                                        <p:tgtEl>
                                          <p:spTgt spid="290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835" grpId="0"/>
      <p:bldP spid="290849" grpId="0"/>
      <p:bldP spid="290850" grpId="0"/>
      <p:bldP spid="290851" grpId="0"/>
      <p:bldP spid="29085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2" name="Rectangle 1028"/>
          <p:cNvSpPr>
            <a:spLocks noGrp="1" noChangeArrowheads="1"/>
          </p:cNvSpPr>
          <p:nvPr>
            <p:ph type="title"/>
          </p:nvPr>
        </p:nvSpPr>
        <p:spPr>
          <a:xfrm>
            <a:off x="912813" y="676275"/>
            <a:ext cx="7761287" cy="911225"/>
          </a:xfrm>
        </p:spPr>
        <p:txBody>
          <a:bodyPr/>
          <a:lstStyle/>
          <a:p>
            <a:pPr algn="l" eaLnBrk="1" hangingPunct="1">
              <a:lnSpc>
                <a:spcPct val="105000"/>
              </a:lnSpc>
              <a:defRPr/>
            </a:pPr>
            <a:r>
              <a:rPr kumimoji="0" lang="en-US" sz="4200" smtClean="0">
                <a:solidFill>
                  <a:schemeClr val="tx1"/>
                </a:solidFill>
              </a:rPr>
              <a:t>In this chapter, look for the answers to these questions:</a:t>
            </a:r>
          </a:p>
        </p:txBody>
      </p:sp>
      <p:sp>
        <p:nvSpPr>
          <p:cNvPr id="360453" name="Rectangle 1029"/>
          <p:cNvSpPr>
            <a:spLocks noGrp="1" noChangeArrowheads="1"/>
          </p:cNvSpPr>
          <p:nvPr>
            <p:ph type="body" idx="1"/>
          </p:nvPr>
        </p:nvSpPr>
        <p:spPr>
          <a:xfrm>
            <a:off x="442913" y="1968500"/>
            <a:ext cx="8458200" cy="4889500"/>
          </a:xfrm>
        </p:spPr>
        <p:txBody>
          <a:bodyPr/>
          <a:lstStyle/>
          <a:p>
            <a:pPr eaLnBrk="1" hangingPunct="1">
              <a:lnSpc>
                <a:spcPct val="90000"/>
              </a:lnSpc>
              <a:spcBef>
                <a:spcPct val="40000"/>
              </a:spcBef>
              <a:buClr>
                <a:srgbClr val="003399"/>
              </a:buClr>
              <a:defRPr/>
            </a:pPr>
            <a:r>
              <a:rPr kumimoji="0" lang="en-US" sz="2700" smtClean="0"/>
              <a:t>How do taxes affect market outcomes? </a:t>
            </a:r>
            <a:br>
              <a:rPr kumimoji="0" lang="en-US" sz="2700" smtClean="0"/>
            </a:br>
            <a:r>
              <a:rPr kumimoji="0" lang="en-US" sz="2700" smtClean="0"/>
              <a:t>How does the outcome depend on whether </a:t>
            </a:r>
            <a:br>
              <a:rPr kumimoji="0" lang="en-US" sz="2700" smtClean="0"/>
            </a:br>
            <a:r>
              <a:rPr kumimoji="0" lang="en-US" sz="2700" smtClean="0"/>
              <a:t>the tax is imposed on buyers or sellers? </a:t>
            </a:r>
          </a:p>
          <a:p>
            <a:pPr eaLnBrk="1" hangingPunct="1">
              <a:lnSpc>
                <a:spcPct val="90000"/>
              </a:lnSpc>
              <a:spcBef>
                <a:spcPct val="40000"/>
              </a:spcBef>
              <a:buClr>
                <a:srgbClr val="003399"/>
              </a:buClr>
              <a:defRPr/>
            </a:pPr>
            <a:r>
              <a:rPr kumimoji="0" lang="en-US" sz="2700" smtClean="0"/>
              <a:t>What is the incidence of a tax?  </a:t>
            </a:r>
            <a:br>
              <a:rPr kumimoji="0" lang="en-US" sz="2700" smtClean="0"/>
            </a:br>
            <a:r>
              <a:rPr kumimoji="0" lang="en-US" sz="2700" smtClean="0"/>
              <a:t>What determines the incidence? </a:t>
            </a:r>
          </a:p>
          <a:p>
            <a:pPr eaLnBrk="1" hangingPunct="1">
              <a:lnSpc>
                <a:spcPct val="90000"/>
              </a:lnSpc>
              <a:spcBef>
                <a:spcPct val="40000"/>
              </a:spcBef>
              <a:buClr>
                <a:srgbClr val="003399"/>
              </a:buClr>
              <a:defRPr/>
            </a:pPr>
            <a:r>
              <a:rPr kumimoji="0" lang="en-US" sz="2700" smtClean="0"/>
              <a:t>How does a tax affect consumer surplus, producer surplus, and total surplus?  </a:t>
            </a:r>
          </a:p>
          <a:p>
            <a:pPr eaLnBrk="1" hangingPunct="1">
              <a:lnSpc>
                <a:spcPct val="90000"/>
              </a:lnSpc>
              <a:spcBef>
                <a:spcPct val="40000"/>
              </a:spcBef>
              <a:buClr>
                <a:srgbClr val="003399"/>
              </a:buClr>
              <a:defRPr/>
            </a:pPr>
            <a:r>
              <a:rPr kumimoji="0" lang="en-US" sz="2700" smtClean="0"/>
              <a:t>What is the </a:t>
            </a:r>
            <a:r>
              <a:rPr kumimoji="0" lang="en-US" sz="2700" i="1" smtClean="0"/>
              <a:t>deadweight loss</a:t>
            </a:r>
            <a:r>
              <a:rPr kumimoji="0" lang="en-US" sz="2700" smtClean="0"/>
              <a:t> of a tax? </a:t>
            </a:r>
          </a:p>
          <a:p>
            <a:pPr eaLnBrk="1" hangingPunct="1">
              <a:lnSpc>
                <a:spcPct val="90000"/>
              </a:lnSpc>
              <a:spcBef>
                <a:spcPct val="40000"/>
              </a:spcBef>
              <a:buClr>
                <a:srgbClr val="003399"/>
              </a:buClr>
              <a:buFont typeface="Wingdings" charset="0"/>
              <a:buNone/>
              <a:defRPr/>
            </a:pPr>
            <a:r>
              <a:rPr kumimoji="0" lang="en-US" sz="2700" smtClean="0"/>
              <a:t>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Line 2"/>
          <p:cNvSpPr>
            <a:spLocks noChangeShapeType="1"/>
          </p:cNvSpPr>
          <p:nvPr/>
        </p:nvSpPr>
        <p:spPr bwMode="auto">
          <a:xfrm>
            <a:off x="6181725" y="2805113"/>
            <a:ext cx="0" cy="27479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2867" name="Rectangle 3"/>
          <p:cNvSpPr>
            <a:spLocks noChangeArrowheads="1"/>
          </p:cNvSpPr>
          <p:nvPr/>
        </p:nvSpPr>
        <p:spPr bwMode="auto">
          <a:xfrm>
            <a:off x="4262438" y="2811463"/>
            <a:ext cx="1911350" cy="1246187"/>
          </a:xfrm>
          <a:prstGeom prst="rect">
            <a:avLst/>
          </a:prstGeom>
          <a:solidFill>
            <a:srgbClr val="FF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2868" name="Rectangle 4"/>
          <p:cNvSpPr>
            <a:spLocks noGrp="1" noChangeArrowheads="1"/>
          </p:cNvSpPr>
          <p:nvPr>
            <p:ph type="title"/>
          </p:nvPr>
        </p:nvSpPr>
        <p:spPr>
          <a:xfrm>
            <a:off x="685800" y="0"/>
            <a:ext cx="7772400" cy="1117600"/>
          </a:xfrm>
        </p:spPr>
        <p:txBody>
          <a:bodyPr/>
          <a:lstStyle/>
          <a:p>
            <a:pPr eaLnBrk="1" hangingPunct="1">
              <a:defRPr/>
            </a:pPr>
            <a:r>
              <a:rPr lang="en-US" sz="3600" b="1" smtClean="0">
                <a:solidFill>
                  <a:schemeClr val="accent2"/>
                </a:solidFill>
              </a:rPr>
              <a:t>The Effects of a Tax</a:t>
            </a:r>
            <a:endParaRPr lang="en-US" smtClean="0"/>
          </a:p>
        </p:txBody>
      </p:sp>
      <p:grpSp>
        <p:nvGrpSpPr>
          <p:cNvPr id="67588" name="Group 5"/>
          <p:cNvGrpSpPr>
            <a:grpSpLocks/>
          </p:cNvGrpSpPr>
          <p:nvPr/>
        </p:nvGrpSpPr>
        <p:grpSpPr bwMode="auto">
          <a:xfrm>
            <a:off x="4068763" y="927100"/>
            <a:ext cx="4305300" cy="4824413"/>
            <a:chOff x="2305" y="942"/>
            <a:chExt cx="2712" cy="2666"/>
          </a:xfrm>
        </p:grpSpPr>
        <p:grpSp>
          <p:nvGrpSpPr>
            <p:cNvPr id="67611" name="Group 6"/>
            <p:cNvGrpSpPr>
              <a:grpSpLocks/>
            </p:cNvGrpSpPr>
            <p:nvPr/>
          </p:nvGrpSpPr>
          <p:grpSpPr bwMode="auto">
            <a:xfrm>
              <a:off x="2424" y="1167"/>
              <a:ext cx="2382" cy="2331"/>
              <a:chOff x="2424" y="1167"/>
              <a:chExt cx="2400" cy="2079"/>
            </a:xfrm>
          </p:grpSpPr>
          <p:sp>
            <p:nvSpPr>
              <p:cNvPr id="292871" name="Line 7"/>
              <p:cNvSpPr>
                <a:spLocks noChangeShapeType="1"/>
              </p:cNvSpPr>
              <p:nvPr/>
            </p:nvSpPr>
            <p:spPr bwMode="auto">
              <a:xfrm>
                <a:off x="2424" y="1167"/>
                <a:ext cx="0" cy="20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2872" name="Line 8"/>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92873" name="Text Box 9"/>
            <p:cNvSpPr txBox="1">
              <a:spLocks noChangeArrowheads="1"/>
            </p:cNvSpPr>
            <p:nvPr/>
          </p:nvSpPr>
          <p:spPr bwMode="auto">
            <a:xfrm>
              <a:off x="2305" y="942"/>
              <a:ext cx="233"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292874" name="Text Box 10"/>
            <p:cNvSpPr txBox="1">
              <a:spLocks noChangeArrowheads="1"/>
            </p:cNvSpPr>
            <p:nvPr/>
          </p:nvSpPr>
          <p:spPr bwMode="auto">
            <a:xfrm>
              <a:off x="4784" y="3363"/>
              <a:ext cx="233"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sp>
        <p:nvSpPr>
          <p:cNvPr id="292875" name="Text Box 11"/>
          <p:cNvSpPr txBox="1">
            <a:spLocks noChangeArrowheads="1"/>
          </p:cNvSpPr>
          <p:nvPr/>
        </p:nvSpPr>
        <p:spPr bwMode="auto">
          <a:xfrm>
            <a:off x="7851775" y="3854450"/>
            <a:ext cx="369888"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292876" name="Line 12"/>
          <p:cNvSpPr>
            <a:spLocks noChangeShapeType="1"/>
          </p:cNvSpPr>
          <p:nvPr/>
        </p:nvSpPr>
        <p:spPr bwMode="auto">
          <a:xfrm>
            <a:off x="4260850" y="1485900"/>
            <a:ext cx="3659188" cy="2522538"/>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2877" name="Text Box 13"/>
          <p:cNvSpPr txBox="1">
            <a:spLocks noChangeArrowheads="1"/>
          </p:cNvSpPr>
          <p:nvPr/>
        </p:nvSpPr>
        <p:spPr bwMode="auto">
          <a:xfrm>
            <a:off x="7834313" y="2441575"/>
            <a:ext cx="369887"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S</a:t>
            </a:r>
          </a:p>
        </p:txBody>
      </p:sp>
      <p:sp>
        <p:nvSpPr>
          <p:cNvPr id="292878" name="Line 14"/>
          <p:cNvSpPr>
            <a:spLocks noChangeShapeType="1"/>
          </p:cNvSpPr>
          <p:nvPr/>
        </p:nvSpPr>
        <p:spPr bwMode="auto">
          <a:xfrm flipV="1">
            <a:off x="4257675" y="2749550"/>
            <a:ext cx="3622675" cy="2805113"/>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2879" name="Rectangle 15"/>
          <p:cNvSpPr>
            <a:spLocks noChangeArrowheads="1"/>
          </p:cNvSpPr>
          <p:nvPr/>
        </p:nvSpPr>
        <p:spPr bwMode="auto">
          <a:xfrm>
            <a:off x="382588" y="1357313"/>
            <a:ext cx="3014662" cy="143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The tax generates revenue equal to </a:t>
            </a:r>
            <a:br>
              <a:rPr lang="en-US" sz="2600">
                <a:cs typeface="Arial" charset="0"/>
              </a:rPr>
            </a:br>
            <a:r>
              <a:rPr lang="en-US" sz="2600">
                <a:cs typeface="Arial" charset="0"/>
              </a:rPr>
              <a:t>$</a:t>
            </a:r>
            <a:r>
              <a:rPr lang="en-US" sz="2300" b="1" i="1">
                <a:cs typeface="Arial" charset="0"/>
              </a:rPr>
              <a:t>T</a:t>
            </a:r>
            <a:r>
              <a:rPr lang="en-US" sz="2600">
                <a:cs typeface="Arial" charset="0"/>
              </a:rPr>
              <a:t> x </a:t>
            </a:r>
            <a:r>
              <a:rPr lang="en-US" sz="2300" b="1" i="1">
                <a:cs typeface="Arial" charset="0"/>
              </a:rPr>
              <a:t>Q</a:t>
            </a:r>
            <a:r>
              <a:rPr lang="en-US" sz="2300" b="1" i="1" baseline="-25000">
                <a:cs typeface="Arial" charset="0"/>
              </a:rPr>
              <a:t>T </a:t>
            </a:r>
            <a:r>
              <a:rPr lang="en-US" sz="2300">
                <a:cs typeface="Arial" charset="0"/>
              </a:rPr>
              <a:t>.</a:t>
            </a:r>
            <a:endParaRPr lang="en-US" sz="2600">
              <a:cs typeface="Arial" charset="0"/>
            </a:endParaRPr>
          </a:p>
        </p:txBody>
      </p:sp>
      <p:grpSp>
        <p:nvGrpSpPr>
          <p:cNvPr id="67594" name="Group 16"/>
          <p:cNvGrpSpPr>
            <a:grpSpLocks/>
          </p:cNvGrpSpPr>
          <p:nvPr/>
        </p:nvGrpSpPr>
        <p:grpSpPr bwMode="auto">
          <a:xfrm>
            <a:off x="3727450" y="3836988"/>
            <a:ext cx="2449513" cy="442912"/>
            <a:chOff x="2348" y="2417"/>
            <a:chExt cx="1543" cy="279"/>
          </a:xfrm>
        </p:grpSpPr>
        <p:sp>
          <p:nvSpPr>
            <p:cNvPr id="292881" name="Text Box 17"/>
            <p:cNvSpPr txBox="1">
              <a:spLocks noChangeArrowheads="1"/>
            </p:cNvSpPr>
            <p:nvPr/>
          </p:nvSpPr>
          <p:spPr bwMode="auto">
            <a:xfrm>
              <a:off x="2348" y="2417"/>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r>
                <a:rPr lang="en-US" sz="2300" b="1" i="1" baseline="-25000">
                  <a:cs typeface="Arial" charset="0"/>
                </a:rPr>
                <a:t>S</a:t>
              </a:r>
            </a:p>
          </p:txBody>
        </p:sp>
        <p:sp>
          <p:nvSpPr>
            <p:cNvPr id="292882" name="Line 18"/>
            <p:cNvSpPr>
              <a:spLocks noChangeShapeType="1"/>
            </p:cNvSpPr>
            <p:nvPr/>
          </p:nvSpPr>
          <p:spPr bwMode="auto">
            <a:xfrm flipH="1">
              <a:off x="2682" y="2556"/>
              <a:ext cx="1209"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67595" name="Group 19"/>
          <p:cNvGrpSpPr>
            <a:grpSpLocks/>
          </p:cNvGrpSpPr>
          <p:nvPr/>
        </p:nvGrpSpPr>
        <p:grpSpPr bwMode="auto">
          <a:xfrm>
            <a:off x="3722688" y="2584450"/>
            <a:ext cx="2454275" cy="442913"/>
            <a:chOff x="2345" y="1628"/>
            <a:chExt cx="1546" cy="279"/>
          </a:xfrm>
        </p:grpSpPr>
        <p:sp>
          <p:nvSpPr>
            <p:cNvPr id="292884" name="Text Box 20"/>
            <p:cNvSpPr txBox="1">
              <a:spLocks noChangeArrowheads="1"/>
            </p:cNvSpPr>
            <p:nvPr/>
          </p:nvSpPr>
          <p:spPr bwMode="auto">
            <a:xfrm>
              <a:off x="2345" y="1628"/>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r>
                <a:rPr lang="en-US" sz="2300" b="1" i="1" baseline="-25000">
                  <a:cs typeface="Arial" charset="0"/>
                </a:rPr>
                <a:t>B</a:t>
              </a:r>
            </a:p>
          </p:txBody>
        </p:sp>
        <p:sp>
          <p:nvSpPr>
            <p:cNvPr id="292885" name="Line 21"/>
            <p:cNvSpPr>
              <a:spLocks noChangeShapeType="1"/>
            </p:cNvSpPr>
            <p:nvPr/>
          </p:nvSpPr>
          <p:spPr bwMode="auto">
            <a:xfrm flipH="1">
              <a:off x="2682" y="1770"/>
              <a:ext cx="1209"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92886" name="Text Box 22"/>
          <p:cNvSpPr txBox="1">
            <a:spLocks noChangeArrowheads="1"/>
          </p:cNvSpPr>
          <p:nvPr/>
        </p:nvSpPr>
        <p:spPr bwMode="auto">
          <a:xfrm>
            <a:off x="3727450" y="3170238"/>
            <a:ext cx="531813" cy="44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r>
              <a:rPr lang="en-US" sz="2300" b="1" i="1" baseline="-25000">
                <a:cs typeface="Arial" charset="0"/>
              </a:rPr>
              <a:t>E</a:t>
            </a:r>
          </a:p>
        </p:txBody>
      </p:sp>
      <p:grpSp>
        <p:nvGrpSpPr>
          <p:cNvPr id="67597" name="Group 23"/>
          <p:cNvGrpSpPr>
            <a:grpSpLocks/>
          </p:cNvGrpSpPr>
          <p:nvPr/>
        </p:nvGrpSpPr>
        <p:grpSpPr bwMode="auto">
          <a:xfrm>
            <a:off x="4270375" y="3400425"/>
            <a:ext cx="2767013" cy="2149475"/>
            <a:chOff x="357" y="2450"/>
            <a:chExt cx="795" cy="646"/>
          </a:xfrm>
        </p:grpSpPr>
        <p:sp>
          <p:nvSpPr>
            <p:cNvPr id="292888" name="Line 24"/>
            <p:cNvSpPr>
              <a:spLocks noChangeShapeType="1"/>
            </p:cNvSpPr>
            <p:nvPr/>
          </p:nvSpPr>
          <p:spPr bwMode="auto">
            <a:xfrm>
              <a:off x="357" y="2450"/>
              <a:ext cx="795"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2889" name="Line 25"/>
            <p:cNvSpPr>
              <a:spLocks noChangeShapeType="1"/>
            </p:cNvSpPr>
            <p:nvPr/>
          </p:nvSpPr>
          <p:spPr bwMode="auto">
            <a:xfrm>
              <a:off x="1152" y="2451"/>
              <a:ext cx="0" cy="64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92890" name="Text Box 26"/>
          <p:cNvSpPr txBox="1">
            <a:spLocks noChangeArrowheads="1"/>
          </p:cNvSpPr>
          <p:nvPr/>
        </p:nvSpPr>
        <p:spPr bwMode="auto">
          <a:xfrm>
            <a:off x="6737350" y="5551488"/>
            <a:ext cx="588963" cy="44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1" i="1" baseline="-25000">
                <a:cs typeface="Arial" charset="0"/>
              </a:rPr>
              <a:t>E</a:t>
            </a:r>
          </a:p>
        </p:txBody>
      </p:sp>
      <p:sp>
        <p:nvSpPr>
          <p:cNvPr id="292891" name="Text Box 27"/>
          <p:cNvSpPr txBox="1">
            <a:spLocks noChangeArrowheads="1"/>
          </p:cNvSpPr>
          <p:nvPr/>
        </p:nvSpPr>
        <p:spPr bwMode="auto">
          <a:xfrm>
            <a:off x="5880100" y="5551488"/>
            <a:ext cx="588963" cy="44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1" i="1" baseline="-25000">
                <a:cs typeface="Arial" charset="0"/>
              </a:rPr>
              <a:t>T</a:t>
            </a:r>
          </a:p>
        </p:txBody>
      </p:sp>
      <p:grpSp>
        <p:nvGrpSpPr>
          <p:cNvPr id="67600" name="Group 28"/>
          <p:cNvGrpSpPr>
            <a:grpSpLocks/>
          </p:cNvGrpSpPr>
          <p:nvPr/>
        </p:nvGrpSpPr>
        <p:grpSpPr bwMode="auto">
          <a:xfrm>
            <a:off x="5992813" y="1963738"/>
            <a:ext cx="2344737" cy="2084387"/>
            <a:chOff x="3775" y="1237"/>
            <a:chExt cx="1477" cy="1313"/>
          </a:xfrm>
        </p:grpSpPr>
        <p:sp>
          <p:nvSpPr>
            <p:cNvPr id="292893" name="AutoShape 29"/>
            <p:cNvSpPr>
              <a:spLocks/>
            </p:cNvSpPr>
            <p:nvPr/>
          </p:nvSpPr>
          <p:spPr bwMode="auto">
            <a:xfrm rot="10800000">
              <a:off x="3930" y="1770"/>
              <a:ext cx="129" cy="780"/>
            </a:xfrm>
            <a:prstGeom prst="leftBrace">
              <a:avLst>
                <a:gd name="adj1" fmla="val 50388"/>
                <a:gd name="adj2" fmla="val 6153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2894" name="Text Box 30"/>
            <p:cNvSpPr txBox="1">
              <a:spLocks noChangeArrowheads="1"/>
            </p:cNvSpPr>
            <p:nvPr/>
          </p:nvSpPr>
          <p:spPr bwMode="auto">
            <a:xfrm>
              <a:off x="3775" y="1237"/>
              <a:ext cx="147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cs typeface="Arial" charset="0"/>
                </a:rPr>
                <a:t>Size of tax = $</a:t>
              </a:r>
              <a:r>
                <a:rPr lang="en-US" b="1" i="1">
                  <a:cs typeface="Arial" charset="0"/>
                </a:rPr>
                <a:t>T</a:t>
              </a:r>
            </a:p>
          </p:txBody>
        </p:sp>
        <p:sp>
          <p:nvSpPr>
            <p:cNvPr id="292895" name="Line 31"/>
            <p:cNvSpPr>
              <a:spLocks noChangeShapeType="1"/>
            </p:cNvSpPr>
            <p:nvPr/>
          </p:nvSpPr>
          <p:spPr bwMode="auto">
            <a:xfrm flipV="1">
              <a:off x="4080" y="1500"/>
              <a:ext cx="462" cy="5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92896" name="Line 32"/>
          <p:cNvSpPr>
            <a:spLocks noChangeShapeType="1"/>
          </p:cNvSpPr>
          <p:nvPr/>
        </p:nvSpPr>
        <p:spPr bwMode="auto">
          <a:xfrm>
            <a:off x="6178550" y="2809875"/>
            <a:ext cx="3175" cy="125095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2879"/>
                                        </p:tgtEl>
                                        <p:attrNameLst>
                                          <p:attrName>style.visibility</p:attrName>
                                        </p:attrNameLst>
                                      </p:cBhvr>
                                      <p:to>
                                        <p:strVal val="visible"/>
                                      </p:to>
                                    </p:set>
                                    <p:animEffect transition="in" filter="wipe(left)">
                                      <p:cBhvr>
                                        <p:cTn id="7" dur="500"/>
                                        <p:tgtEl>
                                          <p:spTgt spid="292879"/>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292867"/>
                                        </p:tgtEl>
                                        <p:attrNameLst>
                                          <p:attrName>style.visibility</p:attrName>
                                        </p:attrNameLst>
                                      </p:cBhvr>
                                      <p:to>
                                        <p:strVal val="visible"/>
                                      </p:to>
                                    </p:set>
                                    <p:animEffect transition="in" filter="dissolve">
                                      <p:cBhvr>
                                        <p:cTn id="11" dur="500"/>
                                        <p:tgtEl>
                                          <p:spTgt spid="2928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7" grpId="0" animBg="1"/>
      <p:bldP spid="29287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a:xfrm>
            <a:off x="685800" y="371475"/>
            <a:ext cx="7772400" cy="1023938"/>
          </a:xfrm>
        </p:spPr>
        <p:txBody>
          <a:bodyPr/>
          <a:lstStyle/>
          <a:p>
            <a:pPr eaLnBrk="1" hangingPunct="1">
              <a:defRPr/>
            </a:pPr>
            <a:r>
              <a:rPr lang="en-US" sz="3600" b="1" smtClean="0">
                <a:solidFill>
                  <a:schemeClr val="accent2"/>
                </a:solidFill>
              </a:rPr>
              <a:t>The Effects of a Tax</a:t>
            </a:r>
            <a:endParaRPr lang="en-US" smtClean="0"/>
          </a:p>
        </p:txBody>
      </p:sp>
      <p:sp>
        <p:nvSpPr>
          <p:cNvPr id="294915" name="Rectangle 3"/>
          <p:cNvSpPr>
            <a:spLocks noGrp="1" noChangeArrowheads="1"/>
          </p:cNvSpPr>
          <p:nvPr>
            <p:ph type="body" idx="1"/>
          </p:nvPr>
        </p:nvSpPr>
        <p:spPr>
          <a:xfrm>
            <a:off x="368300" y="1485900"/>
            <a:ext cx="8486775" cy="5046663"/>
          </a:xfrm>
        </p:spPr>
        <p:txBody>
          <a:bodyPr/>
          <a:lstStyle/>
          <a:p>
            <a:pPr eaLnBrk="1" hangingPunct="1">
              <a:buClr>
                <a:srgbClr val="008000"/>
              </a:buClr>
              <a:defRPr/>
            </a:pPr>
            <a:r>
              <a:rPr lang="en-US" smtClean="0"/>
              <a:t>Next, we use the tools of welfare economics to measure the gains and losses from a tax. </a:t>
            </a:r>
          </a:p>
          <a:p>
            <a:pPr eaLnBrk="1" hangingPunct="1">
              <a:buClr>
                <a:srgbClr val="008000"/>
              </a:buClr>
              <a:defRPr/>
            </a:pPr>
            <a:r>
              <a:rPr lang="en-US" smtClean="0"/>
              <a:t>We will determine consumer surplus (CS), producer surplus (PS), tax revenue, and total surplus with and without the tax. </a:t>
            </a:r>
          </a:p>
          <a:p>
            <a:pPr eaLnBrk="1" hangingPunct="1">
              <a:buClr>
                <a:srgbClr val="008000"/>
              </a:buClr>
              <a:defRPr/>
            </a:pPr>
            <a:r>
              <a:rPr lang="en-US" smtClean="0"/>
              <a:t>Tax revenue is included in total surplus, because tax revenue can be used to provide services such as roads, police, public education, etc.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Line 2"/>
          <p:cNvSpPr>
            <a:spLocks noChangeShapeType="1"/>
          </p:cNvSpPr>
          <p:nvPr/>
        </p:nvSpPr>
        <p:spPr bwMode="auto">
          <a:xfrm>
            <a:off x="6181725" y="2805113"/>
            <a:ext cx="0" cy="27479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6963" name="Rectangle 3"/>
          <p:cNvSpPr>
            <a:spLocks noGrp="1" noChangeArrowheads="1"/>
          </p:cNvSpPr>
          <p:nvPr>
            <p:ph type="title"/>
          </p:nvPr>
        </p:nvSpPr>
        <p:spPr>
          <a:xfrm>
            <a:off x="685800" y="0"/>
            <a:ext cx="7772400" cy="1017588"/>
          </a:xfrm>
        </p:spPr>
        <p:txBody>
          <a:bodyPr/>
          <a:lstStyle/>
          <a:p>
            <a:pPr eaLnBrk="1" hangingPunct="1">
              <a:defRPr/>
            </a:pPr>
            <a:r>
              <a:rPr lang="en-US" sz="3600" b="1" smtClean="0">
                <a:solidFill>
                  <a:schemeClr val="accent2"/>
                </a:solidFill>
              </a:rPr>
              <a:t>The Effects of a Tax</a:t>
            </a:r>
            <a:endParaRPr lang="en-US" smtClean="0"/>
          </a:p>
        </p:txBody>
      </p:sp>
      <p:grpSp>
        <p:nvGrpSpPr>
          <p:cNvPr id="71683" name="Group 4"/>
          <p:cNvGrpSpPr>
            <a:grpSpLocks/>
          </p:cNvGrpSpPr>
          <p:nvPr/>
        </p:nvGrpSpPr>
        <p:grpSpPr bwMode="auto">
          <a:xfrm>
            <a:off x="4068763" y="927100"/>
            <a:ext cx="4305300" cy="4824413"/>
            <a:chOff x="2563" y="584"/>
            <a:chExt cx="2712" cy="3039"/>
          </a:xfrm>
        </p:grpSpPr>
        <p:grpSp>
          <p:nvGrpSpPr>
            <p:cNvPr id="71707" name="Group 5"/>
            <p:cNvGrpSpPr>
              <a:grpSpLocks/>
            </p:cNvGrpSpPr>
            <p:nvPr/>
          </p:nvGrpSpPr>
          <p:grpSpPr bwMode="auto">
            <a:xfrm>
              <a:off x="2563" y="584"/>
              <a:ext cx="2712" cy="3039"/>
              <a:chOff x="2305" y="942"/>
              <a:chExt cx="2712" cy="2666"/>
            </a:xfrm>
          </p:grpSpPr>
          <p:grpSp>
            <p:nvGrpSpPr>
              <p:cNvPr id="71712" name="Group 6"/>
              <p:cNvGrpSpPr>
                <a:grpSpLocks/>
              </p:cNvGrpSpPr>
              <p:nvPr/>
            </p:nvGrpSpPr>
            <p:grpSpPr bwMode="auto">
              <a:xfrm>
                <a:off x="2424" y="1167"/>
                <a:ext cx="2382" cy="2331"/>
                <a:chOff x="2424" y="1167"/>
                <a:chExt cx="2400" cy="2079"/>
              </a:xfrm>
            </p:grpSpPr>
            <p:sp>
              <p:nvSpPr>
                <p:cNvPr id="296967" name="Line 7"/>
                <p:cNvSpPr>
                  <a:spLocks noChangeShapeType="1"/>
                </p:cNvSpPr>
                <p:nvPr/>
              </p:nvSpPr>
              <p:spPr bwMode="auto">
                <a:xfrm>
                  <a:off x="2424" y="1167"/>
                  <a:ext cx="0" cy="20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6968" name="Line 8"/>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96969" name="Text Box 9"/>
              <p:cNvSpPr txBox="1">
                <a:spLocks noChangeArrowheads="1"/>
              </p:cNvSpPr>
              <p:nvPr/>
            </p:nvSpPr>
            <p:spPr bwMode="auto">
              <a:xfrm>
                <a:off x="2305" y="942"/>
                <a:ext cx="233"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296970" name="Text Box 10"/>
              <p:cNvSpPr txBox="1">
                <a:spLocks noChangeArrowheads="1"/>
              </p:cNvSpPr>
              <p:nvPr/>
            </p:nvSpPr>
            <p:spPr bwMode="auto">
              <a:xfrm>
                <a:off x="4784" y="3363"/>
                <a:ext cx="233"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sp>
          <p:nvSpPr>
            <p:cNvPr id="296971" name="Text Box 11"/>
            <p:cNvSpPr txBox="1">
              <a:spLocks noChangeArrowheads="1"/>
            </p:cNvSpPr>
            <p:nvPr/>
          </p:nvSpPr>
          <p:spPr bwMode="auto">
            <a:xfrm>
              <a:off x="4946" y="2428"/>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296972" name="Line 12"/>
            <p:cNvSpPr>
              <a:spLocks noChangeShapeType="1"/>
            </p:cNvSpPr>
            <p:nvPr/>
          </p:nvSpPr>
          <p:spPr bwMode="auto">
            <a:xfrm>
              <a:off x="2684" y="936"/>
              <a:ext cx="2305" cy="1589"/>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6973" name="Text Box 13"/>
            <p:cNvSpPr txBox="1">
              <a:spLocks noChangeArrowheads="1"/>
            </p:cNvSpPr>
            <p:nvPr/>
          </p:nvSpPr>
          <p:spPr bwMode="auto">
            <a:xfrm>
              <a:off x="4935" y="1538"/>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S</a:t>
              </a:r>
            </a:p>
          </p:txBody>
        </p:sp>
        <p:sp>
          <p:nvSpPr>
            <p:cNvPr id="296974" name="Line 14"/>
            <p:cNvSpPr>
              <a:spLocks noChangeShapeType="1"/>
            </p:cNvSpPr>
            <p:nvPr/>
          </p:nvSpPr>
          <p:spPr bwMode="auto">
            <a:xfrm flipV="1">
              <a:off x="2682" y="1732"/>
              <a:ext cx="2282" cy="1767"/>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96975" name="Rectangle 15"/>
          <p:cNvSpPr>
            <a:spLocks noChangeArrowheads="1"/>
          </p:cNvSpPr>
          <p:nvPr/>
        </p:nvSpPr>
        <p:spPr bwMode="auto">
          <a:xfrm>
            <a:off x="333375" y="1020763"/>
            <a:ext cx="3014663"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Without a tax, </a:t>
            </a:r>
          </a:p>
        </p:txBody>
      </p:sp>
      <p:sp>
        <p:nvSpPr>
          <p:cNvPr id="296976" name="Line 16"/>
          <p:cNvSpPr>
            <a:spLocks noChangeShapeType="1"/>
          </p:cNvSpPr>
          <p:nvPr/>
        </p:nvSpPr>
        <p:spPr bwMode="auto">
          <a:xfrm flipH="1">
            <a:off x="4257675" y="4057650"/>
            <a:ext cx="1919288"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6977" name="Line 17"/>
          <p:cNvSpPr>
            <a:spLocks noChangeShapeType="1"/>
          </p:cNvSpPr>
          <p:nvPr/>
        </p:nvSpPr>
        <p:spPr bwMode="auto">
          <a:xfrm flipH="1">
            <a:off x="4257675" y="2809875"/>
            <a:ext cx="1919288"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71687" name="Group 18"/>
          <p:cNvGrpSpPr>
            <a:grpSpLocks/>
          </p:cNvGrpSpPr>
          <p:nvPr/>
        </p:nvGrpSpPr>
        <p:grpSpPr bwMode="auto">
          <a:xfrm>
            <a:off x="3727450" y="3170238"/>
            <a:ext cx="3598863" cy="2824162"/>
            <a:chOff x="2348" y="1997"/>
            <a:chExt cx="2267" cy="1779"/>
          </a:xfrm>
        </p:grpSpPr>
        <p:sp>
          <p:nvSpPr>
            <p:cNvPr id="296979" name="Text Box 19"/>
            <p:cNvSpPr txBox="1">
              <a:spLocks noChangeArrowheads="1"/>
            </p:cNvSpPr>
            <p:nvPr/>
          </p:nvSpPr>
          <p:spPr bwMode="auto">
            <a:xfrm>
              <a:off x="2348" y="1997"/>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r>
                <a:rPr lang="en-US" sz="2300" b="1" i="1" baseline="-25000">
                  <a:cs typeface="Arial" charset="0"/>
                </a:rPr>
                <a:t>E</a:t>
              </a:r>
            </a:p>
          </p:txBody>
        </p:sp>
        <p:grpSp>
          <p:nvGrpSpPr>
            <p:cNvPr id="71703" name="Group 20"/>
            <p:cNvGrpSpPr>
              <a:grpSpLocks/>
            </p:cNvGrpSpPr>
            <p:nvPr/>
          </p:nvGrpSpPr>
          <p:grpSpPr bwMode="auto">
            <a:xfrm>
              <a:off x="2690" y="2142"/>
              <a:ext cx="1743" cy="1354"/>
              <a:chOff x="357" y="2450"/>
              <a:chExt cx="795" cy="646"/>
            </a:xfrm>
          </p:grpSpPr>
          <p:sp>
            <p:nvSpPr>
              <p:cNvPr id="296981" name="Line 21"/>
              <p:cNvSpPr>
                <a:spLocks noChangeShapeType="1"/>
              </p:cNvSpPr>
              <p:nvPr/>
            </p:nvSpPr>
            <p:spPr bwMode="auto">
              <a:xfrm>
                <a:off x="357" y="2450"/>
                <a:ext cx="795"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6982" name="Line 22"/>
              <p:cNvSpPr>
                <a:spLocks noChangeShapeType="1"/>
              </p:cNvSpPr>
              <p:nvPr/>
            </p:nvSpPr>
            <p:spPr bwMode="auto">
              <a:xfrm>
                <a:off x="1152" y="2451"/>
                <a:ext cx="0" cy="64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96983" name="Text Box 23"/>
            <p:cNvSpPr txBox="1">
              <a:spLocks noChangeArrowheads="1"/>
            </p:cNvSpPr>
            <p:nvPr/>
          </p:nvSpPr>
          <p:spPr bwMode="auto">
            <a:xfrm>
              <a:off x="4244" y="3497"/>
              <a:ext cx="371"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1" i="1" baseline="-25000">
                  <a:cs typeface="Arial" charset="0"/>
                </a:rPr>
                <a:t>E</a:t>
              </a:r>
            </a:p>
          </p:txBody>
        </p:sp>
      </p:grpSp>
      <p:sp>
        <p:nvSpPr>
          <p:cNvPr id="296984" name="Text Box 24"/>
          <p:cNvSpPr txBox="1">
            <a:spLocks noChangeArrowheads="1"/>
          </p:cNvSpPr>
          <p:nvPr/>
        </p:nvSpPr>
        <p:spPr bwMode="auto">
          <a:xfrm>
            <a:off x="5880100" y="5551488"/>
            <a:ext cx="588963" cy="44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1" i="1" baseline="-25000">
                <a:cs typeface="Arial" charset="0"/>
              </a:rPr>
              <a:t>T</a:t>
            </a:r>
          </a:p>
        </p:txBody>
      </p:sp>
      <p:sp>
        <p:nvSpPr>
          <p:cNvPr id="296985" name="Text Box 25"/>
          <p:cNvSpPr txBox="1">
            <a:spLocks noChangeArrowheads="1"/>
          </p:cNvSpPr>
          <p:nvPr/>
        </p:nvSpPr>
        <p:spPr bwMode="auto">
          <a:xfrm>
            <a:off x="4686300" y="2181225"/>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A</a:t>
            </a:r>
          </a:p>
        </p:txBody>
      </p:sp>
      <p:sp>
        <p:nvSpPr>
          <p:cNvPr id="296986" name="Text Box 26"/>
          <p:cNvSpPr txBox="1">
            <a:spLocks noChangeArrowheads="1"/>
          </p:cNvSpPr>
          <p:nvPr/>
        </p:nvSpPr>
        <p:spPr bwMode="auto">
          <a:xfrm>
            <a:off x="5010150" y="2886075"/>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B</a:t>
            </a:r>
          </a:p>
        </p:txBody>
      </p:sp>
      <p:sp>
        <p:nvSpPr>
          <p:cNvPr id="296987" name="Text Box 27"/>
          <p:cNvSpPr txBox="1">
            <a:spLocks noChangeArrowheads="1"/>
          </p:cNvSpPr>
          <p:nvPr/>
        </p:nvSpPr>
        <p:spPr bwMode="auto">
          <a:xfrm>
            <a:off x="6200775" y="2962275"/>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C</a:t>
            </a:r>
          </a:p>
        </p:txBody>
      </p:sp>
      <p:sp>
        <p:nvSpPr>
          <p:cNvPr id="296988" name="Text Box 28"/>
          <p:cNvSpPr txBox="1">
            <a:spLocks noChangeArrowheads="1"/>
          </p:cNvSpPr>
          <p:nvPr/>
        </p:nvSpPr>
        <p:spPr bwMode="auto">
          <a:xfrm>
            <a:off x="5029200" y="3505200"/>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D</a:t>
            </a:r>
          </a:p>
        </p:txBody>
      </p:sp>
      <p:sp>
        <p:nvSpPr>
          <p:cNvPr id="296989" name="Text Box 29"/>
          <p:cNvSpPr txBox="1">
            <a:spLocks noChangeArrowheads="1"/>
          </p:cNvSpPr>
          <p:nvPr/>
        </p:nvSpPr>
        <p:spPr bwMode="auto">
          <a:xfrm>
            <a:off x="6200775" y="3400425"/>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E</a:t>
            </a:r>
          </a:p>
        </p:txBody>
      </p:sp>
      <p:sp>
        <p:nvSpPr>
          <p:cNvPr id="296990" name="Text Box 30"/>
          <p:cNvSpPr txBox="1">
            <a:spLocks noChangeArrowheads="1"/>
          </p:cNvSpPr>
          <p:nvPr/>
        </p:nvSpPr>
        <p:spPr bwMode="auto">
          <a:xfrm>
            <a:off x="4772025" y="4229100"/>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F</a:t>
            </a:r>
          </a:p>
        </p:txBody>
      </p:sp>
      <p:sp>
        <p:nvSpPr>
          <p:cNvPr id="296991" name="Rectangle 31"/>
          <p:cNvSpPr>
            <a:spLocks noChangeArrowheads="1"/>
          </p:cNvSpPr>
          <p:nvPr/>
        </p:nvSpPr>
        <p:spPr bwMode="auto">
          <a:xfrm>
            <a:off x="400050" y="1525588"/>
            <a:ext cx="2576513"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CS = A + B + C</a:t>
            </a:r>
          </a:p>
        </p:txBody>
      </p:sp>
      <p:sp>
        <p:nvSpPr>
          <p:cNvPr id="296992" name="Rectangle 32"/>
          <p:cNvSpPr>
            <a:spLocks noChangeArrowheads="1"/>
          </p:cNvSpPr>
          <p:nvPr/>
        </p:nvSpPr>
        <p:spPr bwMode="auto">
          <a:xfrm>
            <a:off x="428625" y="2039938"/>
            <a:ext cx="2576513"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PS = D + E + F</a:t>
            </a:r>
          </a:p>
        </p:txBody>
      </p:sp>
      <p:sp>
        <p:nvSpPr>
          <p:cNvPr id="296993" name="Rectangle 33"/>
          <p:cNvSpPr>
            <a:spLocks noChangeArrowheads="1"/>
          </p:cNvSpPr>
          <p:nvPr/>
        </p:nvSpPr>
        <p:spPr bwMode="auto">
          <a:xfrm>
            <a:off x="400050" y="2525713"/>
            <a:ext cx="2633663"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Tax revenue = 0</a:t>
            </a:r>
          </a:p>
        </p:txBody>
      </p:sp>
      <p:sp>
        <p:nvSpPr>
          <p:cNvPr id="296994" name="Rectangle 34"/>
          <p:cNvSpPr>
            <a:spLocks noChangeArrowheads="1"/>
          </p:cNvSpPr>
          <p:nvPr/>
        </p:nvSpPr>
        <p:spPr bwMode="auto">
          <a:xfrm>
            <a:off x="428625" y="3087688"/>
            <a:ext cx="2633663" cy="191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228600" indent="-228600">
              <a:spcBef>
                <a:spcPct val="5000"/>
              </a:spcBef>
              <a:defRPr/>
            </a:pPr>
            <a:r>
              <a:rPr lang="en-US" sz="2600">
                <a:cs typeface="Arial" charset="0"/>
              </a:rPr>
              <a:t>Total surplus</a:t>
            </a:r>
            <a:br>
              <a:rPr lang="en-US" sz="2600">
                <a:cs typeface="Arial" charset="0"/>
              </a:rPr>
            </a:br>
            <a:r>
              <a:rPr lang="en-US" sz="2600">
                <a:cs typeface="Arial" charset="0"/>
              </a:rPr>
              <a:t>= CS + PS</a:t>
            </a:r>
          </a:p>
          <a:p>
            <a:pPr marL="228600" indent="-228600">
              <a:spcBef>
                <a:spcPct val="5000"/>
              </a:spcBef>
              <a:defRPr/>
            </a:pPr>
            <a:r>
              <a:rPr lang="en-US" sz="2600">
                <a:cs typeface="Arial" charset="0"/>
              </a:rPr>
              <a:t>	= A + B + C </a:t>
            </a:r>
            <a:br>
              <a:rPr lang="en-US" sz="2600">
                <a:cs typeface="Arial" charset="0"/>
              </a:rPr>
            </a:br>
            <a:r>
              <a:rPr lang="en-US" sz="2600">
                <a:cs typeface="Arial" charset="0"/>
              </a:rPr>
              <a:t>   + D + E + F</a:t>
            </a:r>
          </a:p>
        </p:txBody>
      </p:sp>
      <p:sp>
        <p:nvSpPr>
          <p:cNvPr id="296995" name="AutoShape 35"/>
          <p:cNvSpPr>
            <a:spLocks noChangeArrowheads="1"/>
          </p:cNvSpPr>
          <p:nvPr/>
        </p:nvSpPr>
        <p:spPr bwMode="auto">
          <a:xfrm>
            <a:off x="4276725" y="1516063"/>
            <a:ext cx="2714625" cy="1874837"/>
          </a:xfrm>
          <a:prstGeom prst="rtTriangle">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6996" name="AutoShape 36"/>
          <p:cNvSpPr>
            <a:spLocks noChangeArrowheads="1"/>
          </p:cNvSpPr>
          <p:nvPr/>
        </p:nvSpPr>
        <p:spPr bwMode="auto">
          <a:xfrm flipV="1">
            <a:off x="4271963" y="3409950"/>
            <a:ext cx="2724150" cy="2119313"/>
          </a:xfrm>
          <a:prstGeom prst="rtTriangle">
            <a:avLst/>
          </a:prstGeom>
          <a:noFill/>
          <a:ln w="28575">
            <a:solidFill>
              <a:srgbClr val="00CC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6997" name="AutoShape 37"/>
          <p:cNvSpPr>
            <a:spLocks noChangeArrowheads="1"/>
          </p:cNvSpPr>
          <p:nvPr/>
        </p:nvSpPr>
        <p:spPr bwMode="auto">
          <a:xfrm rot="5400000">
            <a:off x="3640932" y="2151856"/>
            <a:ext cx="4013200" cy="2732087"/>
          </a:xfrm>
          <a:prstGeom prst="triangle">
            <a:avLst>
              <a:gd name="adj" fmla="val 47056"/>
            </a:avLst>
          </a:prstGeom>
          <a:noFill/>
          <a:ln w="38100">
            <a:solidFill>
              <a:srgbClr val="FF99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96985"/>
                                        </p:tgtEl>
                                        <p:attrNameLst>
                                          <p:attrName>style.visibility</p:attrName>
                                        </p:attrNameLst>
                                      </p:cBhvr>
                                      <p:to>
                                        <p:strVal val="visible"/>
                                      </p:to>
                                    </p:set>
                                    <p:animEffect transition="in" filter="strips(downLeft)">
                                      <p:cBhvr>
                                        <p:cTn id="7" dur="500"/>
                                        <p:tgtEl>
                                          <p:spTgt spid="296985"/>
                                        </p:tgtEl>
                                      </p:cBhvr>
                                    </p:animEffect>
                                  </p:childTnLst>
                                </p:cTn>
                              </p:par>
                            </p:childTnLst>
                          </p:cTn>
                        </p:par>
                        <p:par>
                          <p:cTn id="8" fill="hold" nodeType="afterGroup">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296986"/>
                                        </p:tgtEl>
                                        <p:attrNameLst>
                                          <p:attrName>style.visibility</p:attrName>
                                        </p:attrNameLst>
                                      </p:cBhvr>
                                      <p:to>
                                        <p:strVal val="visible"/>
                                      </p:to>
                                    </p:set>
                                    <p:animEffect transition="in" filter="strips(downLeft)">
                                      <p:cBhvr>
                                        <p:cTn id="11" dur="500"/>
                                        <p:tgtEl>
                                          <p:spTgt spid="296986"/>
                                        </p:tgtEl>
                                      </p:cBhvr>
                                    </p:animEffect>
                                  </p:childTnLst>
                                </p:cTn>
                              </p:par>
                            </p:childTnLst>
                          </p:cTn>
                        </p:par>
                        <p:par>
                          <p:cTn id="12" fill="hold" nodeType="afterGroup">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296987"/>
                                        </p:tgtEl>
                                        <p:attrNameLst>
                                          <p:attrName>style.visibility</p:attrName>
                                        </p:attrNameLst>
                                      </p:cBhvr>
                                      <p:to>
                                        <p:strVal val="visible"/>
                                      </p:to>
                                    </p:set>
                                    <p:animEffect transition="in" filter="strips(downLeft)">
                                      <p:cBhvr>
                                        <p:cTn id="15" dur="500"/>
                                        <p:tgtEl>
                                          <p:spTgt spid="296987"/>
                                        </p:tgtEl>
                                      </p:cBhvr>
                                    </p:animEffect>
                                  </p:childTnLst>
                                </p:cTn>
                              </p:par>
                            </p:childTnLst>
                          </p:cTn>
                        </p:par>
                        <p:par>
                          <p:cTn id="16" fill="hold" nodeType="afterGroup">
                            <p:stCondLst>
                              <p:cond delay="1500"/>
                            </p:stCondLst>
                            <p:childTnLst>
                              <p:par>
                                <p:cTn id="17" presetID="18" presetClass="entr" presetSubtype="12" fill="hold" grpId="0" nodeType="afterEffect">
                                  <p:stCondLst>
                                    <p:cond delay="0"/>
                                  </p:stCondLst>
                                  <p:childTnLst>
                                    <p:set>
                                      <p:cBhvr>
                                        <p:cTn id="18" dur="1" fill="hold">
                                          <p:stCondLst>
                                            <p:cond delay="0"/>
                                          </p:stCondLst>
                                        </p:cTn>
                                        <p:tgtEl>
                                          <p:spTgt spid="296988"/>
                                        </p:tgtEl>
                                        <p:attrNameLst>
                                          <p:attrName>style.visibility</p:attrName>
                                        </p:attrNameLst>
                                      </p:cBhvr>
                                      <p:to>
                                        <p:strVal val="visible"/>
                                      </p:to>
                                    </p:set>
                                    <p:animEffect transition="in" filter="strips(downLeft)">
                                      <p:cBhvr>
                                        <p:cTn id="19" dur="500"/>
                                        <p:tgtEl>
                                          <p:spTgt spid="296988"/>
                                        </p:tgtEl>
                                      </p:cBhvr>
                                    </p:animEffect>
                                  </p:childTnLst>
                                </p:cTn>
                              </p:par>
                            </p:childTnLst>
                          </p:cTn>
                        </p:par>
                        <p:par>
                          <p:cTn id="20" fill="hold" nodeType="afterGroup">
                            <p:stCondLst>
                              <p:cond delay="2000"/>
                            </p:stCondLst>
                            <p:childTnLst>
                              <p:par>
                                <p:cTn id="21" presetID="18" presetClass="entr" presetSubtype="12" fill="hold" grpId="0" nodeType="afterEffect">
                                  <p:stCondLst>
                                    <p:cond delay="0"/>
                                  </p:stCondLst>
                                  <p:childTnLst>
                                    <p:set>
                                      <p:cBhvr>
                                        <p:cTn id="22" dur="1" fill="hold">
                                          <p:stCondLst>
                                            <p:cond delay="0"/>
                                          </p:stCondLst>
                                        </p:cTn>
                                        <p:tgtEl>
                                          <p:spTgt spid="296989"/>
                                        </p:tgtEl>
                                        <p:attrNameLst>
                                          <p:attrName>style.visibility</p:attrName>
                                        </p:attrNameLst>
                                      </p:cBhvr>
                                      <p:to>
                                        <p:strVal val="visible"/>
                                      </p:to>
                                    </p:set>
                                    <p:animEffect transition="in" filter="strips(downLeft)">
                                      <p:cBhvr>
                                        <p:cTn id="23" dur="500"/>
                                        <p:tgtEl>
                                          <p:spTgt spid="296989"/>
                                        </p:tgtEl>
                                      </p:cBhvr>
                                    </p:animEffect>
                                  </p:childTnLst>
                                </p:cTn>
                              </p:par>
                            </p:childTnLst>
                          </p:cTn>
                        </p:par>
                        <p:par>
                          <p:cTn id="24" fill="hold" nodeType="afterGroup">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296990"/>
                                        </p:tgtEl>
                                        <p:attrNameLst>
                                          <p:attrName>style.visibility</p:attrName>
                                        </p:attrNameLst>
                                      </p:cBhvr>
                                      <p:to>
                                        <p:strVal val="visible"/>
                                      </p:to>
                                    </p:set>
                                    <p:animEffect transition="in" filter="strips(downLeft)">
                                      <p:cBhvr>
                                        <p:cTn id="27" dur="500"/>
                                        <p:tgtEl>
                                          <p:spTgt spid="29699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96975"/>
                                        </p:tgtEl>
                                        <p:attrNameLst>
                                          <p:attrName>style.visibility</p:attrName>
                                        </p:attrNameLst>
                                      </p:cBhvr>
                                      <p:to>
                                        <p:strVal val="visible"/>
                                      </p:to>
                                    </p:set>
                                    <p:animEffect transition="in" filter="wipe(left)">
                                      <p:cBhvr>
                                        <p:cTn id="32" dur="500"/>
                                        <p:tgtEl>
                                          <p:spTgt spid="296975"/>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96991"/>
                                        </p:tgtEl>
                                        <p:attrNameLst>
                                          <p:attrName>style.visibility</p:attrName>
                                        </p:attrNameLst>
                                      </p:cBhvr>
                                      <p:to>
                                        <p:strVal val="visible"/>
                                      </p:to>
                                    </p:set>
                                    <p:animEffect transition="in" filter="wipe(left)">
                                      <p:cBhvr>
                                        <p:cTn id="37" dur="500"/>
                                        <p:tgtEl>
                                          <p:spTgt spid="296991"/>
                                        </p:tgtEl>
                                      </p:cBhvr>
                                    </p:animEffect>
                                  </p:childTnLst>
                                </p:cTn>
                              </p:par>
                            </p:childTnLst>
                          </p:cTn>
                        </p:par>
                        <p:par>
                          <p:cTn id="38" fill="hold" nodeType="afterGroup">
                            <p:stCondLst>
                              <p:cond delay="500"/>
                            </p:stCondLst>
                            <p:childTnLst>
                              <p:par>
                                <p:cTn id="39" presetID="9" presetClass="entr" presetSubtype="0" fill="hold" grpId="0" nodeType="afterEffect">
                                  <p:stCondLst>
                                    <p:cond delay="0"/>
                                  </p:stCondLst>
                                  <p:childTnLst>
                                    <p:set>
                                      <p:cBhvr>
                                        <p:cTn id="40" dur="1" fill="hold">
                                          <p:stCondLst>
                                            <p:cond delay="0"/>
                                          </p:stCondLst>
                                        </p:cTn>
                                        <p:tgtEl>
                                          <p:spTgt spid="296995"/>
                                        </p:tgtEl>
                                        <p:attrNameLst>
                                          <p:attrName>style.visibility</p:attrName>
                                        </p:attrNameLst>
                                      </p:cBhvr>
                                      <p:to>
                                        <p:strVal val="visible"/>
                                      </p:to>
                                    </p:set>
                                    <p:animEffect transition="in" filter="dissolve">
                                      <p:cBhvr>
                                        <p:cTn id="41" dur="500"/>
                                        <p:tgtEl>
                                          <p:spTgt spid="296995"/>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296992"/>
                                        </p:tgtEl>
                                        <p:attrNameLst>
                                          <p:attrName>style.visibility</p:attrName>
                                        </p:attrNameLst>
                                      </p:cBhvr>
                                      <p:to>
                                        <p:strVal val="visible"/>
                                      </p:to>
                                    </p:set>
                                    <p:animEffect transition="in" filter="wipe(left)">
                                      <p:cBhvr>
                                        <p:cTn id="46" dur="500"/>
                                        <p:tgtEl>
                                          <p:spTgt spid="296992"/>
                                        </p:tgtEl>
                                      </p:cBhvr>
                                    </p:animEffect>
                                  </p:childTnLst>
                                </p:cTn>
                              </p:par>
                            </p:childTnLst>
                          </p:cTn>
                        </p:par>
                        <p:par>
                          <p:cTn id="47" fill="hold" nodeType="afterGroup">
                            <p:stCondLst>
                              <p:cond delay="500"/>
                            </p:stCondLst>
                            <p:childTnLst>
                              <p:par>
                                <p:cTn id="48" presetID="9" presetClass="entr" presetSubtype="0" fill="hold" grpId="0" nodeType="afterEffect">
                                  <p:stCondLst>
                                    <p:cond delay="0"/>
                                  </p:stCondLst>
                                  <p:childTnLst>
                                    <p:set>
                                      <p:cBhvr>
                                        <p:cTn id="49" dur="1" fill="hold">
                                          <p:stCondLst>
                                            <p:cond delay="0"/>
                                          </p:stCondLst>
                                        </p:cTn>
                                        <p:tgtEl>
                                          <p:spTgt spid="296996"/>
                                        </p:tgtEl>
                                        <p:attrNameLst>
                                          <p:attrName>style.visibility</p:attrName>
                                        </p:attrNameLst>
                                      </p:cBhvr>
                                      <p:to>
                                        <p:strVal val="visible"/>
                                      </p:to>
                                    </p:set>
                                    <p:animEffect transition="in" filter="dissolve">
                                      <p:cBhvr>
                                        <p:cTn id="50" dur="500"/>
                                        <p:tgtEl>
                                          <p:spTgt spid="296996"/>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296993"/>
                                        </p:tgtEl>
                                        <p:attrNameLst>
                                          <p:attrName>style.visibility</p:attrName>
                                        </p:attrNameLst>
                                      </p:cBhvr>
                                      <p:to>
                                        <p:strVal val="visible"/>
                                      </p:to>
                                    </p:set>
                                    <p:animEffect transition="in" filter="wipe(left)">
                                      <p:cBhvr>
                                        <p:cTn id="55" dur="500"/>
                                        <p:tgtEl>
                                          <p:spTgt spid="296993"/>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296994"/>
                                        </p:tgtEl>
                                        <p:attrNameLst>
                                          <p:attrName>style.visibility</p:attrName>
                                        </p:attrNameLst>
                                      </p:cBhvr>
                                      <p:to>
                                        <p:strVal val="visible"/>
                                      </p:to>
                                    </p:set>
                                    <p:animEffect transition="in" filter="wipe(left)">
                                      <p:cBhvr>
                                        <p:cTn id="60" dur="500"/>
                                        <p:tgtEl>
                                          <p:spTgt spid="296994"/>
                                        </p:tgtEl>
                                      </p:cBhvr>
                                    </p:animEffect>
                                  </p:childTnLst>
                                </p:cTn>
                              </p:par>
                            </p:childTnLst>
                          </p:cTn>
                        </p:par>
                        <p:par>
                          <p:cTn id="61" fill="hold" nodeType="afterGroup">
                            <p:stCondLst>
                              <p:cond delay="500"/>
                            </p:stCondLst>
                            <p:childTnLst>
                              <p:par>
                                <p:cTn id="62" presetID="9" presetClass="entr" presetSubtype="0" fill="hold" grpId="0" nodeType="afterEffect">
                                  <p:stCondLst>
                                    <p:cond delay="0"/>
                                  </p:stCondLst>
                                  <p:childTnLst>
                                    <p:set>
                                      <p:cBhvr>
                                        <p:cTn id="63" dur="1" fill="hold">
                                          <p:stCondLst>
                                            <p:cond delay="0"/>
                                          </p:stCondLst>
                                        </p:cTn>
                                        <p:tgtEl>
                                          <p:spTgt spid="296997"/>
                                        </p:tgtEl>
                                        <p:attrNameLst>
                                          <p:attrName>style.visibility</p:attrName>
                                        </p:attrNameLst>
                                      </p:cBhvr>
                                      <p:to>
                                        <p:strVal val="visible"/>
                                      </p:to>
                                    </p:set>
                                    <p:animEffect transition="in" filter="dissolve">
                                      <p:cBhvr>
                                        <p:cTn id="64" dur="500"/>
                                        <p:tgtEl>
                                          <p:spTgt spid="2969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5" grpId="0"/>
      <p:bldP spid="296985" grpId="0"/>
      <p:bldP spid="296986" grpId="0"/>
      <p:bldP spid="296987" grpId="0"/>
      <p:bldP spid="296988" grpId="0"/>
      <p:bldP spid="296989" grpId="0"/>
      <p:bldP spid="296990" grpId="0"/>
      <p:bldP spid="296991" grpId="0"/>
      <p:bldP spid="296992" grpId="0"/>
      <p:bldP spid="296993" grpId="0"/>
      <p:bldP spid="296994" grpId="0"/>
      <p:bldP spid="296995" grpId="0" animBg="1"/>
      <p:bldP spid="296996" grpId="0" animBg="1"/>
      <p:bldP spid="29699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AutoShape 2"/>
          <p:cNvSpPr>
            <a:spLocks noChangeArrowheads="1"/>
          </p:cNvSpPr>
          <p:nvPr/>
        </p:nvSpPr>
        <p:spPr bwMode="auto">
          <a:xfrm rot="5400000">
            <a:off x="5996782" y="3018631"/>
            <a:ext cx="1212850" cy="830263"/>
          </a:xfrm>
          <a:prstGeom prst="triangle">
            <a:avLst>
              <a:gd name="adj" fmla="val 47644"/>
            </a:avLst>
          </a:prstGeom>
          <a:solidFill>
            <a:srgbClr val="FFCC66"/>
          </a:solidFill>
          <a:ln>
            <a:noFill/>
          </a:ln>
          <a:effectLst/>
          <a:extLst>
            <a:ext uri="{91240B29-F687-4f45-9708-019B960494DF}">
              <a14:hiddenLine xmlns:a14="http://schemas.microsoft.com/office/drawing/2010/main" w="38100">
                <a:solidFill>
                  <a:srgbClr val="FFCC66"/>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9011" name="Line 3"/>
          <p:cNvSpPr>
            <a:spLocks noChangeShapeType="1"/>
          </p:cNvSpPr>
          <p:nvPr/>
        </p:nvSpPr>
        <p:spPr bwMode="auto">
          <a:xfrm>
            <a:off x="6181725" y="2805113"/>
            <a:ext cx="0" cy="27479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9012" name="Rectangle 4"/>
          <p:cNvSpPr>
            <a:spLocks noGrp="1" noChangeArrowheads="1"/>
          </p:cNvSpPr>
          <p:nvPr>
            <p:ph type="title"/>
          </p:nvPr>
        </p:nvSpPr>
        <p:spPr>
          <a:xfrm>
            <a:off x="685800" y="0"/>
            <a:ext cx="7772400" cy="919163"/>
          </a:xfrm>
        </p:spPr>
        <p:txBody>
          <a:bodyPr/>
          <a:lstStyle/>
          <a:p>
            <a:pPr eaLnBrk="1" hangingPunct="1">
              <a:defRPr/>
            </a:pPr>
            <a:r>
              <a:rPr lang="en-US" sz="3600" b="1" smtClean="0">
                <a:solidFill>
                  <a:schemeClr val="accent2"/>
                </a:solidFill>
              </a:rPr>
              <a:t>The Effects of a Tax</a:t>
            </a:r>
            <a:endParaRPr lang="en-US" smtClean="0"/>
          </a:p>
        </p:txBody>
      </p:sp>
      <p:grpSp>
        <p:nvGrpSpPr>
          <p:cNvPr id="73732" name="Group 5"/>
          <p:cNvGrpSpPr>
            <a:grpSpLocks/>
          </p:cNvGrpSpPr>
          <p:nvPr/>
        </p:nvGrpSpPr>
        <p:grpSpPr bwMode="auto">
          <a:xfrm>
            <a:off x="4068763" y="927100"/>
            <a:ext cx="4305300" cy="4824413"/>
            <a:chOff x="2305" y="942"/>
            <a:chExt cx="2712" cy="2666"/>
          </a:xfrm>
        </p:grpSpPr>
        <p:grpSp>
          <p:nvGrpSpPr>
            <p:cNvPr id="73768" name="Group 6"/>
            <p:cNvGrpSpPr>
              <a:grpSpLocks/>
            </p:cNvGrpSpPr>
            <p:nvPr/>
          </p:nvGrpSpPr>
          <p:grpSpPr bwMode="auto">
            <a:xfrm>
              <a:off x="2424" y="1167"/>
              <a:ext cx="2382" cy="2331"/>
              <a:chOff x="2424" y="1167"/>
              <a:chExt cx="2400" cy="2079"/>
            </a:xfrm>
          </p:grpSpPr>
          <p:sp>
            <p:nvSpPr>
              <p:cNvPr id="299015" name="Line 7"/>
              <p:cNvSpPr>
                <a:spLocks noChangeShapeType="1"/>
              </p:cNvSpPr>
              <p:nvPr/>
            </p:nvSpPr>
            <p:spPr bwMode="auto">
              <a:xfrm>
                <a:off x="2424" y="1167"/>
                <a:ext cx="0" cy="20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9016" name="Line 8"/>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99017" name="Text Box 9"/>
            <p:cNvSpPr txBox="1">
              <a:spLocks noChangeArrowheads="1"/>
            </p:cNvSpPr>
            <p:nvPr/>
          </p:nvSpPr>
          <p:spPr bwMode="auto">
            <a:xfrm>
              <a:off x="2305" y="942"/>
              <a:ext cx="233"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299018" name="Text Box 10"/>
            <p:cNvSpPr txBox="1">
              <a:spLocks noChangeArrowheads="1"/>
            </p:cNvSpPr>
            <p:nvPr/>
          </p:nvSpPr>
          <p:spPr bwMode="auto">
            <a:xfrm>
              <a:off x="4784" y="3363"/>
              <a:ext cx="233"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sp>
        <p:nvSpPr>
          <p:cNvPr id="299019" name="Text Box 11"/>
          <p:cNvSpPr txBox="1">
            <a:spLocks noChangeArrowheads="1"/>
          </p:cNvSpPr>
          <p:nvPr/>
        </p:nvSpPr>
        <p:spPr bwMode="auto">
          <a:xfrm>
            <a:off x="7851775" y="3854450"/>
            <a:ext cx="369888"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299020" name="Line 12"/>
          <p:cNvSpPr>
            <a:spLocks noChangeShapeType="1"/>
          </p:cNvSpPr>
          <p:nvPr/>
        </p:nvSpPr>
        <p:spPr bwMode="auto">
          <a:xfrm>
            <a:off x="4260850" y="1485900"/>
            <a:ext cx="3659188" cy="2522538"/>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9021" name="Text Box 13"/>
          <p:cNvSpPr txBox="1">
            <a:spLocks noChangeArrowheads="1"/>
          </p:cNvSpPr>
          <p:nvPr/>
        </p:nvSpPr>
        <p:spPr bwMode="auto">
          <a:xfrm>
            <a:off x="7834313" y="2441575"/>
            <a:ext cx="369887"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S</a:t>
            </a:r>
          </a:p>
        </p:txBody>
      </p:sp>
      <p:sp>
        <p:nvSpPr>
          <p:cNvPr id="299022" name="Line 14"/>
          <p:cNvSpPr>
            <a:spLocks noChangeShapeType="1"/>
          </p:cNvSpPr>
          <p:nvPr/>
        </p:nvSpPr>
        <p:spPr bwMode="auto">
          <a:xfrm flipV="1">
            <a:off x="4257675" y="2749550"/>
            <a:ext cx="3622675" cy="2805113"/>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73737" name="Group 15"/>
          <p:cNvGrpSpPr>
            <a:grpSpLocks/>
          </p:cNvGrpSpPr>
          <p:nvPr/>
        </p:nvGrpSpPr>
        <p:grpSpPr bwMode="auto">
          <a:xfrm>
            <a:off x="3727450" y="3836988"/>
            <a:ext cx="2449513" cy="442912"/>
            <a:chOff x="2348" y="2417"/>
            <a:chExt cx="1543" cy="279"/>
          </a:xfrm>
        </p:grpSpPr>
        <p:sp>
          <p:nvSpPr>
            <p:cNvPr id="299024" name="Text Box 16"/>
            <p:cNvSpPr txBox="1">
              <a:spLocks noChangeArrowheads="1"/>
            </p:cNvSpPr>
            <p:nvPr/>
          </p:nvSpPr>
          <p:spPr bwMode="auto">
            <a:xfrm>
              <a:off x="2348" y="2417"/>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r>
                <a:rPr lang="en-US" sz="2300" b="1" i="1" baseline="-25000">
                  <a:cs typeface="Arial" charset="0"/>
                </a:rPr>
                <a:t>S</a:t>
              </a:r>
            </a:p>
          </p:txBody>
        </p:sp>
        <p:sp>
          <p:nvSpPr>
            <p:cNvPr id="299025" name="Line 17"/>
            <p:cNvSpPr>
              <a:spLocks noChangeShapeType="1"/>
            </p:cNvSpPr>
            <p:nvPr/>
          </p:nvSpPr>
          <p:spPr bwMode="auto">
            <a:xfrm flipH="1">
              <a:off x="2682" y="2556"/>
              <a:ext cx="1209"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73738" name="Group 18"/>
          <p:cNvGrpSpPr>
            <a:grpSpLocks/>
          </p:cNvGrpSpPr>
          <p:nvPr/>
        </p:nvGrpSpPr>
        <p:grpSpPr bwMode="auto">
          <a:xfrm>
            <a:off x="3722688" y="2584450"/>
            <a:ext cx="2454275" cy="442913"/>
            <a:chOff x="2345" y="1628"/>
            <a:chExt cx="1546" cy="279"/>
          </a:xfrm>
        </p:grpSpPr>
        <p:sp>
          <p:nvSpPr>
            <p:cNvPr id="299027" name="Text Box 19"/>
            <p:cNvSpPr txBox="1">
              <a:spLocks noChangeArrowheads="1"/>
            </p:cNvSpPr>
            <p:nvPr/>
          </p:nvSpPr>
          <p:spPr bwMode="auto">
            <a:xfrm>
              <a:off x="2345" y="1628"/>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r>
                <a:rPr lang="en-US" sz="2300" b="1" i="1" baseline="-25000">
                  <a:cs typeface="Arial" charset="0"/>
                </a:rPr>
                <a:t>B</a:t>
              </a:r>
            </a:p>
          </p:txBody>
        </p:sp>
        <p:sp>
          <p:nvSpPr>
            <p:cNvPr id="299028" name="Line 20"/>
            <p:cNvSpPr>
              <a:spLocks noChangeShapeType="1"/>
            </p:cNvSpPr>
            <p:nvPr/>
          </p:nvSpPr>
          <p:spPr bwMode="auto">
            <a:xfrm flipH="1">
              <a:off x="2682" y="1770"/>
              <a:ext cx="1209"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73739" name="Group 21"/>
          <p:cNvGrpSpPr>
            <a:grpSpLocks/>
          </p:cNvGrpSpPr>
          <p:nvPr/>
        </p:nvGrpSpPr>
        <p:grpSpPr bwMode="auto">
          <a:xfrm>
            <a:off x="4270375" y="3400425"/>
            <a:ext cx="2767013" cy="2149475"/>
            <a:chOff x="357" y="2450"/>
            <a:chExt cx="795" cy="646"/>
          </a:xfrm>
        </p:grpSpPr>
        <p:sp>
          <p:nvSpPr>
            <p:cNvPr id="299030" name="Line 22"/>
            <p:cNvSpPr>
              <a:spLocks noChangeShapeType="1"/>
            </p:cNvSpPr>
            <p:nvPr/>
          </p:nvSpPr>
          <p:spPr bwMode="auto">
            <a:xfrm>
              <a:off x="357" y="2450"/>
              <a:ext cx="795"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9031" name="Line 23"/>
            <p:cNvSpPr>
              <a:spLocks noChangeShapeType="1"/>
            </p:cNvSpPr>
            <p:nvPr/>
          </p:nvSpPr>
          <p:spPr bwMode="auto">
            <a:xfrm>
              <a:off x="1152" y="2451"/>
              <a:ext cx="0" cy="64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99032" name="Text Box 24"/>
          <p:cNvSpPr txBox="1">
            <a:spLocks noChangeArrowheads="1"/>
          </p:cNvSpPr>
          <p:nvPr/>
        </p:nvSpPr>
        <p:spPr bwMode="auto">
          <a:xfrm>
            <a:off x="6737350" y="5551488"/>
            <a:ext cx="588963" cy="44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1" i="1" baseline="-25000">
                <a:cs typeface="Arial" charset="0"/>
              </a:rPr>
              <a:t>E</a:t>
            </a:r>
          </a:p>
        </p:txBody>
      </p:sp>
      <p:sp>
        <p:nvSpPr>
          <p:cNvPr id="299033" name="Text Box 25"/>
          <p:cNvSpPr txBox="1">
            <a:spLocks noChangeArrowheads="1"/>
          </p:cNvSpPr>
          <p:nvPr/>
        </p:nvSpPr>
        <p:spPr bwMode="auto">
          <a:xfrm>
            <a:off x="5880100" y="5551488"/>
            <a:ext cx="588963" cy="44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1" i="1" baseline="-25000">
                <a:cs typeface="Arial" charset="0"/>
              </a:rPr>
              <a:t>T</a:t>
            </a:r>
          </a:p>
        </p:txBody>
      </p:sp>
      <p:sp>
        <p:nvSpPr>
          <p:cNvPr id="299034" name="Text Box 26"/>
          <p:cNvSpPr txBox="1">
            <a:spLocks noChangeArrowheads="1"/>
          </p:cNvSpPr>
          <p:nvPr/>
        </p:nvSpPr>
        <p:spPr bwMode="auto">
          <a:xfrm>
            <a:off x="4686300" y="2181225"/>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A</a:t>
            </a:r>
          </a:p>
        </p:txBody>
      </p:sp>
      <p:sp>
        <p:nvSpPr>
          <p:cNvPr id="299035" name="Text Box 27"/>
          <p:cNvSpPr txBox="1">
            <a:spLocks noChangeArrowheads="1"/>
          </p:cNvSpPr>
          <p:nvPr/>
        </p:nvSpPr>
        <p:spPr bwMode="auto">
          <a:xfrm>
            <a:off x="5010150" y="2886075"/>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B</a:t>
            </a:r>
          </a:p>
        </p:txBody>
      </p:sp>
      <p:sp>
        <p:nvSpPr>
          <p:cNvPr id="299036" name="Text Box 28"/>
          <p:cNvSpPr txBox="1">
            <a:spLocks noChangeArrowheads="1"/>
          </p:cNvSpPr>
          <p:nvPr/>
        </p:nvSpPr>
        <p:spPr bwMode="auto">
          <a:xfrm>
            <a:off x="6200775" y="2962275"/>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C</a:t>
            </a:r>
          </a:p>
        </p:txBody>
      </p:sp>
      <p:sp>
        <p:nvSpPr>
          <p:cNvPr id="299037" name="Text Box 29"/>
          <p:cNvSpPr txBox="1">
            <a:spLocks noChangeArrowheads="1"/>
          </p:cNvSpPr>
          <p:nvPr/>
        </p:nvSpPr>
        <p:spPr bwMode="auto">
          <a:xfrm>
            <a:off x="5029200" y="3505200"/>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D</a:t>
            </a:r>
          </a:p>
        </p:txBody>
      </p:sp>
      <p:sp>
        <p:nvSpPr>
          <p:cNvPr id="299038" name="Text Box 30"/>
          <p:cNvSpPr txBox="1">
            <a:spLocks noChangeArrowheads="1"/>
          </p:cNvSpPr>
          <p:nvPr/>
        </p:nvSpPr>
        <p:spPr bwMode="auto">
          <a:xfrm>
            <a:off x="6200775" y="3400425"/>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E</a:t>
            </a:r>
          </a:p>
        </p:txBody>
      </p:sp>
      <p:sp>
        <p:nvSpPr>
          <p:cNvPr id="299039" name="Text Box 31"/>
          <p:cNvSpPr txBox="1">
            <a:spLocks noChangeArrowheads="1"/>
          </p:cNvSpPr>
          <p:nvPr/>
        </p:nvSpPr>
        <p:spPr bwMode="auto">
          <a:xfrm>
            <a:off x="4772025" y="4229100"/>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F</a:t>
            </a:r>
          </a:p>
        </p:txBody>
      </p:sp>
      <p:sp>
        <p:nvSpPr>
          <p:cNvPr id="299040" name="Rectangle 32"/>
          <p:cNvSpPr>
            <a:spLocks noChangeArrowheads="1"/>
          </p:cNvSpPr>
          <p:nvPr/>
        </p:nvSpPr>
        <p:spPr bwMode="auto">
          <a:xfrm>
            <a:off x="409575" y="1476375"/>
            <a:ext cx="2576513"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CS = A</a:t>
            </a:r>
          </a:p>
        </p:txBody>
      </p:sp>
      <p:sp>
        <p:nvSpPr>
          <p:cNvPr id="299041" name="Rectangle 33"/>
          <p:cNvSpPr>
            <a:spLocks noChangeArrowheads="1"/>
          </p:cNvSpPr>
          <p:nvPr/>
        </p:nvSpPr>
        <p:spPr bwMode="auto">
          <a:xfrm>
            <a:off x="409575" y="1947863"/>
            <a:ext cx="2576513"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PS = F</a:t>
            </a:r>
          </a:p>
        </p:txBody>
      </p:sp>
      <p:sp>
        <p:nvSpPr>
          <p:cNvPr id="299042" name="Rectangle 34"/>
          <p:cNvSpPr>
            <a:spLocks noChangeArrowheads="1"/>
          </p:cNvSpPr>
          <p:nvPr/>
        </p:nvSpPr>
        <p:spPr bwMode="auto">
          <a:xfrm>
            <a:off x="409575" y="2441575"/>
            <a:ext cx="2719388" cy="103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Tax revenue </a:t>
            </a:r>
            <a:br>
              <a:rPr lang="en-US" sz="2600">
                <a:cs typeface="Arial" charset="0"/>
              </a:rPr>
            </a:br>
            <a:r>
              <a:rPr lang="en-US" sz="2600">
                <a:cs typeface="Arial" charset="0"/>
              </a:rPr>
              <a:t>  = B + D</a:t>
            </a:r>
          </a:p>
        </p:txBody>
      </p:sp>
      <p:sp>
        <p:nvSpPr>
          <p:cNvPr id="299043" name="Rectangle 35"/>
          <p:cNvSpPr>
            <a:spLocks noChangeArrowheads="1"/>
          </p:cNvSpPr>
          <p:nvPr/>
        </p:nvSpPr>
        <p:spPr bwMode="auto">
          <a:xfrm>
            <a:off x="298450" y="3346450"/>
            <a:ext cx="3517900"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228600" indent="-228600">
              <a:defRPr/>
            </a:pPr>
            <a:r>
              <a:rPr lang="en-US" sz="2600">
                <a:cs typeface="Arial" charset="0"/>
              </a:rPr>
              <a:t>Total surplus</a:t>
            </a:r>
            <a:br>
              <a:rPr lang="en-US" sz="2600">
                <a:cs typeface="Arial" charset="0"/>
              </a:rPr>
            </a:br>
            <a:r>
              <a:rPr lang="en-US" sz="2600">
                <a:cs typeface="Arial" charset="0"/>
              </a:rPr>
              <a:t>= A + B + D + F</a:t>
            </a:r>
          </a:p>
        </p:txBody>
      </p:sp>
      <p:sp>
        <p:nvSpPr>
          <p:cNvPr id="299044" name="AutoShape 36"/>
          <p:cNvSpPr>
            <a:spLocks noChangeArrowheads="1"/>
          </p:cNvSpPr>
          <p:nvPr/>
        </p:nvSpPr>
        <p:spPr bwMode="auto">
          <a:xfrm>
            <a:off x="4276725" y="1504950"/>
            <a:ext cx="1866900" cy="1295400"/>
          </a:xfrm>
          <a:prstGeom prst="rtTriangle">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9045" name="AutoShape 37"/>
          <p:cNvSpPr>
            <a:spLocks noChangeArrowheads="1"/>
          </p:cNvSpPr>
          <p:nvPr/>
        </p:nvSpPr>
        <p:spPr bwMode="auto">
          <a:xfrm flipV="1">
            <a:off x="4276725" y="4067175"/>
            <a:ext cx="1871663" cy="1447800"/>
          </a:xfrm>
          <a:prstGeom prst="rtTriangle">
            <a:avLst/>
          </a:prstGeom>
          <a:noFill/>
          <a:ln w="28575">
            <a:solidFill>
              <a:srgbClr val="00CC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9046" name="Rectangle 38"/>
          <p:cNvSpPr>
            <a:spLocks noChangeArrowheads="1"/>
          </p:cNvSpPr>
          <p:nvPr/>
        </p:nvSpPr>
        <p:spPr bwMode="auto">
          <a:xfrm>
            <a:off x="4276725" y="2814638"/>
            <a:ext cx="1890713" cy="1238250"/>
          </a:xfrm>
          <a:prstGeom prst="rect">
            <a:avLst/>
          </a:prstGeom>
          <a:noFill/>
          <a:ln w="28575">
            <a:solidFill>
              <a:srgbClr val="FF33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99047" name="Rectangle 39"/>
          <p:cNvSpPr>
            <a:spLocks noChangeArrowheads="1"/>
          </p:cNvSpPr>
          <p:nvPr/>
        </p:nvSpPr>
        <p:spPr bwMode="auto">
          <a:xfrm>
            <a:off x="333375" y="1020763"/>
            <a:ext cx="3014663"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With the tax, </a:t>
            </a:r>
          </a:p>
        </p:txBody>
      </p:sp>
      <p:grpSp>
        <p:nvGrpSpPr>
          <p:cNvPr id="299048" name="Group 40"/>
          <p:cNvGrpSpPr>
            <a:grpSpLocks/>
          </p:cNvGrpSpPr>
          <p:nvPr/>
        </p:nvGrpSpPr>
        <p:grpSpPr bwMode="auto">
          <a:xfrm>
            <a:off x="4268788" y="1489075"/>
            <a:ext cx="1901825" cy="4030663"/>
            <a:chOff x="2689" y="938"/>
            <a:chExt cx="1198" cy="2539"/>
          </a:xfrm>
        </p:grpSpPr>
        <p:sp>
          <p:nvSpPr>
            <p:cNvPr id="299049" name="Line 41"/>
            <p:cNvSpPr>
              <a:spLocks noChangeShapeType="1"/>
            </p:cNvSpPr>
            <p:nvPr/>
          </p:nvSpPr>
          <p:spPr bwMode="auto">
            <a:xfrm>
              <a:off x="2693" y="938"/>
              <a:ext cx="0" cy="2538"/>
            </a:xfrm>
            <a:prstGeom prst="line">
              <a:avLst/>
            </a:prstGeom>
            <a:noFill/>
            <a:ln w="381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9050" name="Line 42"/>
            <p:cNvSpPr>
              <a:spLocks noChangeShapeType="1"/>
            </p:cNvSpPr>
            <p:nvPr/>
          </p:nvSpPr>
          <p:spPr bwMode="auto">
            <a:xfrm flipV="1">
              <a:off x="2689" y="2551"/>
              <a:ext cx="1198" cy="926"/>
            </a:xfrm>
            <a:prstGeom prst="line">
              <a:avLst/>
            </a:prstGeom>
            <a:noFill/>
            <a:ln w="381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9051" name="Line 43"/>
            <p:cNvSpPr>
              <a:spLocks noChangeShapeType="1"/>
            </p:cNvSpPr>
            <p:nvPr/>
          </p:nvSpPr>
          <p:spPr bwMode="auto">
            <a:xfrm>
              <a:off x="3880" y="1763"/>
              <a:ext cx="0" cy="795"/>
            </a:xfrm>
            <a:prstGeom prst="line">
              <a:avLst/>
            </a:prstGeom>
            <a:noFill/>
            <a:ln w="381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99052" name="Line 44"/>
            <p:cNvSpPr>
              <a:spLocks noChangeShapeType="1"/>
            </p:cNvSpPr>
            <p:nvPr/>
          </p:nvSpPr>
          <p:spPr bwMode="auto">
            <a:xfrm>
              <a:off x="2689" y="951"/>
              <a:ext cx="1188" cy="819"/>
            </a:xfrm>
            <a:prstGeom prst="line">
              <a:avLst/>
            </a:prstGeom>
            <a:noFill/>
            <a:ln w="381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99053" name="Rectangle 45"/>
          <p:cNvSpPr>
            <a:spLocks noChangeArrowheads="1"/>
          </p:cNvSpPr>
          <p:nvPr/>
        </p:nvSpPr>
        <p:spPr bwMode="auto">
          <a:xfrm>
            <a:off x="334963" y="4683125"/>
            <a:ext cx="2633662"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The tax causes total surplus to fall by  C + E</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9047"/>
                                        </p:tgtEl>
                                        <p:attrNameLst>
                                          <p:attrName>style.visibility</p:attrName>
                                        </p:attrNameLst>
                                      </p:cBhvr>
                                      <p:to>
                                        <p:strVal val="visible"/>
                                      </p:to>
                                    </p:set>
                                    <p:animEffect transition="in" filter="wipe(left)">
                                      <p:cBhvr>
                                        <p:cTn id="7" dur="500"/>
                                        <p:tgtEl>
                                          <p:spTgt spid="29904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99040"/>
                                        </p:tgtEl>
                                        <p:attrNameLst>
                                          <p:attrName>style.visibility</p:attrName>
                                        </p:attrNameLst>
                                      </p:cBhvr>
                                      <p:to>
                                        <p:strVal val="visible"/>
                                      </p:to>
                                    </p:set>
                                    <p:animEffect transition="in" filter="wipe(left)">
                                      <p:cBhvr>
                                        <p:cTn id="12" dur="500"/>
                                        <p:tgtEl>
                                          <p:spTgt spid="299040"/>
                                        </p:tgtEl>
                                      </p:cBhvr>
                                    </p:animEffect>
                                  </p:childTnLst>
                                </p:cTn>
                              </p:par>
                            </p:childTnLst>
                          </p:cTn>
                        </p:par>
                        <p:par>
                          <p:cTn id="13" fill="hold" nodeType="afterGroup">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299044"/>
                                        </p:tgtEl>
                                        <p:attrNameLst>
                                          <p:attrName>style.visibility</p:attrName>
                                        </p:attrNameLst>
                                      </p:cBhvr>
                                      <p:to>
                                        <p:strVal val="visible"/>
                                      </p:to>
                                    </p:set>
                                    <p:animEffect transition="in" filter="dissolve">
                                      <p:cBhvr>
                                        <p:cTn id="16" dur="500"/>
                                        <p:tgtEl>
                                          <p:spTgt spid="29904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99041"/>
                                        </p:tgtEl>
                                        <p:attrNameLst>
                                          <p:attrName>style.visibility</p:attrName>
                                        </p:attrNameLst>
                                      </p:cBhvr>
                                      <p:to>
                                        <p:strVal val="visible"/>
                                      </p:to>
                                    </p:set>
                                    <p:animEffect transition="in" filter="wipe(left)">
                                      <p:cBhvr>
                                        <p:cTn id="21" dur="500"/>
                                        <p:tgtEl>
                                          <p:spTgt spid="299041"/>
                                        </p:tgtEl>
                                      </p:cBhvr>
                                    </p:animEffect>
                                  </p:childTnLst>
                                </p:cTn>
                              </p:par>
                            </p:childTnLst>
                          </p:cTn>
                        </p:par>
                        <p:par>
                          <p:cTn id="22" fill="hold" nodeType="afterGroup">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299045"/>
                                        </p:tgtEl>
                                        <p:attrNameLst>
                                          <p:attrName>style.visibility</p:attrName>
                                        </p:attrNameLst>
                                      </p:cBhvr>
                                      <p:to>
                                        <p:strVal val="visible"/>
                                      </p:to>
                                    </p:set>
                                    <p:animEffect transition="in" filter="dissolve">
                                      <p:cBhvr>
                                        <p:cTn id="25" dur="500"/>
                                        <p:tgtEl>
                                          <p:spTgt spid="299045"/>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99042"/>
                                        </p:tgtEl>
                                        <p:attrNameLst>
                                          <p:attrName>style.visibility</p:attrName>
                                        </p:attrNameLst>
                                      </p:cBhvr>
                                      <p:to>
                                        <p:strVal val="visible"/>
                                      </p:to>
                                    </p:set>
                                    <p:animEffect transition="in" filter="wipe(left)">
                                      <p:cBhvr>
                                        <p:cTn id="30" dur="500"/>
                                        <p:tgtEl>
                                          <p:spTgt spid="299042"/>
                                        </p:tgtEl>
                                      </p:cBhvr>
                                    </p:animEffect>
                                  </p:childTnLst>
                                </p:cTn>
                              </p:par>
                            </p:childTnLst>
                          </p:cTn>
                        </p:par>
                        <p:par>
                          <p:cTn id="31" fill="hold" nodeType="afterGroup">
                            <p:stCondLst>
                              <p:cond delay="500"/>
                            </p:stCondLst>
                            <p:childTnLst>
                              <p:par>
                                <p:cTn id="32" presetID="9" presetClass="entr" presetSubtype="0" fill="hold" grpId="0" nodeType="afterEffect">
                                  <p:stCondLst>
                                    <p:cond delay="0"/>
                                  </p:stCondLst>
                                  <p:childTnLst>
                                    <p:set>
                                      <p:cBhvr>
                                        <p:cTn id="33" dur="1" fill="hold">
                                          <p:stCondLst>
                                            <p:cond delay="0"/>
                                          </p:stCondLst>
                                        </p:cTn>
                                        <p:tgtEl>
                                          <p:spTgt spid="299046"/>
                                        </p:tgtEl>
                                        <p:attrNameLst>
                                          <p:attrName>style.visibility</p:attrName>
                                        </p:attrNameLst>
                                      </p:cBhvr>
                                      <p:to>
                                        <p:strVal val="visible"/>
                                      </p:to>
                                    </p:set>
                                    <p:animEffect transition="in" filter="dissolve">
                                      <p:cBhvr>
                                        <p:cTn id="34" dur="500"/>
                                        <p:tgtEl>
                                          <p:spTgt spid="299046"/>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299043"/>
                                        </p:tgtEl>
                                        <p:attrNameLst>
                                          <p:attrName>style.visibility</p:attrName>
                                        </p:attrNameLst>
                                      </p:cBhvr>
                                      <p:to>
                                        <p:strVal val="visible"/>
                                      </p:to>
                                    </p:set>
                                    <p:animEffect transition="in" filter="wipe(left)">
                                      <p:cBhvr>
                                        <p:cTn id="39" dur="500"/>
                                        <p:tgtEl>
                                          <p:spTgt spid="299043"/>
                                        </p:tgtEl>
                                      </p:cBhvr>
                                    </p:animEffect>
                                  </p:childTnLst>
                                </p:cTn>
                              </p:par>
                            </p:childTnLst>
                          </p:cTn>
                        </p:par>
                        <p:par>
                          <p:cTn id="40" fill="hold" nodeType="afterGroup">
                            <p:stCondLst>
                              <p:cond delay="500"/>
                            </p:stCondLst>
                            <p:childTnLst>
                              <p:par>
                                <p:cTn id="41" presetID="9" presetClass="entr" presetSubtype="0" fill="hold" nodeType="afterEffect">
                                  <p:stCondLst>
                                    <p:cond delay="0"/>
                                  </p:stCondLst>
                                  <p:childTnLst>
                                    <p:set>
                                      <p:cBhvr>
                                        <p:cTn id="42" dur="1" fill="hold">
                                          <p:stCondLst>
                                            <p:cond delay="0"/>
                                          </p:stCondLst>
                                        </p:cTn>
                                        <p:tgtEl>
                                          <p:spTgt spid="299048"/>
                                        </p:tgtEl>
                                        <p:attrNameLst>
                                          <p:attrName>style.visibility</p:attrName>
                                        </p:attrNameLst>
                                      </p:cBhvr>
                                      <p:to>
                                        <p:strVal val="visible"/>
                                      </p:to>
                                    </p:set>
                                    <p:animEffect transition="in" filter="dissolve">
                                      <p:cBhvr>
                                        <p:cTn id="43" dur="500"/>
                                        <p:tgtEl>
                                          <p:spTgt spid="299048"/>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299053"/>
                                        </p:tgtEl>
                                        <p:attrNameLst>
                                          <p:attrName>style.visibility</p:attrName>
                                        </p:attrNameLst>
                                      </p:cBhvr>
                                      <p:to>
                                        <p:strVal val="visible"/>
                                      </p:to>
                                    </p:set>
                                    <p:animEffect transition="in" filter="wipe(left)">
                                      <p:cBhvr>
                                        <p:cTn id="48" dur="500"/>
                                        <p:tgtEl>
                                          <p:spTgt spid="299053"/>
                                        </p:tgtEl>
                                      </p:cBhvr>
                                    </p:animEffect>
                                  </p:childTnLst>
                                </p:cTn>
                              </p:par>
                            </p:childTnLst>
                          </p:cTn>
                        </p:par>
                        <p:par>
                          <p:cTn id="49" fill="hold" nodeType="afterGroup">
                            <p:stCondLst>
                              <p:cond delay="500"/>
                            </p:stCondLst>
                            <p:childTnLst>
                              <p:par>
                                <p:cTn id="50" presetID="9" presetClass="entr" presetSubtype="0" fill="hold" grpId="0" nodeType="afterEffect">
                                  <p:stCondLst>
                                    <p:cond delay="0"/>
                                  </p:stCondLst>
                                  <p:childTnLst>
                                    <p:set>
                                      <p:cBhvr>
                                        <p:cTn id="51" dur="1" fill="hold">
                                          <p:stCondLst>
                                            <p:cond delay="0"/>
                                          </p:stCondLst>
                                        </p:cTn>
                                        <p:tgtEl>
                                          <p:spTgt spid="299010"/>
                                        </p:tgtEl>
                                        <p:attrNameLst>
                                          <p:attrName>style.visibility</p:attrName>
                                        </p:attrNameLst>
                                      </p:cBhvr>
                                      <p:to>
                                        <p:strVal val="visible"/>
                                      </p:to>
                                    </p:set>
                                    <p:animEffect transition="in" filter="dissolve">
                                      <p:cBhvr>
                                        <p:cTn id="52" dur="500"/>
                                        <p:tgtEl>
                                          <p:spTgt spid="2990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0" grpId="0" animBg="1"/>
      <p:bldP spid="299040" grpId="0"/>
      <p:bldP spid="299041" grpId="0"/>
      <p:bldP spid="299042" grpId="0"/>
      <p:bldP spid="299043" grpId="0"/>
      <p:bldP spid="299044" grpId="0" animBg="1"/>
      <p:bldP spid="299045" grpId="0" animBg="1"/>
      <p:bldP spid="299046" grpId="0" animBg="1"/>
      <p:bldP spid="299047" grpId="0"/>
      <p:bldP spid="29905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AutoShape 2"/>
          <p:cNvSpPr>
            <a:spLocks noChangeArrowheads="1"/>
          </p:cNvSpPr>
          <p:nvPr/>
        </p:nvSpPr>
        <p:spPr bwMode="auto">
          <a:xfrm rot="5400000">
            <a:off x="5996782" y="3018631"/>
            <a:ext cx="1212850" cy="830263"/>
          </a:xfrm>
          <a:prstGeom prst="triangle">
            <a:avLst>
              <a:gd name="adj" fmla="val 47644"/>
            </a:avLst>
          </a:prstGeom>
          <a:solidFill>
            <a:srgbClr val="FFCC66"/>
          </a:solidFill>
          <a:ln>
            <a:noFill/>
          </a:ln>
          <a:effectLst/>
          <a:extLst>
            <a:ext uri="{91240B29-F687-4f45-9708-019B960494DF}">
              <a14:hiddenLine xmlns:a14="http://schemas.microsoft.com/office/drawing/2010/main" w="38100">
                <a:solidFill>
                  <a:srgbClr val="FFCC66"/>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1059" name="Line 3"/>
          <p:cNvSpPr>
            <a:spLocks noChangeShapeType="1"/>
          </p:cNvSpPr>
          <p:nvPr/>
        </p:nvSpPr>
        <p:spPr bwMode="auto">
          <a:xfrm>
            <a:off x="6181725" y="2805113"/>
            <a:ext cx="0" cy="27479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01060" name="Rectangle 4"/>
          <p:cNvSpPr>
            <a:spLocks noGrp="1" noChangeArrowheads="1"/>
          </p:cNvSpPr>
          <p:nvPr>
            <p:ph type="title"/>
          </p:nvPr>
        </p:nvSpPr>
        <p:spPr>
          <a:xfrm>
            <a:off x="685800" y="0"/>
            <a:ext cx="7772400" cy="919163"/>
          </a:xfrm>
        </p:spPr>
        <p:txBody>
          <a:bodyPr/>
          <a:lstStyle/>
          <a:p>
            <a:pPr eaLnBrk="1" hangingPunct="1">
              <a:defRPr/>
            </a:pPr>
            <a:r>
              <a:rPr lang="en-US" sz="3600" b="1" smtClean="0">
                <a:solidFill>
                  <a:schemeClr val="accent2"/>
                </a:solidFill>
              </a:rPr>
              <a:t>The Effects of a Tax</a:t>
            </a:r>
            <a:endParaRPr lang="en-US" smtClean="0"/>
          </a:p>
        </p:txBody>
      </p:sp>
      <p:grpSp>
        <p:nvGrpSpPr>
          <p:cNvPr id="75780" name="Group 5"/>
          <p:cNvGrpSpPr>
            <a:grpSpLocks/>
          </p:cNvGrpSpPr>
          <p:nvPr/>
        </p:nvGrpSpPr>
        <p:grpSpPr bwMode="auto">
          <a:xfrm>
            <a:off x="4068763" y="927100"/>
            <a:ext cx="4305300" cy="4824413"/>
            <a:chOff x="2305" y="942"/>
            <a:chExt cx="2712" cy="2666"/>
          </a:xfrm>
        </p:grpSpPr>
        <p:grpSp>
          <p:nvGrpSpPr>
            <p:cNvPr id="75803" name="Group 6"/>
            <p:cNvGrpSpPr>
              <a:grpSpLocks/>
            </p:cNvGrpSpPr>
            <p:nvPr/>
          </p:nvGrpSpPr>
          <p:grpSpPr bwMode="auto">
            <a:xfrm>
              <a:off x="2424" y="1167"/>
              <a:ext cx="2382" cy="2331"/>
              <a:chOff x="2424" y="1167"/>
              <a:chExt cx="2400" cy="2079"/>
            </a:xfrm>
          </p:grpSpPr>
          <p:sp>
            <p:nvSpPr>
              <p:cNvPr id="301063" name="Line 7"/>
              <p:cNvSpPr>
                <a:spLocks noChangeShapeType="1"/>
              </p:cNvSpPr>
              <p:nvPr/>
            </p:nvSpPr>
            <p:spPr bwMode="auto">
              <a:xfrm>
                <a:off x="2424" y="1167"/>
                <a:ext cx="0" cy="20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01064" name="Line 8"/>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01065" name="Text Box 9"/>
            <p:cNvSpPr txBox="1">
              <a:spLocks noChangeArrowheads="1"/>
            </p:cNvSpPr>
            <p:nvPr/>
          </p:nvSpPr>
          <p:spPr bwMode="auto">
            <a:xfrm>
              <a:off x="2305" y="942"/>
              <a:ext cx="233"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301066" name="Text Box 10"/>
            <p:cNvSpPr txBox="1">
              <a:spLocks noChangeArrowheads="1"/>
            </p:cNvSpPr>
            <p:nvPr/>
          </p:nvSpPr>
          <p:spPr bwMode="auto">
            <a:xfrm>
              <a:off x="4784" y="3363"/>
              <a:ext cx="233"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sp>
        <p:nvSpPr>
          <p:cNvPr id="301067" name="Text Box 11"/>
          <p:cNvSpPr txBox="1">
            <a:spLocks noChangeArrowheads="1"/>
          </p:cNvSpPr>
          <p:nvPr/>
        </p:nvSpPr>
        <p:spPr bwMode="auto">
          <a:xfrm>
            <a:off x="7851775" y="3854450"/>
            <a:ext cx="369888"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301068" name="Line 12"/>
          <p:cNvSpPr>
            <a:spLocks noChangeShapeType="1"/>
          </p:cNvSpPr>
          <p:nvPr/>
        </p:nvSpPr>
        <p:spPr bwMode="auto">
          <a:xfrm>
            <a:off x="4260850" y="1485900"/>
            <a:ext cx="3659188" cy="2522538"/>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01069" name="Text Box 13"/>
          <p:cNvSpPr txBox="1">
            <a:spLocks noChangeArrowheads="1"/>
          </p:cNvSpPr>
          <p:nvPr/>
        </p:nvSpPr>
        <p:spPr bwMode="auto">
          <a:xfrm>
            <a:off x="7834313" y="2441575"/>
            <a:ext cx="369887"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S</a:t>
            </a:r>
          </a:p>
        </p:txBody>
      </p:sp>
      <p:sp>
        <p:nvSpPr>
          <p:cNvPr id="301070" name="Line 14"/>
          <p:cNvSpPr>
            <a:spLocks noChangeShapeType="1"/>
          </p:cNvSpPr>
          <p:nvPr/>
        </p:nvSpPr>
        <p:spPr bwMode="auto">
          <a:xfrm flipV="1">
            <a:off x="4257675" y="2749550"/>
            <a:ext cx="3622675" cy="2805113"/>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75785" name="Group 15"/>
          <p:cNvGrpSpPr>
            <a:grpSpLocks/>
          </p:cNvGrpSpPr>
          <p:nvPr/>
        </p:nvGrpSpPr>
        <p:grpSpPr bwMode="auto">
          <a:xfrm>
            <a:off x="3727450" y="3836988"/>
            <a:ext cx="2449513" cy="442912"/>
            <a:chOff x="2348" y="2417"/>
            <a:chExt cx="1543" cy="279"/>
          </a:xfrm>
        </p:grpSpPr>
        <p:sp>
          <p:nvSpPr>
            <p:cNvPr id="301072" name="Text Box 16"/>
            <p:cNvSpPr txBox="1">
              <a:spLocks noChangeArrowheads="1"/>
            </p:cNvSpPr>
            <p:nvPr/>
          </p:nvSpPr>
          <p:spPr bwMode="auto">
            <a:xfrm>
              <a:off x="2348" y="2417"/>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r>
                <a:rPr lang="en-US" sz="2300" b="1" i="1" baseline="-25000">
                  <a:cs typeface="Arial" charset="0"/>
                </a:rPr>
                <a:t>S</a:t>
              </a:r>
            </a:p>
          </p:txBody>
        </p:sp>
        <p:sp>
          <p:nvSpPr>
            <p:cNvPr id="301073" name="Line 17"/>
            <p:cNvSpPr>
              <a:spLocks noChangeShapeType="1"/>
            </p:cNvSpPr>
            <p:nvPr/>
          </p:nvSpPr>
          <p:spPr bwMode="auto">
            <a:xfrm flipH="1">
              <a:off x="2682" y="2556"/>
              <a:ext cx="1209"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75786" name="Group 18"/>
          <p:cNvGrpSpPr>
            <a:grpSpLocks/>
          </p:cNvGrpSpPr>
          <p:nvPr/>
        </p:nvGrpSpPr>
        <p:grpSpPr bwMode="auto">
          <a:xfrm>
            <a:off x="3722688" y="2584450"/>
            <a:ext cx="2454275" cy="442913"/>
            <a:chOff x="2345" y="1628"/>
            <a:chExt cx="1546" cy="279"/>
          </a:xfrm>
        </p:grpSpPr>
        <p:sp>
          <p:nvSpPr>
            <p:cNvPr id="301075" name="Text Box 19"/>
            <p:cNvSpPr txBox="1">
              <a:spLocks noChangeArrowheads="1"/>
            </p:cNvSpPr>
            <p:nvPr/>
          </p:nvSpPr>
          <p:spPr bwMode="auto">
            <a:xfrm>
              <a:off x="2345" y="1628"/>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r>
                <a:rPr lang="en-US" sz="2300" b="1" i="1" baseline="-25000">
                  <a:cs typeface="Arial" charset="0"/>
                </a:rPr>
                <a:t>B</a:t>
              </a:r>
            </a:p>
          </p:txBody>
        </p:sp>
        <p:sp>
          <p:nvSpPr>
            <p:cNvPr id="301076" name="Line 20"/>
            <p:cNvSpPr>
              <a:spLocks noChangeShapeType="1"/>
            </p:cNvSpPr>
            <p:nvPr/>
          </p:nvSpPr>
          <p:spPr bwMode="auto">
            <a:xfrm flipH="1">
              <a:off x="2682" y="1770"/>
              <a:ext cx="1209"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75787" name="Group 21"/>
          <p:cNvGrpSpPr>
            <a:grpSpLocks/>
          </p:cNvGrpSpPr>
          <p:nvPr/>
        </p:nvGrpSpPr>
        <p:grpSpPr bwMode="auto">
          <a:xfrm>
            <a:off x="4270375" y="3400425"/>
            <a:ext cx="2767013" cy="2149475"/>
            <a:chOff x="357" y="2450"/>
            <a:chExt cx="795" cy="646"/>
          </a:xfrm>
        </p:grpSpPr>
        <p:sp>
          <p:nvSpPr>
            <p:cNvPr id="301078" name="Line 22"/>
            <p:cNvSpPr>
              <a:spLocks noChangeShapeType="1"/>
            </p:cNvSpPr>
            <p:nvPr/>
          </p:nvSpPr>
          <p:spPr bwMode="auto">
            <a:xfrm>
              <a:off x="357" y="2450"/>
              <a:ext cx="795"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01079" name="Line 23"/>
            <p:cNvSpPr>
              <a:spLocks noChangeShapeType="1"/>
            </p:cNvSpPr>
            <p:nvPr/>
          </p:nvSpPr>
          <p:spPr bwMode="auto">
            <a:xfrm>
              <a:off x="1152" y="2451"/>
              <a:ext cx="0" cy="64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01080" name="Text Box 24"/>
          <p:cNvSpPr txBox="1">
            <a:spLocks noChangeArrowheads="1"/>
          </p:cNvSpPr>
          <p:nvPr/>
        </p:nvSpPr>
        <p:spPr bwMode="auto">
          <a:xfrm>
            <a:off x="6737350" y="5551488"/>
            <a:ext cx="588963" cy="44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1" i="1" baseline="-25000">
                <a:cs typeface="Arial" charset="0"/>
              </a:rPr>
              <a:t>E</a:t>
            </a:r>
          </a:p>
        </p:txBody>
      </p:sp>
      <p:sp>
        <p:nvSpPr>
          <p:cNvPr id="301081" name="Text Box 25"/>
          <p:cNvSpPr txBox="1">
            <a:spLocks noChangeArrowheads="1"/>
          </p:cNvSpPr>
          <p:nvPr/>
        </p:nvSpPr>
        <p:spPr bwMode="auto">
          <a:xfrm>
            <a:off x="5880100" y="5551488"/>
            <a:ext cx="588963" cy="44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1" i="1" baseline="-25000">
                <a:cs typeface="Arial" charset="0"/>
              </a:rPr>
              <a:t>T</a:t>
            </a:r>
          </a:p>
        </p:txBody>
      </p:sp>
      <p:sp>
        <p:nvSpPr>
          <p:cNvPr id="301082" name="Text Box 26"/>
          <p:cNvSpPr txBox="1">
            <a:spLocks noChangeArrowheads="1"/>
          </p:cNvSpPr>
          <p:nvPr/>
        </p:nvSpPr>
        <p:spPr bwMode="auto">
          <a:xfrm>
            <a:off x="4686300" y="2181225"/>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A</a:t>
            </a:r>
          </a:p>
        </p:txBody>
      </p:sp>
      <p:sp>
        <p:nvSpPr>
          <p:cNvPr id="301083" name="Text Box 27"/>
          <p:cNvSpPr txBox="1">
            <a:spLocks noChangeArrowheads="1"/>
          </p:cNvSpPr>
          <p:nvPr/>
        </p:nvSpPr>
        <p:spPr bwMode="auto">
          <a:xfrm>
            <a:off x="5010150" y="2886075"/>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B</a:t>
            </a:r>
          </a:p>
        </p:txBody>
      </p:sp>
      <p:sp>
        <p:nvSpPr>
          <p:cNvPr id="301084" name="Text Box 28"/>
          <p:cNvSpPr txBox="1">
            <a:spLocks noChangeArrowheads="1"/>
          </p:cNvSpPr>
          <p:nvPr/>
        </p:nvSpPr>
        <p:spPr bwMode="auto">
          <a:xfrm>
            <a:off x="6200775" y="2962275"/>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C</a:t>
            </a:r>
          </a:p>
        </p:txBody>
      </p:sp>
      <p:sp>
        <p:nvSpPr>
          <p:cNvPr id="301085" name="Text Box 29"/>
          <p:cNvSpPr txBox="1">
            <a:spLocks noChangeArrowheads="1"/>
          </p:cNvSpPr>
          <p:nvPr/>
        </p:nvSpPr>
        <p:spPr bwMode="auto">
          <a:xfrm>
            <a:off x="5029200" y="3505200"/>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D</a:t>
            </a:r>
          </a:p>
        </p:txBody>
      </p:sp>
      <p:sp>
        <p:nvSpPr>
          <p:cNvPr id="301086" name="Text Box 30"/>
          <p:cNvSpPr txBox="1">
            <a:spLocks noChangeArrowheads="1"/>
          </p:cNvSpPr>
          <p:nvPr/>
        </p:nvSpPr>
        <p:spPr bwMode="auto">
          <a:xfrm>
            <a:off x="6200775" y="3400425"/>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E</a:t>
            </a:r>
          </a:p>
        </p:txBody>
      </p:sp>
      <p:sp>
        <p:nvSpPr>
          <p:cNvPr id="301087" name="Text Box 31"/>
          <p:cNvSpPr txBox="1">
            <a:spLocks noChangeArrowheads="1"/>
          </p:cNvSpPr>
          <p:nvPr/>
        </p:nvSpPr>
        <p:spPr bwMode="auto">
          <a:xfrm>
            <a:off x="4772025" y="4229100"/>
            <a:ext cx="37147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F</a:t>
            </a:r>
          </a:p>
        </p:txBody>
      </p:sp>
      <p:sp>
        <p:nvSpPr>
          <p:cNvPr id="301088" name="Rectangle 32"/>
          <p:cNvSpPr>
            <a:spLocks noChangeArrowheads="1"/>
          </p:cNvSpPr>
          <p:nvPr/>
        </p:nvSpPr>
        <p:spPr bwMode="auto">
          <a:xfrm>
            <a:off x="450850" y="1354138"/>
            <a:ext cx="3048000" cy="351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C + E  is called the </a:t>
            </a:r>
            <a:r>
              <a:rPr lang="en-US" sz="2600" b="1">
                <a:solidFill>
                  <a:srgbClr val="CC0000"/>
                </a:solidFill>
                <a:cs typeface="Arial" charset="0"/>
              </a:rPr>
              <a:t>deadweight loss </a:t>
            </a:r>
            <a:r>
              <a:rPr lang="en-US" sz="2600">
                <a:cs typeface="Arial" charset="0"/>
              </a:rPr>
              <a:t>(DWL) of the tax, the fall in total surplus that </a:t>
            </a:r>
            <a:br>
              <a:rPr lang="en-US" sz="2600">
                <a:cs typeface="Arial" charset="0"/>
              </a:rPr>
            </a:br>
            <a:r>
              <a:rPr lang="en-US" sz="2600">
                <a:cs typeface="Arial" charset="0"/>
              </a:rPr>
              <a:t>results from a market distortion, such as a tax.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01088"/>
                                        </p:tgtEl>
                                        <p:attrNameLst>
                                          <p:attrName>style.visibility</p:attrName>
                                        </p:attrNameLst>
                                      </p:cBhvr>
                                      <p:to>
                                        <p:strVal val="visible"/>
                                      </p:to>
                                    </p:set>
                                    <p:animEffect transition="in" filter="wipe(left)">
                                      <p:cBhvr>
                                        <p:cTn id="7" dur="500"/>
                                        <p:tgtEl>
                                          <p:spTgt spid="3010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8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AutoShape 2"/>
          <p:cNvSpPr>
            <a:spLocks noChangeArrowheads="1"/>
          </p:cNvSpPr>
          <p:nvPr/>
        </p:nvSpPr>
        <p:spPr bwMode="auto">
          <a:xfrm rot="5400000">
            <a:off x="5996782" y="3018631"/>
            <a:ext cx="1212850" cy="830263"/>
          </a:xfrm>
          <a:prstGeom prst="triangle">
            <a:avLst>
              <a:gd name="adj" fmla="val 47644"/>
            </a:avLst>
          </a:prstGeom>
          <a:solidFill>
            <a:srgbClr val="FFCC66"/>
          </a:solidFill>
          <a:ln>
            <a:noFill/>
          </a:ln>
          <a:effectLst/>
          <a:extLst>
            <a:ext uri="{91240B29-F687-4f45-9708-019B960494DF}">
              <a14:hiddenLine xmlns:a14="http://schemas.microsoft.com/office/drawing/2010/main" w="38100">
                <a:solidFill>
                  <a:srgbClr val="FFCC66"/>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3107" name="Line 3"/>
          <p:cNvSpPr>
            <a:spLocks noChangeShapeType="1"/>
          </p:cNvSpPr>
          <p:nvPr/>
        </p:nvSpPr>
        <p:spPr bwMode="auto">
          <a:xfrm>
            <a:off x="6181725" y="2805113"/>
            <a:ext cx="0" cy="27479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03108" name="Rectangle 4"/>
          <p:cNvSpPr>
            <a:spLocks noGrp="1" noChangeArrowheads="1"/>
          </p:cNvSpPr>
          <p:nvPr>
            <p:ph type="title"/>
          </p:nvPr>
        </p:nvSpPr>
        <p:spPr>
          <a:xfrm>
            <a:off x="685800" y="252413"/>
            <a:ext cx="7772400" cy="727075"/>
          </a:xfrm>
        </p:spPr>
        <p:txBody>
          <a:bodyPr/>
          <a:lstStyle/>
          <a:p>
            <a:pPr eaLnBrk="1" hangingPunct="1">
              <a:defRPr/>
            </a:pPr>
            <a:r>
              <a:rPr lang="en-US" sz="3600" b="1" smtClean="0">
                <a:solidFill>
                  <a:schemeClr val="accent2"/>
                </a:solidFill>
              </a:rPr>
              <a:t>About the Deadweight Loss</a:t>
            </a:r>
            <a:endParaRPr lang="en-US" smtClean="0"/>
          </a:p>
        </p:txBody>
      </p:sp>
      <p:grpSp>
        <p:nvGrpSpPr>
          <p:cNvPr id="77828" name="Group 5"/>
          <p:cNvGrpSpPr>
            <a:grpSpLocks/>
          </p:cNvGrpSpPr>
          <p:nvPr/>
        </p:nvGrpSpPr>
        <p:grpSpPr bwMode="auto">
          <a:xfrm>
            <a:off x="4068763" y="927100"/>
            <a:ext cx="4305300" cy="4824413"/>
            <a:chOff x="2305" y="942"/>
            <a:chExt cx="2712" cy="2666"/>
          </a:xfrm>
        </p:grpSpPr>
        <p:grpSp>
          <p:nvGrpSpPr>
            <p:cNvPr id="77843" name="Group 6"/>
            <p:cNvGrpSpPr>
              <a:grpSpLocks/>
            </p:cNvGrpSpPr>
            <p:nvPr/>
          </p:nvGrpSpPr>
          <p:grpSpPr bwMode="auto">
            <a:xfrm>
              <a:off x="2424" y="1167"/>
              <a:ext cx="2382" cy="2331"/>
              <a:chOff x="2424" y="1167"/>
              <a:chExt cx="2400" cy="2079"/>
            </a:xfrm>
          </p:grpSpPr>
          <p:sp>
            <p:nvSpPr>
              <p:cNvPr id="303111" name="Line 7"/>
              <p:cNvSpPr>
                <a:spLocks noChangeShapeType="1"/>
              </p:cNvSpPr>
              <p:nvPr/>
            </p:nvSpPr>
            <p:spPr bwMode="auto">
              <a:xfrm>
                <a:off x="2424" y="1167"/>
                <a:ext cx="0" cy="20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03112" name="Line 8"/>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03113" name="Text Box 9"/>
            <p:cNvSpPr txBox="1">
              <a:spLocks noChangeArrowheads="1"/>
            </p:cNvSpPr>
            <p:nvPr/>
          </p:nvSpPr>
          <p:spPr bwMode="auto">
            <a:xfrm>
              <a:off x="2305" y="942"/>
              <a:ext cx="233"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303114" name="Text Box 10"/>
            <p:cNvSpPr txBox="1">
              <a:spLocks noChangeArrowheads="1"/>
            </p:cNvSpPr>
            <p:nvPr/>
          </p:nvSpPr>
          <p:spPr bwMode="auto">
            <a:xfrm>
              <a:off x="4784" y="3363"/>
              <a:ext cx="233"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sp>
        <p:nvSpPr>
          <p:cNvPr id="303115" name="Text Box 11"/>
          <p:cNvSpPr txBox="1">
            <a:spLocks noChangeArrowheads="1"/>
          </p:cNvSpPr>
          <p:nvPr/>
        </p:nvSpPr>
        <p:spPr bwMode="auto">
          <a:xfrm>
            <a:off x="7851775" y="3854450"/>
            <a:ext cx="369888"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303116" name="Line 12"/>
          <p:cNvSpPr>
            <a:spLocks noChangeShapeType="1"/>
          </p:cNvSpPr>
          <p:nvPr/>
        </p:nvSpPr>
        <p:spPr bwMode="auto">
          <a:xfrm>
            <a:off x="4260850" y="1485900"/>
            <a:ext cx="3659188" cy="2522538"/>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03117" name="Text Box 13"/>
          <p:cNvSpPr txBox="1">
            <a:spLocks noChangeArrowheads="1"/>
          </p:cNvSpPr>
          <p:nvPr/>
        </p:nvSpPr>
        <p:spPr bwMode="auto">
          <a:xfrm>
            <a:off x="7834313" y="2441575"/>
            <a:ext cx="369887"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S</a:t>
            </a:r>
          </a:p>
        </p:txBody>
      </p:sp>
      <p:sp>
        <p:nvSpPr>
          <p:cNvPr id="303118" name="Line 14"/>
          <p:cNvSpPr>
            <a:spLocks noChangeShapeType="1"/>
          </p:cNvSpPr>
          <p:nvPr/>
        </p:nvSpPr>
        <p:spPr bwMode="auto">
          <a:xfrm flipV="1">
            <a:off x="4257675" y="2749550"/>
            <a:ext cx="3622675" cy="2805113"/>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77833" name="Group 15"/>
          <p:cNvGrpSpPr>
            <a:grpSpLocks/>
          </p:cNvGrpSpPr>
          <p:nvPr/>
        </p:nvGrpSpPr>
        <p:grpSpPr bwMode="auto">
          <a:xfrm>
            <a:off x="3727450" y="3836988"/>
            <a:ext cx="2449513" cy="442912"/>
            <a:chOff x="2348" y="2417"/>
            <a:chExt cx="1543" cy="279"/>
          </a:xfrm>
        </p:grpSpPr>
        <p:sp>
          <p:nvSpPr>
            <p:cNvPr id="303120" name="Text Box 16"/>
            <p:cNvSpPr txBox="1">
              <a:spLocks noChangeArrowheads="1"/>
            </p:cNvSpPr>
            <p:nvPr/>
          </p:nvSpPr>
          <p:spPr bwMode="auto">
            <a:xfrm>
              <a:off x="2348" y="2417"/>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r>
                <a:rPr lang="en-US" sz="2300" b="1" i="1" baseline="-25000">
                  <a:cs typeface="Arial" charset="0"/>
                </a:rPr>
                <a:t>S</a:t>
              </a:r>
            </a:p>
          </p:txBody>
        </p:sp>
        <p:sp>
          <p:nvSpPr>
            <p:cNvPr id="303121" name="Line 17"/>
            <p:cNvSpPr>
              <a:spLocks noChangeShapeType="1"/>
            </p:cNvSpPr>
            <p:nvPr/>
          </p:nvSpPr>
          <p:spPr bwMode="auto">
            <a:xfrm flipH="1">
              <a:off x="2682" y="2556"/>
              <a:ext cx="1209"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77834" name="Group 18"/>
          <p:cNvGrpSpPr>
            <a:grpSpLocks/>
          </p:cNvGrpSpPr>
          <p:nvPr/>
        </p:nvGrpSpPr>
        <p:grpSpPr bwMode="auto">
          <a:xfrm>
            <a:off x="3722688" y="2584450"/>
            <a:ext cx="2454275" cy="442913"/>
            <a:chOff x="2345" y="1628"/>
            <a:chExt cx="1546" cy="279"/>
          </a:xfrm>
        </p:grpSpPr>
        <p:sp>
          <p:nvSpPr>
            <p:cNvPr id="303123" name="Text Box 19"/>
            <p:cNvSpPr txBox="1">
              <a:spLocks noChangeArrowheads="1"/>
            </p:cNvSpPr>
            <p:nvPr/>
          </p:nvSpPr>
          <p:spPr bwMode="auto">
            <a:xfrm>
              <a:off x="2345" y="1628"/>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r>
                <a:rPr lang="en-US" sz="2300" b="1" i="1" baseline="-25000">
                  <a:cs typeface="Arial" charset="0"/>
                </a:rPr>
                <a:t>B</a:t>
              </a:r>
            </a:p>
          </p:txBody>
        </p:sp>
        <p:sp>
          <p:nvSpPr>
            <p:cNvPr id="303124" name="Line 20"/>
            <p:cNvSpPr>
              <a:spLocks noChangeShapeType="1"/>
            </p:cNvSpPr>
            <p:nvPr/>
          </p:nvSpPr>
          <p:spPr bwMode="auto">
            <a:xfrm flipH="1">
              <a:off x="2682" y="1770"/>
              <a:ext cx="1209"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03125" name="Line 21"/>
          <p:cNvSpPr>
            <a:spLocks noChangeShapeType="1"/>
          </p:cNvSpPr>
          <p:nvPr/>
        </p:nvSpPr>
        <p:spPr bwMode="auto">
          <a:xfrm>
            <a:off x="7037388" y="3403600"/>
            <a:ext cx="0" cy="21463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03126" name="Text Box 22"/>
          <p:cNvSpPr txBox="1">
            <a:spLocks noChangeArrowheads="1"/>
          </p:cNvSpPr>
          <p:nvPr/>
        </p:nvSpPr>
        <p:spPr bwMode="auto">
          <a:xfrm>
            <a:off x="6737350" y="5551488"/>
            <a:ext cx="588963" cy="44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1" i="1" baseline="-25000">
                <a:cs typeface="Arial" charset="0"/>
              </a:rPr>
              <a:t>E</a:t>
            </a:r>
          </a:p>
        </p:txBody>
      </p:sp>
      <p:sp>
        <p:nvSpPr>
          <p:cNvPr id="303127" name="Text Box 23"/>
          <p:cNvSpPr txBox="1">
            <a:spLocks noChangeArrowheads="1"/>
          </p:cNvSpPr>
          <p:nvPr/>
        </p:nvSpPr>
        <p:spPr bwMode="auto">
          <a:xfrm>
            <a:off x="5880100" y="5551488"/>
            <a:ext cx="588963" cy="44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1" i="1" baseline="-25000">
                <a:cs typeface="Arial" charset="0"/>
              </a:rPr>
              <a:t>T</a:t>
            </a:r>
          </a:p>
        </p:txBody>
      </p:sp>
      <p:sp>
        <p:nvSpPr>
          <p:cNvPr id="303128" name="Rectangle 24"/>
          <p:cNvSpPr>
            <a:spLocks noChangeArrowheads="1"/>
          </p:cNvSpPr>
          <p:nvPr/>
        </p:nvSpPr>
        <p:spPr bwMode="auto">
          <a:xfrm>
            <a:off x="328613" y="985838"/>
            <a:ext cx="3260725" cy="548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30000"/>
              </a:spcBef>
              <a:defRPr/>
            </a:pPr>
            <a:r>
              <a:rPr lang="en-US" sz="2600">
                <a:cs typeface="Arial" charset="0"/>
              </a:rPr>
              <a:t>Because of the tax, the units between </a:t>
            </a:r>
            <a:br>
              <a:rPr lang="en-US" sz="2600">
                <a:cs typeface="Arial" charset="0"/>
              </a:rPr>
            </a:br>
            <a:r>
              <a:rPr lang="en-US" sz="2300" b="1" i="1">
                <a:cs typeface="Arial" charset="0"/>
              </a:rPr>
              <a:t>Q</a:t>
            </a:r>
            <a:r>
              <a:rPr lang="en-US" sz="2300" b="1" i="1" baseline="-25000">
                <a:cs typeface="Arial" charset="0"/>
              </a:rPr>
              <a:t>T</a:t>
            </a:r>
            <a:r>
              <a:rPr lang="en-US" sz="2600">
                <a:cs typeface="Arial" charset="0"/>
              </a:rPr>
              <a:t>  and </a:t>
            </a:r>
            <a:r>
              <a:rPr lang="en-US" sz="2300" b="1" i="1">
                <a:cs typeface="Arial" charset="0"/>
              </a:rPr>
              <a:t>Q</a:t>
            </a:r>
            <a:r>
              <a:rPr lang="en-US" sz="2300" b="1" i="1" baseline="-25000">
                <a:cs typeface="Arial" charset="0"/>
              </a:rPr>
              <a:t>E</a:t>
            </a:r>
            <a:r>
              <a:rPr lang="en-US" sz="2600">
                <a:cs typeface="Arial" charset="0"/>
              </a:rPr>
              <a:t>  are not sold. </a:t>
            </a:r>
          </a:p>
          <a:p>
            <a:pPr>
              <a:spcBef>
                <a:spcPct val="15000"/>
              </a:spcBef>
              <a:defRPr/>
            </a:pPr>
            <a:r>
              <a:rPr lang="en-US" sz="2600">
                <a:cs typeface="Arial" charset="0"/>
              </a:rPr>
              <a:t>So, the tax has prevented some mutually beneficial trades.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03128">
                                            <p:txEl>
                                              <p:pRg st="0" end="0"/>
                                            </p:txEl>
                                          </p:spTgt>
                                        </p:tgtEl>
                                        <p:attrNameLst>
                                          <p:attrName>style.visibility</p:attrName>
                                        </p:attrNameLst>
                                      </p:cBhvr>
                                      <p:to>
                                        <p:strVal val="visible"/>
                                      </p:to>
                                    </p:set>
                                    <p:animEffect transition="in" filter="wipe(left)">
                                      <p:cBhvr>
                                        <p:cTn id="7" dur="500"/>
                                        <p:tgtEl>
                                          <p:spTgt spid="30312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03128">
                                            <p:txEl>
                                              <p:pRg st="1" end="1"/>
                                            </p:txEl>
                                          </p:spTgt>
                                        </p:tgtEl>
                                        <p:attrNameLst>
                                          <p:attrName>style.visibility</p:attrName>
                                        </p:attrNameLst>
                                      </p:cBhvr>
                                      <p:to>
                                        <p:strVal val="visible"/>
                                      </p:to>
                                    </p:set>
                                    <p:animEffect transition="in" filter="wipe(left)">
                                      <p:cBhvr>
                                        <p:cTn id="12" dur="500"/>
                                        <p:tgtEl>
                                          <p:spTgt spid="3031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128"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pattFill prst="wdUpDiag">
          <a:fgClr>
            <a:srgbClr val="FFFFCC"/>
          </a:fgClr>
          <a:bgClr>
            <a:schemeClr val="bg1"/>
          </a:bgClr>
        </a:pattFill>
        <a:effectLst/>
      </p:bgPr>
    </p:bg>
    <p:spTree>
      <p:nvGrpSpPr>
        <p:cNvPr id="1" name=""/>
        <p:cNvGrpSpPr/>
        <p:nvPr/>
      </p:nvGrpSpPr>
      <p:grpSpPr>
        <a:xfrm>
          <a:off x="0" y="0"/>
          <a:ext cx="0" cy="0"/>
          <a:chOff x="0" y="0"/>
          <a:chExt cx="0" cy="0"/>
        </a:xfrm>
      </p:grpSpPr>
      <p:grpSp>
        <p:nvGrpSpPr>
          <p:cNvPr id="79874" name="Group 2"/>
          <p:cNvGrpSpPr>
            <a:grpSpLocks/>
          </p:cNvGrpSpPr>
          <p:nvPr/>
        </p:nvGrpSpPr>
        <p:grpSpPr bwMode="auto">
          <a:xfrm>
            <a:off x="0" y="0"/>
            <a:ext cx="1550988" cy="6869113"/>
            <a:chOff x="0" y="0"/>
            <a:chExt cx="977" cy="4327"/>
          </a:xfrm>
        </p:grpSpPr>
        <p:sp>
          <p:nvSpPr>
            <p:cNvPr id="305155" name="Rectangle 3"/>
            <p:cNvSpPr>
              <a:spLocks noChangeArrowheads="1"/>
            </p:cNvSpPr>
            <p:nvPr/>
          </p:nvSpPr>
          <p:spPr bwMode="auto">
            <a:xfrm rot="5400000">
              <a:off x="-2011" y="2011"/>
              <a:ext cx="4327" cy="306"/>
            </a:xfrm>
            <a:prstGeom prst="rect">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5156" name="Oval 4"/>
            <p:cNvSpPr>
              <a:spLocks noChangeArrowheads="1"/>
            </p:cNvSpPr>
            <p:nvPr/>
          </p:nvSpPr>
          <p:spPr bwMode="auto">
            <a:xfrm rot="5400000">
              <a:off x="86" y="39"/>
              <a:ext cx="930" cy="852"/>
            </a:xfrm>
            <a:prstGeom prst="ellipse">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305157" name="Rectangle 5"/>
          <p:cNvSpPr>
            <a:spLocks noGrp="1" noChangeArrowheads="1"/>
          </p:cNvSpPr>
          <p:nvPr>
            <p:ph type="title"/>
          </p:nvPr>
        </p:nvSpPr>
        <p:spPr>
          <a:xfrm>
            <a:off x="387350" y="0"/>
            <a:ext cx="8210550" cy="923925"/>
          </a:xfrm>
        </p:spPr>
        <p:txBody>
          <a:bodyPr anchor="t"/>
          <a:lstStyle/>
          <a:p>
            <a:pPr algn="l" eaLnBrk="1" hangingPunct="1">
              <a:defRPr/>
            </a:pPr>
            <a:r>
              <a:rPr lang="en-US" sz="2800" smtClean="0">
                <a:solidFill>
                  <a:srgbClr val="FF9966"/>
                </a:solidFill>
                <a:effectLst>
                  <a:outerShdw blurRad="38100" dist="38100" dir="2700000" algn="tl">
                    <a:srgbClr val="DDDDDD"/>
                  </a:outerShdw>
                </a:effectLst>
              </a:rPr>
              <a:t>A C T I V E  L E A R N I N G  2:</a:t>
            </a:r>
            <a:r>
              <a:rPr lang="en-US" sz="3700" smtClean="0">
                <a:solidFill>
                  <a:srgbClr val="FF9966"/>
                </a:solidFill>
                <a:effectLst>
                  <a:outerShdw blurRad="38100" dist="38100" dir="2700000" algn="tl">
                    <a:srgbClr val="DDDDDD"/>
                  </a:outerShdw>
                </a:effectLst>
              </a:rPr>
              <a:t>   </a:t>
            </a:r>
            <a:br>
              <a:rPr lang="en-US" sz="3700" smtClean="0">
                <a:solidFill>
                  <a:srgbClr val="FF9966"/>
                </a:solidFill>
                <a:effectLst>
                  <a:outerShdw blurRad="38100" dist="38100" dir="2700000" algn="tl">
                    <a:srgbClr val="DDDDDD"/>
                  </a:outerShdw>
                </a:effectLst>
              </a:rPr>
            </a:br>
            <a:r>
              <a:rPr lang="en-US" sz="2800" smtClean="0">
                <a:solidFill>
                  <a:srgbClr val="996633"/>
                </a:solidFill>
                <a:effectLst>
                  <a:outerShdw blurRad="38100" dist="38100" dir="2700000" algn="tl">
                    <a:srgbClr val="DDDDDD"/>
                  </a:outerShdw>
                </a:effectLst>
              </a:rPr>
              <a:t>Analysis of tax</a:t>
            </a:r>
            <a:endParaRPr lang="en-US" sz="4000" smtClean="0">
              <a:solidFill>
                <a:srgbClr val="996633"/>
              </a:solidFill>
              <a:effectLst>
                <a:outerShdw blurRad="38100" dist="38100" dir="2700000" algn="tl">
                  <a:srgbClr val="DDDDDD"/>
                </a:outerShdw>
              </a:effectLst>
            </a:endParaRPr>
          </a:p>
        </p:txBody>
      </p:sp>
      <p:sp>
        <p:nvSpPr>
          <p:cNvPr id="305158" name="Rectangle 6"/>
          <p:cNvSpPr>
            <a:spLocks noChangeArrowheads="1"/>
          </p:cNvSpPr>
          <p:nvPr/>
        </p:nvSpPr>
        <p:spPr bwMode="auto">
          <a:xfrm>
            <a:off x="8432800" y="6367463"/>
            <a:ext cx="6096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endParaRPr lang="en-US" sz="1700">
              <a:solidFill>
                <a:srgbClr val="777777"/>
              </a:solidFill>
              <a:cs typeface="Arial" charset="0"/>
            </a:endParaRPr>
          </a:p>
        </p:txBody>
      </p:sp>
      <p:sp>
        <p:nvSpPr>
          <p:cNvPr id="305159" name="Rectangle 7"/>
          <p:cNvSpPr>
            <a:spLocks noChangeArrowheads="1"/>
          </p:cNvSpPr>
          <p:nvPr/>
        </p:nvSpPr>
        <p:spPr bwMode="auto">
          <a:xfrm>
            <a:off x="611188" y="1330325"/>
            <a:ext cx="2917825" cy="5103813"/>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03225" indent="-403225">
              <a:spcBef>
                <a:spcPct val="65000"/>
              </a:spcBef>
              <a:buClr>
                <a:srgbClr val="003399"/>
              </a:buClr>
              <a:defRPr/>
            </a:pPr>
            <a:r>
              <a:rPr lang="en-US" sz="2500" b="1">
                <a:solidFill>
                  <a:srgbClr val="669900"/>
                </a:solidFill>
                <a:cs typeface="Arial" charset="0"/>
              </a:rPr>
              <a:t>A.</a:t>
            </a:r>
            <a:r>
              <a:rPr lang="en-US" sz="2500">
                <a:solidFill>
                  <a:srgbClr val="669900"/>
                </a:solidFill>
                <a:cs typeface="Arial" charset="0"/>
              </a:rPr>
              <a:t>	</a:t>
            </a:r>
            <a:r>
              <a:rPr lang="en-US" sz="2700">
                <a:cs typeface="Arial" charset="0"/>
              </a:rPr>
              <a:t>Compute </a:t>
            </a:r>
            <a:br>
              <a:rPr lang="en-US" sz="2700">
                <a:cs typeface="Arial" charset="0"/>
              </a:rPr>
            </a:br>
            <a:r>
              <a:rPr lang="en-US" sz="2700">
                <a:cs typeface="Arial" charset="0"/>
              </a:rPr>
              <a:t>CS, PS, and total surplus without a tax. </a:t>
            </a:r>
          </a:p>
          <a:p>
            <a:pPr marL="403225" indent="-403225">
              <a:buClr>
                <a:srgbClr val="003399"/>
              </a:buClr>
              <a:defRPr/>
            </a:pPr>
            <a:r>
              <a:rPr lang="en-US" sz="2500" b="1">
                <a:solidFill>
                  <a:srgbClr val="669900"/>
                </a:solidFill>
                <a:cs typeface="Arial" charset="0"/>
              </a:rPr>
              <a:t>B.</a:t>
            </a:r>
            <a:r>
              <a:rPr lang="en-US" sz="2500">
                <a:solidFill>
                  <a:srgbClr val="669900"/>
                </a:solidFill>
                <a:cs typeface="Arial" charset="0"/>
              </a:rPr>
              <a:t>	</a:t>
            </a:r>
            <a:r>
              <a:rPr lang="en-US" sz="2700">
                <a:cs typeface="Arial" charset="0"/>
              </a:rPr>
              <a:t>If $100 tax </a:t>
            </a:r>
            <a:br>
              <a:rPr lang="en-US" sz="2700">
                <a:cs typeface="Arial" charset="0"/>
              </a:rPr>
            </a:br>
            <a:r>
              <a:rPr lang="en-US" sz="2700">
                <a:cs typeface="Arial" charset="0"/>
              </a:rPr>
              <a:t>per ticket, </a:t>
            </a:r>
            <a:br>
              <a:rPr lang="en-US" sz="2700">
                <a:cs typeface="Arial" charset="0"/>
              </a:rPr>
            </a:br>
            <a:r>
              <a:rPr lang="en-US" sz="2700">
                <a:cs typeface="Arial" charset="0"/>
              </a:rPr>
              <a:t>compute </a:t>
            </a:r>
            <a:br>
              <a:rPr lang="en-US" sz="2700">
                <a:cs typeface="Arial" charset="0"/>
              </a:rPr>
            </a:br>
            <a:r>
              <a:rPr lang="en-US" sz="2700">
                <a:cs typeface="Arial" charset="0"/>
              </a:rPr>
              <a:t>CS, PS, </a:t>
            </a:r>
            <a:br>
              <a:rPr lang="en-US" sz="2700">
                <a:cs typeface="Arial" charset="0"/>
              </a:rPr>
            </a:br>
            <a:r>
              <a:rPr lang="en-US" sz="2700">
                <a:cs typeface="Arial" charset="0"/>
              </a:rPr>
              <a:t>tax revenue, total surplus, and DWL.</a:t>
            </a:r>
          </a:p>
        </p:txBody>
      </p:sp>
      <p:grpSp>
        <p:nvGrpSpPr>
          <p:cNvPr id="79878" name="Group 8"/>
          <p:cNvGrpSpPr>
            <a:grpSpLocks/>
          </p:cNvGrpSpPr>
          <p:nvPr/>
        </p:nvGrpSpPr>
        <p:grpSpPr bwMode="auto">
          <a:xfrm>
            <a:off x="4513263" y="1544638"/>
            <a:ext cx="4038600" cy="3098800"/>
            <a:chOff x="2843" y="973"/>
            <a:chExt cx="2544" cy="1952"/>
          </a:xfrm>
        </p:grpSpPr>
        <p:sp>
          <p:nvSpPr>
            <p:cNvPr id="305161" name="Text Box 9"/>
            <p:cNvSpPr txBox="1">
              <a:spLocks noChangeArrowheads="1"/>
            </p:cNvSpPr>
            <p:nvPr/>
          </p:nvSpPr>
          <p:spPr bwMode="auto">
            <a:xfrm>
              <a:off x="5108" y="2685"/>
              <a:ext cx="279"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spAutoFit/>
            </a:bodyPr>
            <a:lstStyle/>
            <a:p>
              <a:pPr algn="ctr">
                <a:spcBef>
                  <a:spcPct val="50000"/>
                </a:spcBef>
                <a:defRPr/>
              </a:pPr>
              <a:r>
                <a:rPr lang="en-US" sz="2500" b="1" i="1">
                  <a:cs typeface="Arial" charset="0"/>
                </a:rPr>
                <a:t>D</a:t>
              </a:r>
            </a:p>
          </p:txBody>
        </p:sp>
        <p:sp>
          <p:nvSpPr>
            <p:cNvPr id="305162" name="Line 10"/>
            <p:cNvSpPr>
              <a:spLocks noChangeShapeType="1"/>
            </p:cNvSpPr>
            <p:nvPr/>
          </p:nvSpPr>
          <p:spPr bwMode="auto">
            <a:xfrm>
              <a:off x="2843" y="973"/>
              <a:ext cx="2326" cy="1773"/>
            </a:xfrm>
            <a:prstGeom prst="line">
              <a:avLst/>
            </a:prstGeom>
            <a:noFill/>
            <a:ln w="444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79879" name="Group 11"/>
          <p:cNvGrpSpPr>
            <a:grpSpLocks/>
          </p:cNvGrpSpPr>
          <p:nvPr/>
        </p:nvGrpSpPr>
        <p:grpSpPr bwMode="auto">
          <a:xfrm>
            <a:off x="4521200" y="2693988"/>
            <a:ext cx="3992563" cy="3116262"/>
            <a:chOff x="2848" y="1697"/>
            <a:chExt cx="2515" cy="1963"/>
          </a:xfrm>
        </p:grpSpPr>
        <p:sp>
          <p:nvSpPr>
            <p:cNvPr id="305164" name="Text Box 12"/>
            <p:cNvSpPr txBox="1">
              <a:spLocks noChangeArrowheads="1"/>
            </p:cNvSpPr>
            <p:nvPr/>
          </p:nvSpPr>
          <p:spPr bwMode="auto">
            <a:xfrm>
              <a:off x="5091" y="1697"/>
              <a:ext cx="272"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spAutoFit/>
            </a:bodyPr>
            <a:lstStyle/>
            <a:p>
              <a:pPr algn="ctr">
                <a:spcBef>
                  <a:spcPct val="50000"/>
                </a:spcBef>
                <a:defRPr/>
              </a:pPr>
              <a:r>
                <a:rPr lang="en-US" sz="2500" b="1" i="1">
                  <a:cs typeface="Arial" charset="0"/>
                </a:rPr>
                <a:t>S</a:t>
              </a:r>
            </a:p>
          </p:txBody>
        </p:sp>
        <p:sp>
          <p:nvSpPr>
            <p:cNvPr id="305165" name="Line 13"/>
            <p:cNvSpPr>
              <a:spLocks noChangeShapeType="1"/>
            </p:cNvSpPr>
            <p:nvPr/>
          </p:nvSpPr>
          <p:spPr bwMode="auto">
            <a:xfrm rot="5400000">
              <a:off x="3120" y="1622"/>
              <a:ext cx="1766" cy="2313"/>
            </a:xfrm>
            <a:prstGeom prst="line">
              <a:avLst/>
            </a:prstGeom>
            <a:noFill/>
            <a:ln w="444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79880" name="Group 14"/>
          <p:cNvGrpSpPr>
            <a:grpSpLocks/>
          </p:cNvGrpSpPr>
          <p:nvPr/>
        </p:nvGrpSpPr>
        <p:grpSpPr bwMode="auto">
          <a:xfrm>
            <a:off x="3486150" y="854075"/>
            <a:ext cx="5289550" cy="5865813"/>
            <a:chOff x="2196" y="443"/>
            <a:chExt cx="3332" cy="3695"/>
          </a:xfrm>
        </p:grpSpPr>
        <p:grpSp>
          <p:nvGrpSpPr>
            <p:cNvPr id="79882" name="Group 15"/>
            <p:cNvGrpSpPr>
              <a:grpSpLocks/>
            </p:cNvGrpSpPr>
            <p:nvPr/>
          </p:nvGrpSpPr>
          <p:grpSpPr bwMode="auto">
            <a:xfrm>
              <a:off x="2208" y="443"/>
              <a:ext cx="3320" cy="3695"/>
              <a:chOff x="2208" y="443"/>
              <a:chExt cx="3320" cy="3695"/>
            </a:xfrm>
          </p:grpSpPr>
          <p:graphicFrame>
            <p:nvGraphicFramePr>
              <p:cNvPr id="79884" name="Object 16"/>
              <p:cNvGraphicFramePr>
                <a:graphicFrameLocks noChangeAspect="1"/>
              </p:cNvGraphicFramePr>
              <p:nvPr/>
            </p:nvGraphicFramePr>
            <p:xfrm>
              <a:off x="2208" y="443"/>
              <a:ext cx="3284" cy="3695"/>
            </p:xfrm>
            <a:graphic>
              <a:graphicData uri="http://schemas.openxmlformats.org/presentationml/2006/ole">
                <mc:AlternateContent xmlns:mc="http://schemas.openxmlformats.org/markup-compatibility/2006">
                  <mc:Choice xmlns:v="urn:schemas-microsoft-com:vml" Requires="v">
                    <p:oleObj spid="_x0000_s79897" name="Chart" r:id="rId4" imgW="3848100" imgH="4343400" progId="Excel.Chart.8">
                      <p:embed/>
                    </p:oleObj>
                  </mc:Choice>
                  <mc:Fallback>
                    <p:oleObj name="Chart" r:id="rId4" imgW="3848100" imgH="4343400" progId="Excel.Chart.8">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8" y="443"/>
                            <a:ext cx="3284" cy="3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305169" name="Text Box 17"/>
              <p:cNvSpPr txBox="1">
                <a:spLocks noChangeArrowheads="1"/>
              </p:cNvSpPr>
              <p:nvPr/>
            </p:nvSpPr>
            <p:spPr bwMode="auto">
              <a:xfrm>
                <a:off x="2639" y="575"/>
                <a:ext cx="426"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spAutoFit/>
              </a:bodyPr>
              <a:lstStyle/>
              <a:p>
                <a:pPr algn="ctr">
                  <a:spcBef>
                    <a:spcPct val="50000"/>
                  </a:spcBef>
                  <a:defRPr/>
                </a:pPr>
                <a:r>
                  <a:rPr lang="en-US" sz="2500" b="1" i="1">
                    <a:cs typeface="Arial" charset="0"/>
                  </a:rPr>
                  <a:t>P</a:t>
                </a:r>
              </a:p>
            </p:txBody>
          </p:sp>
          <p:sp>
            <p:nvSpPr>
              <p:cNvPr id="305170" name="Text Box 18"/>
              <p:cNvSpPr txBox="1">
                <a:spLocks noChangeArrowheads="1"/>
              </p:cNvSpPr>
              <p:nvPr/>
            </p:nvSpPr>
            <p:spPr bwMode="auto">
              <a:xfrm>
                <a:off x="5169" y="3532"/>
                <a:ext cx="359"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spAutoFit/>
              </a:bodyPr>
              <a:lstStyle/>
              <a:p>
                <a:pPr algn="ctr">
                  <a:spcBef>
                    <a:spcPct val="50000"/>
                  </a:spcBef>
                  <a:defRPr/>
                </a:pPr>
                <a:r>
                  <a:rPr lang="en-US" sz="2500" b="1" i="1">
                    <a:cs typeface="Arial" charset="0"/>
                  </a:rPr>
                  <a:t>Q</a:t>
                </a:r>
              </a:p>
            </p:txBody>
          </p:sp>
        </p:grpSp>
        <p:sp>
          <p:nvSpPr>
            <p:cNvPr id="305171" name="Text Box 19"/>
            <p:cNvSpPr txBox="1">
              <a:spLocks noChangeArrowheads="1"/>
            </p:cNvSpPr>
            <p:nvPr/>
          </p:nvSpPr>
          <p:spPr bwMode="auto">
            <a:xfrm>
              <a:off x="2196" y="825"/>
              <a:ext cx="224"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sz="2200">
                  <a:cs typeface="Arial" charset="0"/>
                </a:rPr>
                <a:t>$</a:t>
              </a:r>
            </a:p>
          </p:txBody>
        </p:sp>
      </p:grpSp>
      <p:sp>
        <p:nvSpPr>
          <p:cNvPr id="305172" name="Text Box 20"/>
          <p:cNvSpPr txBox="1">
            <a:spLocks noChangeArrowheads="1"/>
          </p:cNvSpPr>
          <p:nvPr/>
        </p:nvSpPr>
        <p:spPr bwMode="auto">
          <a:xfrm>
            <a:off x="5167313" y="496888"/>
            <a:ext cx="2490787" cy="863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a:cs typeface="Arial" charset="0"/>
              </a:rPr>
              <a:t>The market for airplane tickets</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05159"/>
                                        </p:tgtEl>
                                        <p:attrNameLst>
                                          <p:attrName>style.visibility</p:attrName>
                                        </p:attrNameLst>
                                      </p:cBhvr>
                                      <p:to>
                                        <p:strVal val="visible"/>
                                      </p:to>
                                    </p:set>
                                    <p:animEffect transition="in" filter="dissolve">
                                      <p:cBhvr>
                                        <p:cTn id="7" dur="500"/>
                                        <p:tgtEl>
                                          <p:spTgt spid="305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5159" grpId="0" bldLvl="5"/>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pattFill prst="wdUpDiag">
          <a:fgClr>
            <a:srgbClr val="FFFFCC"/>
          </a:fgClr>
          <a:bgClr>
            <a:schemeClr val="bg1"/>
          </a:bgClr>
        </a:pattFill>
        <a:effectLst/>
      </p:bgPr>
    </p:bg>
    <p:spTree>
      <p:nvGrpSpPr>
        <p:cNvPr id="1" name=""/>
        <p:cNvGrpSpPr/>
        <p:nvPr/>
      </p:nvGrpSpPr>
      <p:grpSpPr>
        <a:xfrm>
          <a:off x="0" y="0"/>
          <a:ext cx="0" cy="0"/>
          <a:chOff x="0" y="0"/>
          <a:chExt cx="0" cy="0"/>
        </a:xfrm>
      </p:grpSpPr>
      <p:grpSp>
        <p:nvGrpSpPr>
          <p:cNvPr id="81922" name="Group 2"/>
          <p:cNvGrpSpPr>
            <a:grpSpLocks/>
          </p:cNvGrpSpPr>
          <p:nvPr/>
        </p:nvGrpSpPr>
        <p:grpSpPr bwMode="auto">
          <a:xfrm>
            <a:off x="0" y="0"/>
            <a:ext cx="1550988" cy="6869113"/>
            <a:chOff x="0" y="0"/>
            <a:chExt cx="977" cy="4327"/>
          </a:xfrm>
        </p:grpSpPr>
        <p:sp>
          <p:nvSpPr>
            <p:cNvPr id="307203" name="Rectangle 3"/>
            <p:cNvSpPr>
              <a:spLocks noChangeArrowheads="1"/>
            </p:cNvSpPr>
            <p:nvPr/>
          </p:nvSpPr>
          <p:spPr bwMode="auto">
            <a:xfrm rot="5400000">
              <a:off x="-2011" y="2011"/>
              <a:ext cx="4327" cy="306"/>
            </a:xfrm>
            <a:prstGeom prst="rect">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7204" name="Oval 4"/>
            <p:cNvSpPr>
              <a:spLocks noChangeArrowheads="1"/>
            </p:cNvSpPr>
            <p:nvPr/>
          </p:nvSpPr>
          <p:spPr bwMode="auto">
            <a:xfrm rot="5400000">
              <a:off x="86" y="39"/>
              <a:ext cx="930" cy="852"/>
            </a:xfrm>
            <a:prstGeom prst="ellipse">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307205" name="Rectangle 5"/>
          <p:cNvSpPr>
            <a:spLocks noGrp="1" noChangeArrowheads="1"/>
          </p:cNvSpPr>
          <p:nvPr>
            <p:ph type="title"/>
          </p:nvPr>
        </p:nvSpPr>
        <p:spPr>
          <a:xfrm>
            <a:off x="387350" y="0"/>
            <a:ext cx="8229600" cy="1241425"/>
          </a:xfrm>
        </p:spPr>
        <p:txBody>
          <a:bodyPr anchor="t"/>
          <a:lstStyle/>
          <a:p>
            <a:pPr algn="l" eaLnBrk="1" hangingPunct="1">
              <a:defRPr/>
            </a:pPr>
            <a:r>
              <a:rPr lang="en-US" sz="2800" smtClean="0">
                <a:solidFill>
                  <a:srgbClr val="FF9966"/>
                </a:solidFill>
                <a:effectLst>
                  <a:outerShdw blurRad="38100" dist="38100" dir="2700000" algn="tl">
                    <a:srgbClr val="DDDDDD"/>
                  </a:outerShdw>
                </a:effectLst>
              </a:rPr>
              <a:t>A C T I V E  L E A R N I N G  2:   </a:t>
            </a:r>
            <a:br>
              <a:rPr lang="en-US" sz="2800" smtClean="0">
                <a:solidFill>
                  <a:srgbClr val="FF9966"/>
                </a:solidFill>
                <a:effectLst>
                  <a:outerShdw blurRad="38100" dist="38100" dir="2700000" algn="tl">
                    <a:srgbClr val="DDDDDD"/>
                  </a:outerShdw>
                </a:effectLst>
              </a:rPr>
            </a:br>
            <a:r>
              <a:rPr lang="en-US" sz="2800" smtClean="0">
                <a:solidFill>
                  <a:srgbClr val="996633"/>
                </a:solidFill>
                <a:effectLst>
                  <a:outerShdw blurRad="38100" dist="38100" dir="2700000" algn="tl">
                    <a:srgbClr val="DDDDDD"/>
                  </a:outerShdw>
                </a:effectLst>
              </a:rPr>
              <a:t>Answers to A</a:t>
            </a:r>
            <a:endParaRPr lang="en-US" sz="4000" smtClean="0">
              <a:solidFill>
                <a:srgbClr val="996633"/>
              </a:solidFill>
              <a:effectLst>
                <a:outerShdw blurRad="38100" dist="38100" dir="2700000" algn="tl">
                  <a:srgbClr val="DDDDDD"/>
                </a:outerShdw>
              </a:effectLst>
            </a:endParaRPr>
          </a:p>
        </p:txBody>
      </p:sp>
      <p:sp>
        <p:nvSpPr>
          <p:cNvPr id="307206" name="Rectangle 6"/>
          <p:cNvSpPr>
            <a:spLocks noChangeArrowheads="1"/>
          </p:cNvSpPr>
          <p:nvPr/>
        </p:nvSpPr>
        <p:spPr bwMode="auto">
          <a:xfrm>
            <a:off x="8432800" y="6367463"/>
            <a:ext cx="6096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endParaRPr lang="en-US" sz="1700">
              <a:solidFill>
                <a:srgbClr val="777777"/>
              </a:solidFill>
              <a:cs typeface="Arial" charset="0"/>
            </a:endParaRPr>
          </a:p>
        </p:txBody>
      </p:sp>
      <p:grpSp>
        <p:nvGrpSpPr>
          <p:cNvPr id="81925" name="Group 7"/>
          <p:cNvGrpSpPr>
            <a:grpSpLocks/>
          </p:cNvGrpSpPr>
          <p:nvPr/>
        </p:nvGrpSpPr>
        <p:grpSpPr bwMode="auto">
          <a:xfrm>
            <a:off x="4513263" y="1544638"/>
            <a:ext cx="4038600" cy="3098800"/>
            <a:chOff x="2843" y="973"/>
            <a:chExt cx="2544" cy="1952"/>
          </a:xfrm>
        </p:grpSpPr>
        <p:sp>
          <p:nvSpPr>
            <p:cNvPr id="307208" name="Text Box 8"/>
            <p:cNvSpPr txBox="1">
              <a:spLocks noChangeArrowheads="1"/>
            </p:cNvSpPr>
            <p:nvPr/>
          </p:nvSpPr>
          <p:spPr bwMode="auto">
            <a:xfrm>
              <a:off x="5108" y="2685"/>
              <a:ext cx="279"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spAutoFit/>
            </a:bodyPr>
            <a:lstStyle/>
            <a:p>
              <a:pPr algn="ctr">
                <a:spcBef>
                  <a:spcPct val="50000"/>
                </a:spcBef>
                <a:defRPr/>
              </a:pPr>
              <a:r>
                <a:rPr lang="en-US" sz="2500" b="1" i="1">
                  <a:cs typeface="Arial" charset="0"/>
                </a:rPr>
                <a:t>D</a:t>
              </a:r>
            </a:p>
          </p:txBody>
        </p:sp>
        <p:sp>
          <p:nvSpPr>
            <p:cNvPr id="307209" name="Line 9"/>
            <p:cNvSpPr>
              <a:spLocks noChangeShapeType="1"/>
            </p:cNvSpPr>
            <p:nvPr/>
          </p:nvSpPr>
          <p:spPr bwMode="auto">
            <a:xfrm>
              <a:off x="2843" y="973"/>
              <a:ext cx="2326" cy="1773"/>
            </a:xfrm>
            <a:prstGeom prst="line">
              <a:avLst/>
            </a:prstGeom>
            <a:noFill/>
            <a:ln w="444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81926" name="Group 10"/>
          <p:cNvGrpSpPr>
            <a:grpSpLocks/>
          </p:cNvGrpSpPr>
          <p:nvPr/>
        </p:nvGrpSpPr>
        <p:grpSpPr bwMode="auto">
          <a:xfrm>
            <a:off x="4521200" y="2693988"/>
            <a:ext cx="3992563" cy="3116262"/>
            <a:chOff x="2848" y="1697"/>
            <a:chExt cx="2515" cy="1963"/>
          </a:xfrm>
        </p:grpSpPr>
        <p:sp>
          <p:nvSpPr>
            <p:cNvPr id="307211" name="Text Box 11"/>
            <p:cNvSpPr txBox="1">
              <a:spLocks noChangeArrowheads="1"/>
            </p:cNvSpPr>
            <p:nvPr/>
          </p:nvSpPr>
          <p:spPr bwMode="auto">
            <a:xfrm>
              <a:off x="5091" y="1697"/>
              <a:ext cx="272"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spAutoFit/>
            </a:bodyPr>
            <a:lstStyle/>
            <a:p>
              <a:pPr algn="ctr">
                <a:spcBef>
                  <a:spcPct val="50000"/>
                </a:spcBef>
                <a:defRPr/>
              </a:pPr>
              <a:r>
                <a:rPr lang="en-US" sz="2500" b="1" i="1">
                  <a:cs typeface="Arial" charset="0"/>
                </a:rPr>
                <a:t>S</a:t>
              </a:r>
            </a:p>
          </p:txBody>
        </p:sp>
        <p:sp>
          <p:nvSpPr>
            <p:cNvPr id="307212" name="Line 12"/>
            <p:cNvSpPr>
              <a:spLocks noChangeShapeType="1"/>
            </p:cNvSpPr>
            <p:nvPr/>
          </p:nvSpPr>
          <p:spPr bwMode="auto">
            <a:xfrm rot="5400000">
              <a:off x="3120" y="1622"/>
              <a:ext cx="1766" cy="2313"/>
            </a:xfrm>
            <a:prstGeom prst="line">
              <a:avLst/>
            </a:prstGeom>
            <a:noFill/>
            <a:ln w="444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07213" name="Text Box 13"/>
          <p:cNvSpPr txBox="1">
            <a:spLocks noChangeArrowheads="1"/>
          </p:cNvSpPr>
          <p:nvPr/>
        </p:nvSpPr>
        <p:spPr bwMode="auto">
          <a:xfrm>
            <a:off x="469900" y="1343025"/>
            <a:ext cx="2924175" cy="140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15000"/>
              </a:spcBef>
              <a:defRPr/>
            </a:pPr>
            <a:r>
              <a:rPr lang="en-US" sz="2600">
                <a:cs typeface="Arial" charset="0"/>
              </a:rPr>
              <a:t>CS </a:t>
            </a:r>
          </a:p>
          <a:p>
            <a:pPr>
              <a:spcBef>
                <a:spcPct val="15000"/>
              </a:spcBef>
              <a:defRPr/>
            </a:pPr>
            <a:r>
              <a:rPr lang="en-US" sz="2600">
                <a:cs typeface="Arial" charset="0"/>
              </a:rPr>
              <a:t>= ½ x $200 x 100</a:t>
            </a:r>
          </a:p>
          <a:p>
            <a:pPr>
              <a:spcBef>
                <a:spcPct val="15000"/>
              </a:spcBef>
              <a:defRPr/>
            </a:pPr>
            <a:r>
              <a:rPr lang="en-US" sz="2600">
                <a:cs typeface="Arial" charset="0"/>
              </a:rPr>
              <a:t>= </a:t>
            </a:r>
            <a:r>
              <a:rPr lang="en-US" sz="2600" u="sng">
                <a:cs typeface="Arial" charset="0"/>
              </a:rPr>
              <a:t>$10,000</a:t>
            </a:r>
          </a:p>
        </p:txBody>
      </p:sp>
      <p:grpSp>
        <p:nvGrpSpPr>
          <p:cNvPr id="81928" name="Group 14"/>
          <p:cNvGrpSpPr>
            <a:grpSpLocks/>
          </p:cNvGrpSpPr>
          <p:nvPr/>
        </p:nvGrpSpPr>
        <p:grpSpPr bwMode="auto">
          <a:xfrm>
            <a:off x="3486150" y="841375"/>
            <a:ext cx="5289550" cy="5865813"/>
            <a:chOff x="2196" y="530"/>
            <a:chExt cx="3332" cy="3695"/>
          </a:xfrm>
        </p:grpSpPr>
        <p:grpSp>
          <p:nvGrpSpPr>
            <p:cNvPr id="81942" name="Group 15"/>
            <p:cNvGrpSpPr>
              <a:grpSpLocks/>
            </p:cNvGrpSpPr>
            <p:nvPr/>
          </p:nvGrpSpPr>
          <p:grpSpPr bwMode="auto">
            <a:xfrm>
              <a:off x="2233" y="530"/>
              <a:ext cx="3295" cy="3695"/>
              <a:chOff x="2233" y="530"/>
              <a:chExt cx="3295" cy="3695"/>
            </a:xfrm>
          </p:grpSpPr>
          <p:graphicFrame>
            <p:nvGraphicFramePr>
              <p:cNvPr id="81944" name="Object 16"/>
              <p:cNvGraphicFramePr>
                <a:graphicFrameLocks noChangeAspect="1"/>
              </p:cNvGraphicFramePr>
              <p:nvPr/>
            </p:nvGraphicFramePr>
            <p:xfrm>
              <a:off x="2233" y="530"/>
              <a:ext cx="3284" cy="3695"/>
            </p:xfrm>
            <a:graphic>
              <a:graphicData uri="http://schemas.openxmlformats.org/presentationml/2006/ole">
                <mc:AlternateContent xmlns:mc="http://schemas.openxmlformats.org/markup-compatibility/2006">
                  <mc:Choice xmlns:v="urn:schemas-microsoft-com:vml" Requires="v">
                    <p:oleObj spid="_x0000_s81957" name="Chart" r:id="rId4" imgW="3848100" imgH="4343400" progId="Excel.Chart.8">
                      <p:embed/>
                    </p:oleObj>
                  </mc:Choice>
                  <mc:Fallback>
                    <p:oleObj name="Chart" r:id="rId4" imgW="3848100" imgH="4343400" progId="Excel.Chart.8">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33" y="530"/>
                            <a:ext cx="3284" cy="3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307217" name="Text Box 17"/>
              <p:cNvSpPr txBox="1">
                <a:spLocks noChangeArrowheads="1"/>
              </p:cNvSpPr>
              <p:nvPr/>
            </p:nvSpPr>
            <p:spPr bwMode="auto">
              <a:xfrm>
                <a:off x="2639" y="575"/>
                <a:ext cx="426"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spAutoFit/>
              </a:bodyPr>
              <a:lstStyle/>
              <a:p>
                <a:pPr algn="ctr">
                  <a:spcBef>
                    <a:spcPct val="50000"/>
                  </a:spcBef>
                  <a:defRPr/>
                </a:pPr>
                <a:r>
                  <a:rPr lang="en-US" sz="2500" b="1" i="1">
                    <a:cs typeface="Arial" charset="0"/>
                  </a:rPr>
                  <a:t>P</a:t>
                </a:r>
              </a:p>
            </p:txBody>
          </p:sp>
          <p:sp>
            <p:nvSpPr>
              <p:cNvPr id="307218" name="Text Box 18"/>
              <p:cNvSpPr txBox="1">
                <a:spLocks noChangeArrowheads="1"/>
              </p:cNvSpPr>
              <p:nvPr/>
            </p:nvSpPr>
            <p:spPr bwMode="auto">
              <a:xfrm>
                <a:off x="5169" y="3532"/>
                <a:ext cx="359"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spAutoFit/>
              </a:bodyPr>
              <a:lstStyle/>
              <a:p>
                <a:pPr algn="ctr">
                  <a:spcBef>
                    <a:spcPct val="50000"/>
                  </a:spcBef>
                  <a:defRPr/>
                </a:pPr>
                <a:r>
                  <a:rPr lang="en-US" sz="2500" b="1" i="1">
                    <a:cs typeface="Arial" charset="0"/>
                  </a:rPr>
                  <a:t>Q</a:t>
                </a:r>
              </a:p>
            </p:txBody>
          </p:sp>
        </p:grpSp>
        <p:sp>
          <p:nvSpPr>
            <p:cNvPr id="307219" name="Text Box 19"/>
            <p:cNvSpPr txBox="1">
              <a:spLocks noChangeArrowheads="1"/>
            </p:cNvSpPr>
            <p:nvPr/>
          </p:nvSpPr>
          <p:spPr bwMode="auto">
            <a:xfrm>
              <a:off x="2196" y="825"/>
              <a:ext cx="224"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sz="2200">
                  <a:cs typeface="Arial" charset="0"/>
                </a:rPr>
                <a:t>$</a:t>
              </a:r>
            </a:p>
          </p:txBody>
        </p:sp>
      </p:grpSp>
      <p:sp>
        <p:nvSpPr>
          <p:cNvPr id="307220" name="Text Box 20"/>
          <p:cNvSpPr txBox="1">
            <a:spLocks noChangeArrowheads="1"/>
          </p:cNvSpPr>
          <p:nvPr/>
        </p:nvSpPr>
        <p:spPr bwMode="auto">
          <a:xfrm>
            <a:off x="458788" y="4502150"/>
            <a:ext cx="3370262" cy="140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15000"/>
              </a:spcBef>
              <a:defRPr/>
            </a:pPr>
            <a:r>
              <a:rPr lang="en-US" sz="2600">
                <a:cs typeface="Arial" charset="0"/>
              </a:rPr>
              <a:t>total surplus</a:t>
            </a:r>
          </a:p>
          <a:p>
            <a:pPr>
              <a:spcBef>
                <a:spcPct val="15000"/>
              </a:spcBef>
              <a:defRPr/>
            </a:pPr>
            <a:r>
              <a:rPr lang="en-US" sz="2600">
                <a:cs typeface="Arial" charset="0"/>
              </a:rPr>
              <a:t>= $10,000 + $10,000</a:t>
            </a:r>
          </a:p>
          <a:p>
            <a:pPr>
              <a:spcBef>
                <a:spcPct val="15000"/>
              </a:spcBef>
              <a:defRPr/>
            </a:pPr>
            <a:r>
              <a:rPr lang="en-US" sz="2600">
                <a:cs typeface="Arial" charset="0"/>
              </a:rPr>
              <a:t>= </a:t>
            </a:r>
            <a:r>
              <a:rPr lang="en-US" sz="2600" u="sng">
                <a:cs typeface="Arial" charset="0"/>
              </a:rPr>
              <a:t>$20,000</a:t>
            </a:r>
          </a:p>
        </p:txBody>
      </p:sp>
      <p:sp>
        <p:nvSpPr>
          <p:cNvPr id="307221" name="Text Box 21"/>
          <p:cNvSpPr txBox="1">
            <a:spLocks noChangeArrowheads="1"/>
          </p:cNvSpPr>
          <p:nvPr/>
        </p:nvSpPr>
        <p:spPr bwMode="auto">
          <a:xfrm>
            <a:off x="450850" y="2933700"/>
            <a:ext cx="3019425" cy="140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15000"/>
              </a:spcBef>
              <a:defRPr/>
            </a:pPr>
            <a:r>
              <a:rPr lang="en-US" sz="2600">
                <a:cs typeface="Arial" charset="0"/>
              </a:rPr>
              <a:t>PS </a:t>
            </a:r>
          </a:p>
          <a:p>
            <a:pPr>
              <a:spcBef>
                <a:spcPct val="15000"/>
              </a:spcBef>
              <a:defRPr/>
            </a:pPr>
            <a:r>
              <a:rPr lang="en-US" sz="2600">
                <a:cs typeface="Arial" charset="0"/>
              </a:rPr>
              <a:t>= ½ x $200 x 100</a:t>
            </a:r>
          </a:p>
          <a:p>
            <a:pPr>
              <a:spcBef>
                <a:spcPct val="15000"/>
              </a:spcBef>
              <a:defRPr/>
            </a:pPr>
            <a:r>
              <a:rPr lang="en-US" sz="2600">
                <a:cs typeface="Arial" charset="0"/>
              </a:rPr>
              <a:t>= </a:t>
            </a:r>
            <a:r>
              <a:rPr lang="en-US" sz="2600" u="sng">
                <a:cs typeface="Arial" charset="0"/>
              </a:rPr>
              <a:t>$10,000</a:t>
            </a:r>
          </a:p>
        </p:txBody>
      </p:sp>
      <p:sp>
        <p:nvSpPr>
          <p:cNvPr id="307222" name="AutoShape 22"/>
          <p:cNvSpPr>
            <a:spLocks noChangeArrowheads="1"/>
          </p:cNvSpPr>
          <p:nvPr/>
        </p:nvSpPr>
        <p:spPr bwMode="auto">
          <a:xfrm>
            <a:off x="4527550" y="1587500"/>
            <a:ext cx="2714625" cy="2076450"/>
          </a:xfrm>
          <a:prstGeom prst="rtTriangle">
            <a:avLst/>
          </a:prstGeom>
          <a:solidFill>
            <a:srgbClr val="FFFF00">
              <a:alpha val="50000"/>
            </a:srgbClr>
          </a:solidFill>
          <a:ln>
            <a:noFill/>
          </a:ln>
          <a:effectLst/>
          <a:extLst>
            <a:ext uri="{91240B29-F687-4f45-9708-019B960494DF}">
              <a14:hiddenLine xmlns:a14="http://schemas.microsoft.com/office/drawing/2010/main" w="28575">
                <a:solidFill>
                  <a:srgbClr val="FFFF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7223" name="AutoShape 23"/>
          <p:cNvSpPr>
            <a:spLocks noChangeArrowheads="1"/>
          </p:cNvSpPr>
          <p:nvPr/>
        </p:nvSpPr>
        <p:spPr bwMode="auto">
          <a:xfrm flipV="1">
            <a:off x="4530725" y="3684588"/>
            <a:ext cx="2719388" cy="2087562"/>
          </a:xfrm>
          <a:prstGeom prst="rtTriangle">
            <a:avLst/>
          </a:prstGeom>
          <a:solidFill>
            <a:srgbClr val="00FF00">
              <a:alpha val="50000"/>
            </a:srgbClr>
          </a:solidFill>
          <a:ln>
            <a:noFill/>
          </a:ln>
          <a:effectLst/>
          <a:extLst>
            <a:ext uri="{91240B29-F687-4f45-9708-019B960494DF}">
              <a14:hiddenLine xmlns:a14="http://schemas.microsoft.com/office/drawing/2010/main" w="28575">
                <a:solidFill>
                  <a:srgbClr val="00CC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7224" name="AutoShape 24"/>
          <p:cNvSpPr>
            <a:spLocks noChangeArrowheads="1"/>
          </p:cNvSpPr>
          <p:nvPr/>
        </p:nvSpPr>
        <p:spPr bwMode="auto">
          <a:xfrm rot="5400000">
            <a:off x="3832225" y="2333625"/>
            <a:ext cx="4130675" cy="2695575"/>
          </a:xfrm>
          <a:prstGeom prst="triangle">
            <a:avLst>
              <a:gd name="adj" fmla="val 49843"/>
            </a:avLst>
          </a:prstGeom>
          <a:noFill/>
          <a:ln w="50800">
            <a:solidFill>
              <a:srgbClr val="FF99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nvGrpSpPr>
          <p:cNvPr id="307225" name="Group 25"/>
          <p:cNvGrpSpPr>
            <a:grpSpLocks/>
          </p:cNvGrpSpPr>
          <p:nvPr/>
        </p:nvGrpSpPr>
        <p:grpSpPr bwMode="auto">
          <a:xfrm>
            <a:off x="3067050" y="3430588"/>
            <a:ext cx="4538663" cy="3028950"/>
            <a:chOff x="1932" y="2161"/>
            <a:chExt cx="2859" cy="1908"/>
          </a:xfrm>
        </p:grpSpPr>
        <p:sp>
          <p:nvSpPr>
            <p:cNvPr id="307226" name="Text Box 26"/>
            <p:cNvSpPr txBox="1">
              <a:spLocks noChangeArrowheads="1"/>
            </p:cNvSpPr>
            <p:nvPr/>
          </p:nvSpPr>
          <p:spPr bwMode="auto">
            <a:xfrm>
              <a:off x="1932" y="2161"/>
              <a:ext cx="470"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sz="2300" b="1" i="1">
                  <a:cs typeface="Arial" charset="0"/>
                </a:rPr>
                <a:t>P</a:t>
              </a:r>
              <a:r>
                <a:rPr lang="en-US" sz="2300">
                  <a:cs typeface="Arial" charset="0"/>
                </a:rPr>
                <a:t> =</a:t>
              </a:r>
              <a:endParaRPr lang="en-US" sz="2300" b="1" i="1" baseline="-25000">
                <a:cs typeface="Arial" charset="0"/>
              </a:endParaRPr>
            </a:p>
          </p:txBody>
        </p:sp>
        <p:grpSp>
          <p:nvGrpSpPr>
            <p:cNvPr id="81937" name="Group 27"/>
            <p:cNvGrpSpPr>
              <a:grpSpLocks/>
            </p:cNvGrpSpPr>
            <p:nvPr/>
          </p:nvGrpSpPr>
          <p:grpSpPr bwMode="auto">
            <a:xfrm>
              <a:off x="2020" y="2172"/>
              <a:ext cx="2771" cy="1897"/>
              <a:chOff x="2020" y="2172"/>
              <a:chExt cx="2771" cy="1897"/>
            </a:xfrm>
          </p:grpSpPr>
          <p:sp>
            <p:nvSpPr>
              <p:cNvPr id="307228" name="Line 28"/>
              <p:cNvSpPr>
                <a:spLocks noChangeShapeType="1"/>
              </p:cNvSpPr>
              <p:nvPr/>
            </p:nvSpPr>
            <p:spPr bwMode="auto">
              <a:xfrm>
                <a:off x="2841" y="2313"/>
                <a:ext cx="1758" cy="0"/>
              </a:xfrm>
              <a:prstGeom prst="line">
                <a:avLst/>
              </a:prstGeom>
              <a:noFill/>
              <a:ln w="1905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07229" name="Line 29"/>
              <p:cNvSpPr>
                <a:spLocks noChangeShapeType="1"/>
              </p:cNvSpPr>
              <p:nvPr/>
            </p:nvSpPr>
            <p:spPr bwMode="auto">
              <a:xfrm flipH="1">
                <a:off x="4599" y="2313"/>
                <a:ext cx="3" cy="1350"/>
              </a:xfrm>
              <a:prstGeom prst="line">
                <a:avLst/>
              </a:prstGeom>
              <a:noFill/>
              <a:ln w="1905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07230" name="Rectangle 30"/>
              <p:cNvSpPr>
                <a:spLocks noChangeArrowheads="1"/>
              </p:cNvSpPr>
              <p:nvPr/>
            </p:nvSpPr>
            <p:spPr bwMode="auto">
              <a:xfrm>
                <a:off x="2020" y="2172"/>
                <a:ext cx="721" cy="259"/>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7231" name="Rectangle 31"/>
              <p:cNvSpPr>
                <a:spLocks noChangeArrowheads="1"/>
              </p:cNvSpPr>
              <p:nvPr/>
            </p:nvSpPr>
            <p:spPr bwMode="auto">
              <a:xfrm>
                <a:off x="4420" y="3800"/>
                <a:ext cx="371" cy="269"/>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grpSp>
      <p:sp>
        <p:nvSpPr>
          <p:cNvPr id="307232" name="Text Box 32"/>
          <p:cNvSpPr txBox="1">
            <a:spLocks noChangeArrowheads="1"/>
          </p:cNvSpPr>
          <p:nvPr/>
        </p:nvSpPr>
        <p:spPr bwMode="auto">
          <a:xfrm>
            <a:off x="5167313" y="496888"/>
            <a:ext cx="2490787" cy="863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a:cs typeface="Arial" charset="0"/>
              </a:rPr>
              <a:t>The market for airplane tickets</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07225"/>
                                        </p:tgtEl>
                                        <p:attrNameLst>
                                          <p:attrName>style.visibility</p:attrName>
                                        </p:attrNameLst>
                                      </p:cBhvr>
                                      <p:to>
                                        <p:strVal val="visible"/>
                                      </p:to>
                                    </p:set>
                                    <p:animEffect transition="in" filter="dissolve">
                                      <p:cBhvr>
                                        <p:cTn id="7" dur="500"/>
                                        <p:tgtEl>
                                          <p:spTgt spid="30722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07222"/>
                                        </p:tgtEl>
                                        <p:attrNameLst>
                                          <p:attrName>style.visibility</p:attrName>
                                        </p:attrNameLst>
                                      </p:cBhvr>
                                      <p:to>
                                        <p:strVal val="visible"/>
                                      </p:to>
                                    </p:set>
                                    <p:animEffect transition="in" filter="dissolve">
                                      <p:cBhvr>
                                        <p:cTn id="12" dur="500"/>
                                        <p:tgtEl>
                                          <p:spTgt spid="307222"/>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07213"/>
                                        </p:tgtEl>
                                        <p:attrNameLst>
                                          <p:attrName>style.visibility</p:attrName>
                                        </p:attrNameLst>
                                      </p:cBhvr>
                                      <p:to>
                                        <p:strVal val="visible"/>
                                      </p:to>
                                    </p:set>
                                    <p:animEffect transition="in" filter="wipe(left)">
                                      <p:cBhvr>
                                        <p:cTn id="15" dur="500"/>
                                        <p:tgtEl>
                                          <p:spTgt spid="30721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307223"/>
                                        </p:tgtEl>
                                        <p:attrNameLst>
                                          <p:attrName>style.visibility</p:attrName>
                                        </p:attrNameLst>
                                      </p:cBhvr>
                                      <p:to>
                                        <p:strVal val="visible"/>
                                      </p:to>
                                    </p:set>
                                    <p:animEffect transition="in" filter="dissolve">
                                      <p:cBhvr>
                                        <p:cTn id="20" dur="500"/>
                                        <p:tgtEl>
                                          <p:spTgt spid="307223"/>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07221"/>
                                        </p:tgtEl>
                                        <p:attrNameLst>
                                          <p:attrName>style.visibility</p:attrName>
                                        </p:attrNameLst>
                                      </p:cBhvr>
                                      <p:to>
                                        <p:strVal val="visible"/>
                                      </p:to>
                                    </p:set>
                                    <p:animEffect transition="in" filter="wipe(left)">
                                      <p:cBhvr>
                                        <p:cTn id="23" dur="500"/>
                                        <p:tgtEl>
                                          <p:spTgt spid="307221"/>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307224"/>
                                        </p:tgtEl>
                                        <p:attrNameLst>
                                          <p:attrName>style.visibility</p:attrName>
                                        </p:attrNameLst>
                                      </p:cBhvr>
                                      <p:to>
                                        <p:strVal val="visible"/>
                                      </p:to>
                                    </p:set>
                                    <p:animEffect transition="in" filter="dissolve">
                                      <p:cBhvr>
                                        <p:cTn id="28" dur="500"/>
                                        <p:tgtEl>
                                          <p:spTgt spid="30722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07220"/>
                                        </p:tgtEl>
                                        <p:attrNameLst>
                                          <p:attrName>style.visibility</p:attrName>
                                        </p:attrNameLst>
                                      </p:cBhvr>
                                      <p:to>
                                        <p:strVal val="visible"/>
                                      </p:to>
                                    </p:set>
                                    <p:animEffect transition="in" filter="wipe(left)">
                                      <p:cBhvr>
                                        <p:cTn id="31" dur="500"/>
                                        <p:tgtEl>
                                          <p:spTgt spid="307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13" grpId="0"/>
      <p:bldP spid="307220" grpId="0"/>
      <p:bldP spid="307221" grpId="0"/>
      <p:bldP spid="307222" grpId="0" animBg="1"/>
      <p:bldP spid="307223" grpId="0" animBg="1"/>
      <p:bldP spid="307224"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pattFill prst="wdUpDiag">
          <a:fgClr>
            <a:srgbClr val="FFFFCC"/>
          </a:fgClr>
          <a:bgClr>
            <a:schemeClr val="bg1"/>
          </a:bgClr>
        </a:pattFill>
        <a:effectLst/>
      </p:bgPr>
    </p:bg>
    <p:spTree>
      <p:nvGrpSpPr>
        <p:cNvPr id="1" name=""/>
        <p:cNvGrpSpPr/>
        <p:nvPr/>
      </p:nvGrpSpPr>
      <p:grpSpPr>
        <a:xfrm>
          <a:off x="0" y="0"/>
          <a:ext cx="0" cy="0"/>
          <a:chOff x="0" y="0"/>
          <a:chExt cx="0" cy="0"/>
        </a:xfrm>
      </p:grpSpPr>
      <p:grpSp>
        <p:nvGrpSpPr>
          <p:cNvPr id="83970" name="Group 2"/>
          <p:cNvGrpSpPr>
            <a:grpSpLocks/>
          </p:cNvGrpSpPr>
          <p:nvPr/>
        </p:nvGrpSpPr>
        <p:grpSpPr bwMode="auto">
          <a:xfrm>
            <a:off x="0" y="0"/>
            <a:ext cx="1550988" cy="6869113"/>
            <a:chOff x="0" y="0"/>
            <a:chExt cx="977" cy="4327"/>
          </a:xfrm>
        </p:grpSpPr>
        <p:sp>
          <p:nvSpPr>
            <p:cNvPr id="309251" name="Rectangle 3"/>
            <p:cNvSpPr>
              <a:spLocks noChangeArrowheads="1"/>
            </p:cNvSpPr>
            <p:nvPr/>
          </p:nvSpPr>
          <p:spPr bwMode="auto">
            <a:xfrm rot="5400000">
              <a:off x="-2011" y="2011"/>
              <a:ext cx="4327" cy="306"/>
            </a:xfrm>
            <a:prstGeom prst="rect">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9252" name="Oval 4"/>
            <p:cNvSpPr>
              <a:spLocks noChangeArrowheads="1"/>
            </p:cNvSpPr>
            <p:nvPr/>
          </p:nvSpPr>
          <p:spPr bwMode="auto">
            <a:xfrm rot="5400000">
              <a:off x="86" y="39"/>
              <a:ext cx="930" cy="852"/>
            </a:xfrm>
            <a:prstGeom prst="ellipse">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309253" name="Rectangle 5"/>
          <p:cNvSpPr>
            <a:spLocks noGrp="1" noChangeArrowheads="1"/>
          </p:cNvSpPr>
          <p:nvPr>
            <p:ph type="title"/>
          </p:nvPr>
        </p:nvSpPr>
        <p:spPr>
          <a:xfrm>
            <a:off x="387350" y="0"/>
            <a:ext cx="8229600" cy="1042988"/>
          </a:xfrm>
        </p:spPr>
        <p:txBody>
          <a:bodyPr anchor="t"/>
          <a:lstStyle/>
          <a:p>
            <a:pPr algn="l" eaLnBrk="1" hangingPunct="1">
              <a:defRPr/>
            </a:pPr>
            <a:r>
              <a:rPr lang="en-US" sz="2800" smtClean="0">
                <a:solidFill>
                  <a:srgbClr val="FF9966"/>
                </a:solidFill>
                <a:effectLst>
                  <a:outerShdw blurRad="38100" dist="38100" dir="2700000" algn="tl">
                    <a:srgbClr val="DDDDDD"/>
                  </a:outerShdw>
                </a:effectLst>
              </a:rPr>
              <a:t>A C T I V E  L E A R N I N G  2:   </a:t>
            </a:r>
            <a:br>
              <a:rPr lang="en-US" sz="2800" smtClean="0">
                <a:solidFill>
                  <a:srgbClr val="FF9966"/>
                </a:solidFill>
                <a:effectLst>
                  <a:outerShdw blurRad="38100" dist="38100" dir="2700000" algn="tl">
                    <a:srgbClr val="DDDDDD"/>
                  </a:outerShdw>
                </a:effectLst>
              </a:rPr>
            </a:br>
            <a:r>
              <a:rPr lang="en-US" sz="2800" smtClean="0">
                <a:solidFill>
                  <a:srgbClr val="996633"/>
                </a:solidFill>
                <a:effectLst>
                  <a:outerShdw blurRad="38100" dist="38100" dir="2700000" algn="tl">
                    <a:srgbClr val="DDDDDD"/>
                  </a:outerShdw>
                </a:effectLst>
              </a:rPr>
              <a:t>Answers to B</a:t>
            </a:r>
            <a:endParaRPr lang="en-US" sz="4000" smtClean="0">
              <a:solidFill>
                <a:srgbClr val="996633"/>
              </a:solidFill>
              <a:effectLst>
                <a:outerShdw blurRad="38100" dist="38100" dir="2700000" algn="tl">
                  <a:srgbClr val="DDDDDD"/>
                </a:outerShdw>
              </a:effectLst>
            </a:endParaRPr>
          </a:p>
        </p:txBody>
      </p:sp>
      <p:sp>
        <p:nvSpPr>
          <p:cNvPr id="309254" name="Rectangle 6"/>
          <p:cNvSpPr>
            <a:spLocks noChangeArrowheads="1"/>
          </p:cNvSpPr>
          <p:nvPr/>
        </p:nvSpPr>
        <p:spPr bwMode="auto">
          <a:xfrm>
            <a:off x="8432800" y="6367463"/>
            <a:ext cx="6096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endParaRPr lang="en-US" sz="1700">
              <a:solidFill>
                <a:srgbClr val="777777"/>
              </a:solidFill>
              <a:cs typeface="Arial" charset="0"/>
            </a:endParaRPr>
          </a:p>
        </p:txBody>
      </p:sp>
      <p:grpSp>
        <p:nvGrpSpPr>
          <p:cNvPr id="83973" name="Group 7"/>
          <p:cNvGrpSpPr>
            <a:grpSpLocks/>
          </p:cNvGrpSpPr>
          <p:nvPr/>
        </p:nvGrpSpPr>
        <p:grpSpPr bwMode="auto">
          <a:xfrm>
            <a:off x="4513263" y="1544638"/>
            <a:ext cx="4038600" cy="3098800"/>
            <a:chOff x="2843" y="973"/>
            <a:chExt cx="2544" cy="1952"/>
          </a:xfrm>
        </p:grpSpPr>
        <p:sp>
          <p:nvSpPr>
            <p:cNvPr id="309256" name="Text Box 8"/>
            <p:cNvSpPr txBox="1">
              <a:spLocks noChangeArrowheads="1"/>
            </p:cNvSpPr>
            <p:nvPr/>
          </p:nvSpPr>
          <p:spPr bwMode="auto">
            <a:xfrm>
              <a:off x="5108" y="2685"/>
              <a:ext cx="279"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spAutoFit/>
            </a:bodyPr>
            <a:lstStyle/>
            <a:p>
              <a:pPr algn="ctr">
                <a:spcBef>
                  <a:spcPct val="50000"/>
                </a:spcBef>
                <a:defRPr/>
              </a:pPr>
              <a:r>
                <a:rPr lang="en-US" sz="2500" b="1" i="1">
                  <a:cs typeface="Arial" charset="0"/>
                </a:rPr>
                <a:t>D</a:t>
              </a:r>
            </a:p>
          </p:txBody>
        </p:sp>
        <p:sp>
          <p:nvSpPr>
            <p:cNvPr id="309257" name="Line 9"/>
            <p:cNvSpPr>
              <a:spLocks noChangeShapeType="1"/>
            </p:cNvSpPr>
            <p:nvPr/>
          </p:nvSpPr>
          <p:spPr bwMode="auto">
            <a:xfrm>
              <a:off x="2843" y="973"/>
              <a:ext cx="2326" cy="1773"/>
            </a:xfrm>
            <a:prstGeom prst="line">
              <a:avLst/>
            </a:prstGeom>
            <a:noFill/>
            <a:ln w="444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83974" name="Group 10"/>
          <p:cNvGrpSpPr>
            <a:grpSpLocks/>
          </p:cNvGrpSpPr>
          <p:nvPr/>
        </p:nvGrpSpPr>
        <p:grpSpPr bwMode="auto">
          <a:xfrm>
            <a:off x="4521200" y="2693988"/>
            <a:ext cx="3992563" cy="3116262"/>
            <a:chOff x="2848" y="1697"/>
            <a:chExt cx="2515" cy="1963"/>
          </a:xfrm>
        </p:grpSpPr>
        <p:sp>
          <p:nvSpPr>
            <p:cNvPr id="309259" name="Text Box 11"/>
            <p:cNvSpPr txBox="1">
              <a:spLocks noChangeArrowheads="1"/>
            </p:cNvSpPr>
            <p:nvPr/>
          </p:nvSpPr>
          <p:spPr bwMode="auto">
            <a:xfrm>
              <a:off x="5091" y="1697"/>
              <a:ext cx="272"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spAutoFit/>
            </a:bodyPr>
            <a:lstStyle/>
            <a:p>
              <a:pPr algn="ctr">
                <a:spcBef>
                  <a:spcPct val="50000"/>
                </a:spcBef>
                <a:defRPr/>
              </a:pPr>
              <a:r>
                <a:rPr lang="en-US" sz="2500" b="1" i="1">
                  <a:cs typeface="Arial" charset="0"/>
                </a:rPr>
                <a:t>S</a:t>
              </a:r>
            </a:p>
          </p:txBody>
        </p:sp>
        <p:sp>
          <p:nvSpPr>
            <p:cNvPr id="309260" name="Line 12"/>
            <p:cNvSpPr>
              <a:spLocks noChangeShapeType="1"/>
            </p:cNvSpPr>
            <p:nvPr/>
          </p:nvSpPr>
          <p:spPr bwMode="auto">
            <a:xfrm rot="5400000">
              <a:off x="3120" y="1622"/>
              <a:ext cx="1766" cy="2313"/>
            </a:xfrm>
            <a:prstGeom prst="line">
              <a:avLst/>
            </a:prstGeom>
            <a:noFill/>
            <a:ln w="444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09261" name="Text Box 13"/>
          <p:cNvSpPr txBox="1">
            <a:spLocks noChangeArrowheads="1"/>
          </p:cNvSpPr>
          <p:nvPr/>
        </p:nvSpPr>
        <p:spPr bwMode="auto">
          <a:xfrm>
            <a:off x="447675" y="1274763"/>
            <a:ext cx="2668588" cy="140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15000"/>
              </a:spcBef>
              <a:defRPr/>
            </a:pPr>
            <a:r>
              <a:rPr lang="en-US" sz="2600">
                <a:cs typeface="Arial" charset="0"/>
              </a:rPr>
              <a:t>CS </a:t>
            </a:r>
          </a:p>
          <a:p>
            <a:pPr>
              <a:spcBef>
                <a:spcPct val="15000"/>
              </a:spcBef>
              <a:defRPr/>
            </a:pPr>
            <a:r>
              <a:rPr lang="en-US" sz="2600">
                <a:cs typeface="Arial" charset="0"/>
              </a:rPr>
              <a:t>= ½ x $150 x 75</a:t>
            </a:r>
          </a:p>
          <a:p>
            <a:pPr>
              <a:spcBef>
                <a:spcPct val="15000"/>
              </a:spcBef>
              <a:defRPr/>
            </a:pPr>
            <a:r>
              <a:rPr lang="en-US" sz="2600">
                <a:cs typeface="Arial" charset="0"/>
              </a:rPr>
              <a:t>= </a:t>
            </a:r>
            <a:r>
              <a:rPr lang="en-US" sz="2600" u="sng">
                <a:cs typeface="Arial" charset="0"/>
              </a:rPr>
              <a:t>$5,625</a:t>
            </a:r>
          </a:p>
        </p:txBody>
      </p:sp>
      <p:grpSp>
        <p:nvGrpSpPr>
          <p:cNvPr id="83976" name="Group 14"/>
          <p:cNvGrpSpPr>
            <a:grpSpLocks/>
          </p:cNvGrpSpPr>
          <p:nvPr/>
        </p:nvGrpSpPr>
        <p:grpSpPr bwMode="auto">
          <a:xfrm>
            <a:off x="3486150" y="841375"/>
            <a:ext cx="5289550" cy="5865813"/>
            <a:chOff x="2196" y="530"/>
            <a:chExt cx="3332" cy="3695"/>
          </a:xfrm>
        </p:grpSpPr>
        <p:grpSp>
          <p:nvGrpSpPr>
            <p:cNvPr id="84004" name="Group 15"/>
            <p:cNvGrpSpPr>
              <a:grpSpLocks/>
            </p:cNvGrpSpPr>
            <p:nvPr/>
          </p:nvGrpSpPr>
          <p:grpSpPr bwMode="auto">
            <a:xfrm>
              <a:off x="2233" y="530"/>
              <a:ext cx="3295" cy="3695"/>
              <a:chOff x="2233" y="530"/>
              <a:chExt cx="3295" cy="3695"/>
            </a:xfrm>
          </p:grpSpPr>
          <p:graphicFrame>
            <p:nvGraphicFramePr>
              <p:cNvPr id="84006" name="Object 16"/>
              <p:cNvGraphicFramePr>
                <a:graphicFrameLocks noChangeAspect="1"/>
              </p:cNvGraphicFramePr>
              <p:nvPr/>
            </p:nvGraphicFramePr>
            <p:xfrm>
              <a:off x="2233" y="530"/>
              <a:ext cx="3284" cy="3695"/>
            </p:xfrm>
            <a:graphic>
              <a:graphicData uri="http://schemas.openxmlformats.org/presentationml/2006/ole">
                <mc:AlternateContent xmlns:mc="http://schemas.openxmlformats.org/markup-compatibility/2006">
                  <mc:Choice xmlns:v="urn:schemas-microsoft-com:vml" Requires="v">
                    <p:oleObj spid="_x0000_s84019" name="Chart" r:id="rId4" imgW="3848100" imgH="4343400" progId="Excel.Chart.8">
                      <p:embed/>
                    </p:oleObj>
                  </mc:Choice>
                  <mc:Fallback>
                    <p:oleObj name="Chart" r:id="rId4" imgW="3848100" imgH="4343400" progId="Excel.Chart.8">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33" y="530"/>
                            <a:ext cx="3284" cy="3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309265" name="Text Box 17"/>
              <p:cNvSpPr txBox="1">
                <a:spLocks noChangeArrowheads="1"/>
              </p:cNvSpPr>
              <p:nvPr/>
            </p:nvSpPr>
            <p:spPr bwMode="auto">
              <a:xfrm>
                <a:off x="2639" y="575"/>
                <a:ext cx="426"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spAutoFit/>
              </a:bodyPr>
              <a:lstStyle/>
              <a:p>
                <a:pPr algn="ctr">
                  <a:spcBef>
                    <a:spcPct val="50000"/>
                  </a:spcBef>
                  <a:defRPr/>
                </a:pPr>
                <a:r>
                  <a:rPr lang="en-US" sz="2500" b="1" i="1">
                    <a:cs typeface="Arial" charset="0"/>
                  </a:rPr>
                  <a:t>P</a:t>
                </a:r>
              </a:p>
            </p:txBody>
          </p:sp>
          <p:sp>
            <p:nvSpPr>
              <p:cNvPr id="309266" name="Text Box 18"/>
              <p:cNvSpPr txBox="1">
                <a:spLocks noChangeArrowheads="1"/>
              </p:cNvSpPr>
              <p:nvPr/>
            </p:nvSpPr>
            <p:spPr bwMode="auto">
              <a:xfrm>
                <a:off x="5169" y="3532"/>
                <a:ext cx="359"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spAutoFit/>
              </a:bodyPr>
              <a:lstStyle/>
              <a:p>
                <a:pPr algn="ctr">
                  <a:spcBef>
                    <a:spcPct val="50000"/>
                  </a:spcBef>
                  <a:defRPr/>
                </a:pPr>
                <a:r>
                  <a:rPr lang="en-US" sz="2500" b="1" i="1">
                    <a:cs typeface="Arial" charset="0"/>
                  </a:rPr>
                  <a:t>Q</a:t>
                </a:r>
              </a:p>
            </p:txBody>
          </p:sp>
        </p:grpSp>
        <p:sp>
          <p:nvSpPr>
            <p:cNvPr id="309267" name="Text Box 19"/>
            <p:cNvSpPr txBox="1">
              <a:spLocks noChangeArrowheads="1"/>
            </p:cNvSpPr>
            <p:nvPr/>
          </p:nvSpPr>
          <p:spPr bwMode="auto">
            <a:xfrm>
              <a:off x="2196" y="825"/>
              <a:ext cx="224"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sz="2200">
                  <a:cs typeface="Arial" charset="0"/>
                </a:rPr>
                <a:t>$</a:t>
              </a:r>
            </a:p>
          </p:txBody>
        </p:sp>
      </p:grpSp>
      <p:sp>
        <p:nvSpPr>
          <p:cNvPr id="309268" name="Text Box 20"/>
          <p:cNvSpPr txBox="1">
            <a:spLocks noChangeArrowheads="1"/>
          </p:cNvSpPr>
          <p:nvPr/>
        </p:nvSpPr>
        <p:spPr bwMode="auto">
          <a:xfrm>
            <a:off x="511175" y="4859338"/>
            <a:ext cx="2157413"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15000"/>
              </a:spcBef>
              <a:defRPr/>
            </a:pPr>
            <a:r>
              <a:rPr lang="en-US" sz="2600">
                <a:cs typeface="Arial" charset="0"/>
              </a:rPr>
              <a:t>total surplus </a:t>
            </a:r>
            <a:br>
              <a:rPr lang="en-US" sz="2600">
                <a:cs typeface="Arial" charset="0"/>
              </a:rPr>
            </a:br>
            <a:r>
              <a:rPr lang="en-US" sz="2600">
                <a:cs typeface="Arial" charset="0"/>
              </a:rPr>
              <a:t>= </a:t>
            </a:r>
            <a:r>
              <a:rPr lang="en-US" sz="2600" u="sng">
                <a:cs typeface="Arial" charset="0"/>
              </a:rPr>
              <a:t>$18,750</a:t>
            </a:r>
          </a:p>
        </p:txBody>
      </p:sp>
      <p:sp>
        <p:nvSpPr>
          <p:cNvPr id="309269" name="Text Box 21"/>
          <p:cNvSpPr txBox="1">
            <a:spLocks noChangeArrowheads="1"/>
          </p:cNvSpPr>
          <p:nvPr/>
        </p:nvSpPr>
        <p:spPr bwMode="auto">
          <a:xfrm>
            <a:off x="460375" y="2794000"/>
            <a:ext cx="2157413"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15000"/>
              </a:spcBef>
              <a:defRPr/>
            </a:pPr>
            <a:r>
              <a:rPr lang="en-US" sz="2600">
                <a:cs typeface="Arial" charset="0"/>
              </a:rPr>
              <a:t>PS = </a:t>
            </a:r>
            <a:r>
              <a:rPr lang="en-US" sz="2600" u="sng">
                <a:cs typeface="Arial" charset="0"/>
              </a:rPr>
              <a:t>$5,625</a:t>
            </a:r>
          </a:p>
        </p:txBody>
      </p:sp>
      <p:sp>
        <p:nvSpPr>
          <p:cNvPr id="309270" name="Text Box 22"/>
          <p:cNvSpPr txBox="1">
            <a:spLocks noChangeArrowheads="1"/>
          </p:cNvSpPr>
          <p:nvPr/>
        </p:nvSpPr>
        <p:spPr bwMode="auto">
          <a:xfrm>
            <a:off x="484188" y="3384550"/>
            <a:ext cx="2039937" cy="140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15000"/>
              </a:spcBef>
              <a:defRPr/>
            </a:pPr>
            <a:r>
              <a:rPr lang="en-US" sz="2600">
                <a:cs typeface="Arial" charset="0"/>
              </a:rPr>
              <a:t>tax revenue</a:t>
            </a:r>
          </a:p>
          <a:p>
            <a:pPr>
              <a:spcBef>
                <a:spcPct val="15000"/>
              </a:spcBef>
              <a:defRPr/>
            </a:pPr>
            <a:r>
              <a:rPr lang="en-US" sz="2600">
                <a:cs typeface="Arial" charset="0"/>
              </a:rPr>
              <a:t>= $100 x 75</a:t>
            </a:r>
          </a:p>
          <a:p>
            <a:pPr>
              <a:spcBef>
                <a:spcPct val="15000"/>
              </a:spcBef>
              <a:defRPr/>
            </a:pPr>
            <a:r>
              <a:rPr lang="en-US" sz="2600">
                <a:cs typeface="Arial" charset="0"/>
              </a:rPr>
              <a:t>= </a:t>
            </a:r>
            <a:r>
              <a:rPr lang="en-US" sz="2600" u="sng">
                <a:cs typeface="Arial" charset="0"/>
              </a:rPr>
              <a:t>$7,500</a:t>
            </a:r>
          </a:p>
        </p:txBody>
      </p:sp>
      <p:sp>
        <p:nvSpPr>
          <p:cNvPr id="309271" name="Text Box 23"/>
          <p:cNvSpPr txBox="1">
            <a:spLocks noChangeArrowheads="1"/>
          </p:cNvSpPr>
          <p:nvPr/>
        </p:nvSpPr>
        <p:spPr bwMode="auto">
          <a:xfrm>
            <a:off x="517525" y="5819775"/>
            <a:ext cx="2360613"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15000"/>
              </a:spcBef>
              <a:defRPr/>
            </a:pPr>
            <a:r>
              <a:rPr lang="en-US" sz="2600">
                <a:cs typeface="Arial" charset="0"/>
              </a:rPr>
              <a:t>DWL = </a:t>
            </a:r>
            <a:r>
              <a:rPr lang="en-US" sz="2600" u="sng">
                <a:cs typeface="Arial" charset="0"/>
              </a:rPr>
              <a:t>$1,250</a:t>
            </a:r>
          </a:p>
        </p:txBody>
      </p:sp>
      <p:sp>
        <p:nvSpPr>
          <p:cNvPr id="309272" name="AutoShape 24"/>
          <p:cNvSpPr>
            <a:spLocks noChangeArrowheads="1"/>
          </p:cNvSpPr>
          <p:nvPr/>
        </p:nvSpPr>
        <p:spPr bwMode="auto">
          <a:xfrm>
            <a:off x="4527550" y="1587500"/>
            <a:ext cx="2041525" cy="1558925"/>
          </a:xfrm>
          <a:prstGeom prst="rtTriangle">
            <a:avLst/>
          </a:prstGeom>
          <a:solidFill>
            <a:srgbClr val="FFFF00">
              <a:alpha val="50000"/>
            </a:srgbClr>
          </a:solidFill>
          <a:ln>
            <a:noFill/>
          </a:ln>
          <a:effectLst/>
          <a:extLst>
            <a:ext uri="{91240B29-F687-4f45-9708-019B960494DF}">
              <a14:hiddenLine xmlns:a14="http://schemas.microsoft.com/office/drawing/2010/main" w="28575">
                <a:solidFill>
                  <a:srgbClr val="FFFF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9273" name="AutoShape 25"/>
          <p:cNvSpPr>
            <a:spLocks noChangeArrowheads="1"/>
          </p:cNvSpPr>
          <p:nvPr/>
        </p:nvSpPr>
        <p:spPr bwMode="auto">
          <a:xfrm flipV="1">
            <a:off x="4530725" y="4217988"/>
            <a:ext cx="2046288" cy="1554162"/>
          </a:xfrm>
          <a:prstGeom prst="rtTriangle">
            <a:avLst/>
          </a:prstGeom>
          <a:solidFill>
            <a:srgbClr val="00FF00">
              <a:alpha val="50000"/>
            </a:srgbClr>
          </a:solidFill>
          <a:ln>
            <a:noFill/>
          </a:ln>
          <a:effectLst/>
          <a:extLst>
            <a:ext uri="{91240B29-F687-4f45-9708-019B960494DF}">
              <a14:hiddenLine xmlns:a14="http://schemas.microsoft.com/office/drawing/2010/main" w="28575">
                <a:solidFill>
                  <a:srgbClr val="00CC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9274" name="Rectangle 26"/>
          <p:cNvSpPr>
            <a:spLocks noChangeArrowheads="1"/>
          </p:cNvSpPr>
          <p:nvPr/>
        </p:nvSpPr>
        <p:spPr bwMode="auto">
          <a:xfrm>
            <a:off x="4524375" y="3155950"/>
            <a:ext cx="2079625" cy="1055688"/>
          </a:xfrm>
          <a:prstGeom prst="rect">
            <a:avLst/>
          </a:prstGeom>
          <a:solidFill>
            <a:srgbClr val="FF0000">
              <a:alpha val="3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nvGrpSpPr>
          <p:cNvPr id="309275" name="Group 27"/>
          <p:cNvGrpSpPr>
            <a:grpSpLocks/>
          </p:cNvGrpSpPr>
          <p:nvPr/>
        </p:nvGrpSpPr>
        <p:grpSpPr bwMode="auto">
          <a:xfrm>
            <a:off x="4548188" y="1597025"/>
            <a:ext cx="2046287" cy="4162425"/>
            <a:chOff x="2857" y="999"/>
            <a:chExt cx="1289" cy="2622"/>
          </a:xfrm>
        </p:grpSpPr>
        <p:sp>
          <p:nvSpPr>
            <p:cNvPr id="309276" name="Line 28"/>
            <p:cNvSpPr>
              <a:spLocks noChangeShapeType="1"/>
            </p:cNvSpPr>
            <p:nvPr/>
          </p:nvSpPr>
          <p:spPr bwMode="auto">
            <a:xfrm>
              <a:off x="2865" y="999"/>
              <a:ext cx="0" cy="2621"/>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09277" name="Line 29"/>
            <p:cNvSpPr>
              <a:spLocks noChangeShapeType="1"/>
            </p:cNvSpPr>
            <p:nvPr/>
          </p:nvSpPr>
          <p:spPr bwMode="auto">
            <a:xfrm flipV="1">
              <a:off x="2857" y="2631"/>
              <a:ext cx="1289" cy="990"/>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09278" name="Line 30"/>
            <p:cNvSpPr>
              <a:spLocks noChangeShapeType="1"/>
            </p:cNvSpPr>
            <p:nvPr/>
          </p:nvSpPr>
          <p:spPr bwMode="auto">
            <a:xfrm>
              <a:off x="4142" y="2005"/>
              <a:ext cx="0" cy="641"/>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09279" name="Line 31"/>
            <p:cNvSpPr>
              <a:spLocks noChangeShapeType="1"/>
            </p:cNvSpPr>
            <p:nvPr/>
          </p:nvSpPr>
          <p:spPr bwMode="auto">
            <a:xfrm>
              <a:off x="2857" y="1012"/>
              <a:ext cx="1282" cy="988"/>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09280" name="AutoShape 32"/>
          <p:cNvSpPr>
            <a:spLocks noChangeArrowheads="1"/>
          </p:cNvSpPr>
          <p:nvPr/>
        </p:nvSpPr>
        <p:spPr bwMode="auto">
          <a:xfrm rot="5400000">
            <a:off x="6450012" y="3349626"/>
            <a:ext cx="995363" cy="658812"/>
          </a:xfrm>
          <a:prstGeom prst="triangle">
            <a:avLst>
              <a:gd name="adj" fmla="val 50319"/>
            </a:avLst>
          </a:prstGeom>
          <a:solidFill>
            <a:srgbClr val="3366FF">
              <a:alpha val="39999"/>
            </a:srgbClr>
          </a:solidFill>
          <a:ln>
            <a:noFill/>
          </a:ln>
          <a:effectLst/>
          <a:extLst>
            <a:ext uri="{91240B29-F687-4f45-9708-019B960494DF}">
              <a14:hiddenLine xmlns:a14="http://schemas.microsoft.com/office/drawing/2010/main" w="38100">
                <a:solidFill>
                  <a:srgbClr val="FFCC66"/>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nvGrpSpPr>
          <p:cNvPr id="309281" name="Group 33"/>
          <p:cNvGrpSpPr>
            <a:grpSpLocks/>
          </p:cNvGrpSpPr>
          <p:nvPr/>
        </p:nvGrpSpPr>
        <p:grpSpPr bwMode="auto">
          <a:xfrm>
            <a:off x="6364288" y="3148013"/>
            <a:ext cx="498475" cy="3311525"/>
            <a:chOff x="4009" y="1983"/>
            <a:chExt cx="314" cy="2086"/>
          </a:xfrm>
        </p:grpSpPr>
        <p:sp>
          <p:nvSpPr>
            <p:cNvPr id="309282" name="Rectangle 34"/>
            <p:cNvSpPr>
              <a:spLocks noChangeArrowheads="1"/>
            </p:cNvSpPr>
            <p:nvPr/>
          </p:nvSpPr>
          <p:spPr bwMode="auto">
            <a:xfrm>
              <a:off x="4009" y="3800"/>
              <a:ext cx="314" cy="269"/>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9283" name="Line 35"/>
            <p:cNvSpPr>
              <a:spLocks noChangeShapeType="1"/>
            </p:cNvSpPr>
            <p:nvPr/>
          </p:nvSpPr>
          <p:spPr bwMode="auto">
            <a:xfrm>
              <a:off x="4164" y="1983"/>
              <a:ext cx="2" cy="1681"/>
            </a:xfrm>
            <a:prstGeom prst="line">
              <a:avLst/>
            </a:prstGeom>
            <a:noFill/>
            <a:ln w="1905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309284" name="Group 36"/>
          <p:cNvGrpSpPr>
            <a:grpSpLocks/>
          </p:cNvGrpSpPr>
          <p:nvPr/>
        </p:nvGrpSpPr>
        <p:grpSpPr bwMode="auto">
          <a:xfrm>
            <a:off x="2957513" y="3952875"/>
            <a:ext cx="3654425" cy="496888"/>
            <a:chOff x="1863" y="2490"/>
            <a:chExt cx="2302" cy="313"/>
          </a:xfrm>
        </p:grpSpPr>
        <p:sp>
          <p:nvSpPr>
            <p:cNvPr id="309285" name="Text Box 37"/>
            <p:cNvSpPr txBox="1">
              <a:spLocks noChangeArrowheads="1"/>
            </p:cNvSpPr>
            <p:nvPr/>
          </p:nvSpPr>
          <p:spPr bwMode="auto">
            <a:xfrm>
              <a:off x="1863" y="2500"/>
              <a:ext cx="537"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sz="2300" b="1" i="1">
                  <a:cs typeface="Arial" charset="0"/>
                </a:rPr>
                <a:t>P</a:t>
              </a:r>
              <a:r>
                <a:rPr lang="en-US" sz="2300" b="1" i="1" baseline="-25000">
                  <a:cs typeface="Arial" charset="0"/>
                </a:rPr>
                <a:t>S</a:t>
              </a:r>
              <a:r>
                <a:rPr lang="en-US" sz="2300">
                  <a:cs typeface="Arial" charset="0"/>
                </a:rPr>
                <a:t> =</a:t>
              </a:r>
              <a:endParaRPr lang="en-US" sz="2300" b="1" i="1" baseline="-25000">
                <a:cs typeface="Arial" charset="0"/>
              </a:endParaRPr>
            </a:p>
          </p:txBody>
        </p:sp>
        <p:grpSp>
          <p:nvGrpSpPr>
            <p:cNvPr id="83995" name="Group 38"/>
            <p:cNvGrpSpPr>
              <a:grpSpLocks/>
            </p:cNvGrpSpPr>
            <p:nvPr/>
          </p:nvGrpSpPr>
          <p:grpSpPr bwMode="auto">
            <a:xfrm>
              <a:off x="1928" y="2490"/>
              <a:ext cx="2237" cy="313"/>
              <a:chOff x="1928" y="2490"/>
              <a:chExt cx="2237" cy="313"/>
            </a:xfrm>
          </p:grpSpPr>
          <p:sp>
            <p:nvSpPr>
              <p:cNvPr id="309287" name="Rectangle 39"/>
              <p:cNvSpPr>
                <a:spLocks noChangeArrowheads="1"/>
              </p:cNvSpPr>
              <p:nvPr/>
            </p:nvSpPr>
            <p:spPr bwMode="auto">
              <a:xfrm>
                <a:off x="1928" y="2490"/>
                <a:ext cx="798" cy="313"/>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9288" name="Line 40"/>
              <p:cNvSpPr>
                <a:spLocks noChangeShapeType="1"/>
              </p:cNvSpPr>
              <p:nvPr/>
            </p:nvSpPr>
            <p:spPr bwMode="auto">
              <a:xfrm>
                <a:off x="2846" y="2651"/>
                <a:ext cx="1319" cy="0"/>
              </a:xfrm>
              <a:prstGeom prst="line">
                <a:avLst/>
              </a:prstGeom>
              <a:noFill/>
              <a:ln w="1905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grpSp>
        <p:nvGrpSpPr>
          <p:cNvPr id="309289" name="Group 41"/>
          <p:cNvGrpSpPr>
            <a:grpSpLocks/>
          </p:cNvGrpSpPr>
          <p:nvPr/>
        </p:nvGrpSpPr>
        <p:grpSpPr bwMode="auto">
          <a:xfrm>
            <a:off x="2963863" y="2905125"/>
            <a:ext cx="3643312" cy="477838"/>
            <a:chOff x="1867" y="1830"/>
            <a:chExt cx="2295" cy="301"/>
          </a:xfrm>
        </p:grpSpPr>
        <p:sp>
          <p:nvSpPr>
            <p:cNvPr id="309290" name="Text Box 42"/>
            <p:cNvSpPr txBox="1">
              <a:spLocks noChangeArrowheads="1"/>
            </p:cNvSpPr>
            <p:nvPr/>
          </p:nvSpPr>
          <p:spPr bwMode="auto">
            <a:xfrm>
              <a:off x="1867" y="1837"/>
              <a:ext cx="537"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sz="2300" b="1" i="1">
                  <a:cs typeface="Arial" charset="0"/>
                </a:rPr>
                <a:t>P</a:t>
              </a:r>
              <a:r>
                <a:rPr lang="en-US" sz="2300" b="1" i="1" baseline="-25000">
                  <a:cs typeface="Arial" charset="0"/>
                </a:rPr>
                <a:t>B</a:t>
              </a:r>
              <a:r>
                <a:rPr lang="en-US" sz="2300">
                  <a:cs typeface="Arial" charset="0"/>
                </a:rPr>
                <a:t> =</a:t>
              </a:r>
              <a:endParaRPr lang="en-US" sz="2300" b="1" i="1" baseline="-25000">
                <a:cs typeface="Arial" charset="0"/>
              </a:endParaRPr>
            </a:p>
          </p:txBody>
        </p:sp>
        <p:grpSp>
          <p:nvGrpSpPr>
            <p:cNvPr id="83991" name="Group 43"/>
            <p:cNvGrpSpPr>
              <a:grpSpLocks/>
            </p:cNvGrpSpPr>
            <p:nvPr/>
          </p:nvGrpSpPr>
          <p:grpSpPr bwMode="auto">
            <a:xfrm>
              <a:off x="1920" y="1830"/>
              <a:ext cx="2242" cy="301"/>
              <a:chOff x="1920" y="1830"/>
              <a:chExt cx="2242" cy="301"/>
            </a:xfrm>
          </p:grpSpPr>
          <p:sp>
            <p:nvSpPr>
              <p:cNvPr id="309292" name="Rectangle 44"/>
              <p:cNvSpPr>
                <a:spLocks noChangeArrowheads="1"/>
              </p:cNvSpPr>
              <p:nvPr/>
            </p:nvSpPr>
            <p:spPr bwMode="auto">
              <a:xfrm>
                <a:off x="1920" y="1830"/>
                <a:ext cx="810" cy="301"/>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09293" name="Line 45"/>
              <p:cNvSpPr>
                <a:spLocks noChangeShapeType="1"/>
              </p:cNvSpPr>
              <p:nvPr/>
            </p:nvSpPr>
            <p:spPr bwMode="auto">
              <a:xfrm>
                <a:off x="2846" y="1983"/>
                <a:ext cx="1316" cy="0"/>
              </a:xfrm>
              <a:prstGeom prst="line">
                <a:avLst/>
              </a:prstGeom>
              <a:noFill/>
              <a:ln w="1905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sp>
        <p:nvSpPr>
          <p:cNvPr id="309294" name="Text Box 46"/>
          <p:cNvSpPr txBox="1">
            <a:spLocks noChangeArrowheads="1"/>
          </p:cNvSpPr>
          <p:nvPr/>
        </p:nvSpPr>
        <p:spPr bwMode="auto">
          <a:xfrm>
            <a:off x="5151438" y="508000"/>
            <a:ext cx="2628900" cy="863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a:cs typeface="Arial" charset="0"/>
              </a:rPr>
              <a:t>A $100 tax on airplane tickets</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309281"/>
                                        </p:tgtEl>
                                        <p:attrNameLst>
                                          <p:attrName>style.visibility</p:attrName>
                                        </p:attrNameLst>
                                      </p:cBhvr>
                                      <p:to>
                                        <p:strVal val="visible"/>
                                      </p:to>
                                    </p:set>
                                    <p:animEffect transition="in" filter="wipe(down)">
                                      <p:cBhvr>
                                        <p:cTn id="7" dur="500"/>
                                        <p:tgtEl>
                                          <p:spTgt spid="309281"/>
                                        </p:tgtEl>
                                      </p:cBhvr>
                                    </p:animEffect>
                                  </p:childTnLst>
                                </p:cTn>
                              </p:par>
                            </p:childTnLst>
                          </p:cTn>
                        </p:par>
                        <p:par>
                          <p:cTn id="8" fill="hold" nodeType="afterGroup">
                            <p:stCondLst>
                              <p:cond delay="500"/>
                            </p:stCondLst>
                            <p:childTnLst>
                              <p:par>
                                <p:cTn id="9" presetID="22" presetClass="entr" presetSubtype="2" fill="hold" nodeType="afterEffect">
                                  <p:stCondLst>
                                    <p:cond delay="0"/>
                                  </p:stCondLst>
                                  <p:childTnLst>
                                    <p:set>
                                      <p:cBhvr>
                                        <p:cTn id="10" dur="1" fill="hold">
                                          <p:stCondLst>
                                            <p:cond delay="0"/>
                                          </p:stCondLst>
                                        </p:cTn>
                                        <p:tgtEl>
                                          <p:spTgt spid="309289"/>
                                        </p:tgtEl>
                                        <p:attrNameLst>
                                          <p:attrName>style.visibility</p:attrName>
                                        </p:attrNameLst>
                                      </p:cBhvr>
                                      <p:to>
                                        <p:strVal val="visible"/>
                                      </p:to>
                                    </p:set>
                                    <p:animEffect transition="in" filter="wipe(right)">
                                      <p:cBhvr>
                                        <p:cTn id="11" dur="500"/>
                                        <p:tgtEl>
                                          <p:spTgt spid="309289"/>
                                        </p:tgtEl>
                                      </p:cBhvr>
                                    </p:animEffect>
                                  </p:childTnLst>
                                </p:cTn>
                              </p:par>
                            </p:childTnLst>
                          </p:cTn>
                        </p:par>
                        <p:par>
                          <p:cTn id="12" fill="hold" nodeType="afterGroup">
                            <p:stCondLst>
                              <p:cond delay="1000"/>
                            </p:stCondLst>
                            <p:childTnLst>
                              <p:par>
                                <p:cTn id="13" presetID="22" presetClass="entr" presetSubtype="2" fill="hold" nodeType="afterEffect">
                                  <p:stCondLst>
                                    <p:cond delay="0"/>
                                  </p:stCondLst>
                                  <p:childTnLst>
                                    <p:set>
                                      <p:cBhvr>
                                        <p:cTn id="14" dur="1" fill="hold">
                                          <p:stCondLst>
                                            <p:cond delay="0"/>
                                          </p:stCondLst>
                                        </p:cTn>
                                        <p:tgtEl>
                                          <p:spTgt spid="309284"/>
                                        </p:tgtEl>
                                        <p:attrNameLst>
                                          <p:attrName>style.visibility</p:attrName>
                                        </p:attrNameLst>
                                      </p:cBhvr>
                                      <p:to>
                                        <p:strVal val="visible"/>
                                      </p:to>
                                    </p:set>
                                    <p:animEffect transition="in" filter="wipe(right)">
                                      <p:cBhvr>
                                        <p:cTn id="15" dur="500"/>
                                        <p:tgtEl>
                                          <p:spTgt spid="309284"/>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309272"/>
                                        </p:tgtEl>
                                        <p:attrNameLst>
                                          <p:attrName>style.visibility</p:attrName>
                                        </p:attrNameLst>
                                      </p:cBhvr>
                                      <p:to>
                                        <p:strVal val="visible"/>
                                      </p:to>
                                    </p:set>
                                    <p:animEffect transition="in" filter="dissolve">
                                      <p:cBhvr>
                                        <p:cTn id="20" dur="500"/>
                                        <p:tgtEl>
                                          <p:spTgt spid="309272"/>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09261"/>
                                        </p:tgtEl>
                                        <p:attrNameLst>
                                          <p:attrName>style.visibility</p:attrName>
                                        </p:attrNameLst>
                                      </p:cBhvr>
                                      <p:to>
                                        <p:strVal val="visible"/>
                                      </p:to>
                                    </p:set>
                                    <p:animEffect transition="in" filter="wipe(left)">
                                      <p:cBhvr>
                                        <p:cTn id="23" dur="500"/>
                                        <p:tgtEl>
                                          <p:spTgt spid="309261"/>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309273"/>
                                        </p:tgtEl>
                                        <p:attrNameLst>
                                          <p:attrName>style.visibility</p:attrName>
                                        </p:attrNameLst>
                                      </p:cBhvr>
                                      <p:to>
                                        <p:strVal val="visible"/>
                                      </p:to>
                                    </p:set>
                                    <p:animEffect transition="in" filter="dissolve">
                                      <p:cBhvr>
                                        <p:cTn id="28" dur="500"/>
                                        <p:tgtEl>
                                          <p:spTgt spid="309273"/>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09269"/>
                                        </p:tgtEl>
                                        <p:attrNameLst>
                                          <p:attrName>style.visibility</p:attrName>
                                        </p:attrNameLst>
                                      </p:cBhvr>
                                      <p:to>
                                        <p:strVal val="visible"/>
                                      </p:to>
                                    </p:set>
                                    <p:animEffect transition="in" filter="wipe(left)">
                                      <p:cBhvr>
                                        <p:cTn id="31" dur="500"/>
                                        <p:tgtEl>
                                          <p:spTgt spid="309269"/>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309274"/>
                                        </p:tgtEl>
                                        <p:attrNameLst>
                                          <p:attrName>style.visibility</p:attrName>
                                        </p:attrNameLst>
                                      </p:cBhvr>
                                      <p:to>
                                        <p:strVal val="visible"/>
                                      </p:to>
                                    </p:set>
                                    <p:animEffect transition="in" filter="dissolve">
                                      <p:cBhvr>
                                        <p:cTn id="36" dur="500"/>
                                        <p:tgtEl>
                                          <p:spTgt spid="30927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09270"/>
                                        </p:tgtEl>
                                        <p:attrNameLst>
                                          <p:attrName>style.visibility</p:attrName>
                                        </p:attrNameLst>
                                      </p:cBhvr>
                                      <p:to>
                                        <p:strVal val="visible"/>
                                      </p:to>
                                    </p:set>
                                    <p:animEffect transition="in" filter="wipe(left)">
                                      <p:cBhvr>
                                        <p:cTn id="39" dur="500"/>
                                        <p:tgtEl>
                                          <p:spTgt spid="309270"/>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9" presetClass="entr" presetSubtype="0" fill="hold" nodeType="clickEffect">
                                  <p:stCondLst>
                                    <p:cond delay="0"/>
                                  </p:stCondLst>
                                  <p:childTnLst>
                                    <p:set>
                                      <p:cBhvr>
                                        <p:cTn id="43" dur="1" fill="hold">
                                          <p:stCondLst>
                                            <p:cond delay="0"/>
                                          </p:stCondLst>
                                        </p:cTn>
                                        <p:tgtEl>
                                          <p:spTgt spid="309275"/>
                                        </p:tgtEl>
                                        <p:attrNameLst>
                                          <p:attrName>style.visibility</p:attrName>
                                        </p:attrNameLst>
                                      </p:cBhvr>
                                      <p:to>
                                        <p:strVal val="visible"/>
                                      </p:to>
                                    </p:set>
                                    <p:animEffect transition="in" filter="dissolve">
                                      <p:cBhvr>
                                        <p:cTn id="44" dur="500"/>
                                        <p:tgtEl>
                                          <p:spTgt spid="309275"/>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09268"/>
                                        </p:tgtEl>
                                        <p:attrNameLst>
                                          <p:attrName>style.visibility</p:attrName>
                                        </p:attrNameLst>
                                      </p:cBhvr>
                                      <p:to>
                                        <p:strVal val="visible"/>
                                      </p:to>
                                    </p:set>
                                    <p:animEffect transition="in" filter="wipe(left)">
                                      <p:cBhvr>
                                        <p:cTn id="47" dur="500"/>
                                        <p:tgtEl>
                                          <p:spTgt spid="309268"/>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309280"/>
                                        </p:tgtEl>
                                        <p:attrNameLst>
                                          <p:attrName>style.visibility</p:attrName>
                                        </p:attrNameLst>
                                      </p:cBhvr>
                                      <p:to>
                                        <p:strVal val="visible"/>
                                      </p:to>
                                    </p:set>
                                    <p:animEffect transition="in" filter="dissolve">
                                      <p:cBhvr>
                                        <p:cTn id="52" dur="500"/>
                                        <p:tgtEl>
                                          <p:spTgt spid="309280"/>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09271"/>
                                        </p:tgtEl>
                                        <p:attrNameLst>
                                          <p:attrName>style.visibility</p:attrName>
                                        </p:attrNameLst>
                                      </p:cBhvr>
                                      <p:to>
                                        <p:strVal val="visible"/>
                                      </p:to>
                                    </p:set>
                                    <p:animEffect transition="in" filter="wipe(left)">
                                      <p:cBhvr>
                                        <p:cTn id="55" dur="500"/>
                                        <p:tgtEl>
                                          <p:spTgt spid="309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61" grpId="0"/>
      <p:bldP spid="309268" grpId="0"/>
      <p:bldP spid="309269" grpId="0"/>
      <p:bldP spid="309270" grpId="0"/>
      <p:bldP spid="309271" grpId="0"/>
      <p:bldP spid="309272" grpId="0" animBg="1"/>
      <p:bldP spid="309273" grpId="0" animBg="1"/>
      <p:bldP spid="309274" grpId="0" animBg="1"/>
      <p:bldP spid="30928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ChangeArrowheads="1"/>
          </p:cNvSpPr>
          <p:nvPr>
            <p:ph type="title"/>
          </p:nvPr>
        </p:nvSpPr>
        <p:spPr>
          <a:xfrm>
            <a:off x="323850" y="252413"/>
            <a:ext cx="8474075" cy="649287"/>
          </a:xfrm>
        </p:spPr>
        <p:txBody>
          <a:bodyPr/>
          <a:lstStyle/>
          <a:p>
            <a:pPr eaLnBrk="1" hangingPunct="1">
              <a:defRPr/>
            </a:pPr>
            <a:r>
              <a:rPr lang="en-US" sz="3600" b="1" smtClean="0">
                <a:solidFill>
                  <a:schemeClr val="accent2"/>
                </a:solidFill>
              </a:rPr>
              <a:t>What Determines the Size of the DWL?</a:t>
            </a:r>
            <a:endParaRPr lang="en-US" sz="4100" smtClean="0"/>
          </a:p>
        </p:txBody>
      </p:sp>
      <p:sp>
        <p:nvSpPr>
          <p:cNvPr id="311299" name="Rectangle 3"/>
          <p:cNvSpPr>
            <a:spLocks noGrp="1" noChangeArrowheads="1"/>
          </p:cNvSpPr>
          <p:nvPr>
            <p:ph type="body" idx="1"/>
          </p:nvPr>
        </p:nvSpPr>
        <p:spPr>
          <a:xfrm>
            <a:off x="0" y="1160463"/>
            <a:ext cx="9144000" cy="5697537"/>
          </a:xfrm>
        </p:spPr>
        <p:txBody>
          <a:bodyPr/>
          <a:lstStyle/>
          <a:p>
            <a:pPr eaLnBrk="1" hangingPunct="1">
              <a:buClr>
                <a:srgbClr val="008000"/>
              </a:buClr>
              <a:defRPr/>
            </a:pPr>
            <a:r>
              <a:rPr lang="en-US" sz="2800" smtClean="0"/>
              <a:t>The govt needs tax revenue to finance roads, schools, police, etc., so it must tax some goods and services. </a:t>
            </a:r>
          </a:p>
          <a:p>
            <a:pPr eaLnBrk="1" hangingPunct="1">
              <a:buClr>
                <a:srgbClr val="008000"/>
              </a:buClr>
              <a:defRPr/>
            </a:pPr>
            <a:r>
              <a:rPr lang="en-US" sz="2800" smtClean="0"/>
              <a:t>Which ones?   One answer is that govt should tax the goods or services with the smallest DWL.  </a:t>
            </a:r>
          </a:p>
          <a:p>
            <a:pPr eaLnBrk="1" hangingPunct="1">
              <a:buClr>
                <a:srgbClr val="008000"/>
              </a:buClr>
              <a:defRPr/>
            </a:pPr>
            <a:r>
              <a:rPr lang="en-US" sz="2800" smtClean="0"/>
              <a:t>So when is the DWL small vs. large?  Turns out it depends on the elasticities of supply and demand.  </a:t>
            </a:r>
          </a:p>
          <a:p>
            <a:pPr eaLnBrk="1" hangingPunct="1">
              <a:buClr>
                <a:srgbClr val="008000"/>
              </a:buClr>
              <a:defRPr/>
            </a:pPr>
            <a:r>
              <a:rPr lang="en-US" sz="2800" smtClean="0"/>
              <a:t>Recall:  The price elasticity of demand (or supply) measures how much quantity demanded </a:t>
            </a:r>
            <a:br>
              <a:rPr lang="en-US" sz="2800" smtClean="0"/>
            </a:br>
            <a:r>
              <a:rPr lang="en-US" sz="2800" smtClean="0"/>
              <a:t>(or supplied) changes when the price changes.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4" name="Rectangle 1028"/>
          <p:cNvSpPr>
            <a:spLocks noGrp="1" noChangeArrowheads="1"/>
          </p:cNvSpPr>
          <p:nvPr>
            <p:ph type="title"/>
          </p:nvPr>
        </p:nvSpPr>
        <p:spPr>
          <a:xfrm>
            <a:off x="952500" y="636588"/>
            <a:ext cx="7781925" cy="950912"/>
          </a:xfrm>
        </p:spPr>
        <p:txBody>
          <a:bodyPr/>
          <a:lstStyle/>
          <a:p>
            <a:pPr algn="l" eaLnBrk="1" hangingPunct="1">
              <a:lnSpc>
                <a:spcPct val="105000"/>
              </a:lnSpc>
              <a:defRPr/>
            </a:pPr>
            <a:r>
              <a:rPr kumimoji="0" lang="en-US" sz="4200" smtClean="0">
                <a:solidFill>
                  <a:schemeClr val="tx1"/>
                </a:solidFill>
              </a:rPr>
              <a:t>In this chapter, look for the answers to these questions:</a:t>
            </a:r>
          </a:p>
        </p:txBody>
      </p:sp>
      <p:sp>
        <p:nvSpPr>
          <p:cNvPr id="358405" name="Rectangle 1029"/>
          <p:cNvSpPr>
            <a:spLocks noGrp="1" noChangeArrowheads="1"/>
          </p:cNvSpPr>
          <p:nvPr>
            <p:ph type="body" idx="1"/>
          </p:nvPr>
        </p:nvSpPr>
        <p:spPr>
          <a:xfrm>
            <a:off x="442913" y="1908175"/>
            <a:ext cx="8437562" cy="4949825"/>
          </a:xfrm>
        </p:spPr>
        <p:txBody>
          <a:bodyPr/>
          <a:lstStyle/>
          <a:p>
            <a:pPr eaLnBrk="1" hangingPunct="1">
              <a:lnSpc>
                <a:spcPct val="90000"/>
              </a:lnSpc>
              <a:spcBef>
                <a:spcPct val="40000"/>
              </a:spcBef>
              <a:buClr>
                <a:srgbClr val="003399"/>
              </a:buClr>
              <a:defRPr/>
            </a:pPr>
            <a:r>
              <a:rPr kumimoji="0" lang="en-US" sz="3000" smtClean="0"/>
              <a:t>What factors determine the size of this deadweight loss?  </a:t>
            </a:r>
          </a:p>
          <a:p>
            <a:pPr eaLnBrk="1" hangingPunct="1">
              <a:lnSpc>
                <a:spcPct val="90000"/>
              </a:lnSpc>
              <a:spcBef>
                <a:spcPct val="40000"/>
              </a:spcBef>
              <a:buClr>
                <a:srgbClr val="003399"/>
              </a:buClr>
              <a:defRPr/>
            </a:pPr>
            <a:r>
              <a:rPr kumimoji="0" lang="en-US" sz="3000" smtClean="0"/>
              <a:t>How does tax revenue depend on the size of the tax?  </a:t>
            </a:r>
          </a:p>
          <a:p>
            <a:pPr eaLnBrk="1" hangingPunct="1">
              <a:spcBef>
                <a:spcPct val="40000"/>
              </a:spcBef>
              <a:buClr>
                <a:srgbClr val="003399"/>
              </a:buClr>
              <a:defRPr/>
            </a:pPr>
            <a:r>
              <a:rPr kumimoji="0" lang="en-US" sz="3000" smtClean="0"/>
              <a:t>What are the efficiency costs of taxes?  </a:t>
            </a:r>
          </a:p>
          <a:p>
            <a:pPr eaLnBrk="1" hangingPunct="1">
              <a:spcBef>
                <a:spcPct val="40000"/>
              </a:spcBef>
              <a:buClr>
                <a:srgbClr val="003399"/>
              </a:buClr>
              <a:defRPr/>
            </a:pPr>
            <a:r>
              <a:rPr kumimoji="0" lang="en-US" sz="3000" smtClean="0"/>
              <a:t>How can we evaluate the equity of a tax system?</a:t>
            </a:r>
          </a:p>
          <a:p>
            <a:pPr eaLnBrk="1" hangingPunct="1">
              <a:lnSpc>
                <a:spcPct val="90000"/>
              </a:lnSpc>
              <a:spcBef>
                <a:spcPct val="40000"/>
              </a:spcBef>
              <a:buClr>
                <a:srgbClr val="003399"/>
              </a:buClr>
              <a:defRPr/>
            </a:pPr>
            <a:endParaRPr kumimoji="0" lang="en-US" sz="2700" smtClean="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ChangeArrowheads="1"/>
          </p:cNvSpPr>
          <p:nvPr/>
        </p:nvSpPr>
        <p:spPr bwMode="auto">
          <a:xfrm>
            <a:off x="942975" y="2247900"/>
            <a:ext cx="2254250" cy="73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the DWL of a tax is small. </a:t>
            </a:r>
          </a:p>
        </p:txBody>
      </p:sp>
      <p:grpSp>
        <p:nvGrpSpPr>
          <p:cNvPr id="313347" name="Group 3"/>
          <p:cNvGrpSpPr>
            <a:grpSpLocks/>
          </p:cNvGrpSpPr>
          <p:nvPr/>
        </p:nvGrpSpPr>
        <p:grpSpPr bwMode="auto">
          <a:xfrm>
            <a:off x="6024563" y="3646488"/>
            <a:ext cx="249237" cy="1076325"/>
            <a:chOff x="3795" y="2297"/>
            <a:chExt cx="157" cy="678"/>
          </a:xfrm>
        </p:grpSpPr>
        <p:sp>
          <p:nvSpPr>
            <p:cNvPr id="313348" name="AutoShape 4"/>
            <p:cNvSpPr>
              <a:spLocks noChangeArrowheads="1"/>
            </p:cNvSpPr>
            <p:nvPr/>
          </p:nvSpPr>
          <p:spPr bwMode="auto">
            <a:xfrm>
              <a:off x="3795" y="2297"/>
              <a:ext cx="154" cy="132"/>
            </a:xfrm>
            <a:prstGeom prst="rtTriangle">
              <a:avLst/>
            </a:prstGeom>
            <a:solidFill>
              <a:srgbClr val="FF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3349" name="AutoShape 5"/>
            <p:cNvSpPr>
              <a:spLocks noChangeArrowheads="1"/>
            </p:cNvSpPr>
            <p:nvPr/>
          </p:nvSpPr>
          <p:spPr bwMode="auto">
            <a:xfrm flipV="1">
              <a:off x="3797" y="2428"/>
              <a:ext cx="155" cy="547"/>
            </a:xfrm>
            <a:prstGeom prst="rtTriangle">
              <a:avLst/>
            </a:prstGeom>
            <a:solidFill>
              <a:srgbClr val="FF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313350" name="Rectangle 6"/>
          <p:cNvSpPr>
            <a:spLocks noGrp="1" noChangeArrowheads="1"/>
          </p:cNvSpPr>
          <p:nvPr>
            <p:ph type="body" idx="1"/>
          </p:nvPr>
        </p:nvSpPr>
        <p:spPr>
          <a:xfrm>
            <a:off x="919163" y="1431925"/>
            <a:ext cx="2352675" cy="1304925"/>
          </a:xfrm>
        </p:spPr>
        <p:txBody>
          <a:bodyPr/>
          <a:lstStyle/>
          <a:p>
            <a:pPr marL="0" indent="0" eaLnBrk="1" hangingPunct="1">
              <a:buFontTx/>
              <a:buNone/>
              <a:defRPr/>
            </a:pPr>
            <a:r>
              <a:rPr lang="en-US" sz="2600" smtClean="0"/>
              <a:t>When supply </a:t>
            </a:r>
            <a:br>
              <a:rPr lang="en-US" sz="2600" smtClean="0"/>
            </a:br>
            <a:r>
              <a:rPr lang="en-US" sz="2600" smtClean="0"/>
              <a:t>is inelastic,</a:t>
            </a:r>
          </a:p>
        </p:txBody>
      </p:sp>
      <p:sp>
        <p:nvSpPr>
          <p:cNvPr id="313351" name="Rectangle 7"/>
          <p:cNvSpPr>
            <a:spLocks noGrp="1" noChangeArrowheads="1"/>
          </p:cNvSpPr>
          <p:nvPr>
            <p:ph type="title"/>
          </p:nvPr>
        </p:nvSpPr>
        <p:spPr>
          <a:xfrm>
            <a:off x="685800" y="350838"/>
            <a:ext cx="7772400" cy="1084262"/>
          </a:xfrm>
        </p:spPr>
        <p:txBody>
          <a:bodyPr/>
          <a:lstStyle/>
          <a:p>
            <a:pPr eaLnBrk="1" hangingPunct="1">
              <a:defRPr/>
            </a:pPr>
            <a:r>
              <a:rPr lang="en-US" sz="3600" b="1" smtClean="0">
                <a:solidFill>
                  <a:schemeClr val="accent2"/>
                </a:solidFill>
              </a:rPr>
              <a:t>DWL and the Elasticity of Supply</a:t>
            </a:r>
            <a:endParaRPr lang="en-US" smtClean="0"/>
          </a:p>
        </p:txBody>
      </p:sp>
      <p:grpSp>
        <p:nvGrpSpPr>
          <p:cNvPr id="88069" name="Group 8"/>
          <p:cNvGrpSpPr>
            <a:grpSpLocks/>
          </p:cNvGrpSpPr>
          <p:nvPr/>
        </p:nvGrpSpPr>
        <p:grpSpPr bwMode="auto">
          <a:xfrm>
            <a:off x="4068763" y="1524000"/>
            <a:ext cx="4305300" cy="4286250"/>
            <a:chOff x="2305" y="942"/>
            <a:chExt cx="2712" cy="2700"/>
          </a:xfrm>
        </p:grpSpPr>
        <p:grpSp>
          <p:nvGrpSpPr>
            <p:cNvPr id="88080" name="Group 9"/>
            <p:cNvGrpSpPr>
              <a:grpSpLocks/>
            </p:cNvGrpSpPr>
            <p:nvPr/>
          </p:nvGrpSpPr>
          <p:grpSpPr bwMode="auto">
            <a:xfrm>
              <a:off x="2424" y="1167"/>
              <a:ext cx="2382" cy="2331"/>
              <a:chOff x="2424" y="1167"/>
              <a:chExt cx="2400" cy="2079"/>
            </a:xfrm>
          </p:grpSpPr>
          <p:sp>
            <p:nvSpPr>
              <p:cNvPr id="313354" name="Line 10"/>
              <p:cNvSpPr>
                <a:spLocks noChangeShapeType="1"/>
              </p:cNvSpPr>
              <p:nvPr/>
            </p:nvSpPr>
            <p:spPr bwMode="auto">
              <a:xfrm>
                <a:off x="2424" y="1167"/>
                <a:ext cx="0" cy="20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13355" name="Line 11"/>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13356" name="Text Box 12"/>
            <p:cNvSpPr txBox="1">
              <a:spLocks noChangeArrowheads="1"/>
            </p:cNvSpPr>
            <p:nvPr/>
          </p:nvSpPr>
          <p:spPr bwMode="auto">
            <a:xfrm>
              <a:off x="2305" y="942"/>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313357" name="Text Box 13"/>
            <p:cNvSpPr txBox="1">
              <a:spLocks noChangeArrowheads="1"/>
            </p:cNvSpPr>
            <p:nvPr/>
          </p:nvSpPr>
          <p:spPr bwMode="auto">
            <a:xfrm>
              <a:off x="4784" y="3363"/>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grpSp>
        <p:nvGrpSpPr>
          <p:cNvPr id="88070" name="Group 14"/>
          <p:cNvGrpSpPr>
            <a:grpSpLocks/>
          </p:cNvGrpSpPr>
          <p:nvPr/>
        </p:nvGrpSpPr>
        <p:grpSpPr bwMode="auto">
          <a:xfrm>
            <a:off x="4257675" y="2085975"/>
            <a:ext cx="3624263" cy="3217863"/>
            <a:chOff x="2682" y="1314"/>
            <a:chExt cx="2283" cy="2027"/>
          </a:xfrm>
        </p:grpSpPr>
        <p:sp>
          <p:nvSpPr>
            <p:cNvPr id="313359" name="Text Box 15"/>
            <p:cNvSpPr txBox="1">
              <a:spLocks noChangeArrowheads="1"/>
            </p:cNvSpPr>
            <p:nvPr/>
          </p:nvSpPr>
          <p:spPr bwMode="auto">
            <a:xfrm>
              <a:off x="4732" y="3062"/>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313360" name="Line 16"/>
            <p:cNvSpPr>
              <a:spLocks noChangeShapeType="1"/>
            </p:cNvSpPr>
            <p:nvPr/>
          </p:nvSpPr>
          <p:spPr bwMode="auto">
            <a:xfrm>
              <a:off x="2682" y="1314"/>
              <a:ext cx="2094" cy="18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313361" name="Group 17"/>
          <p:cNvGrpSpPr>
            <a:grpSpLocks/>
          </p:cNvGrpSpPr>
          <p:nvPr/>
        </p:nvGrpSpPr>
        <p:grpSpPr bwMode="auto">
          <a:xfrm>
            <a:off x="5857875" y="2005013"/>
            <a:ext cx="1057275" cy="3395662"/>
            <a:chOff x="3690" y="1263"/>
            <a:chExt cx="666" cy="2139"/>
          </a:xfrm>
        </p:grpSpPr>
        <p:sp>
          <p:nvSpPr>
            <p:cNvPr id="313362" name="Text Box 18"/>
            <p:cNvSpPr txBox="1">
              <a:spLocks noChangeArrowheads="1"/>
            </p:cNvSpPr>
            <p:nvPr/>
          </p:nvSpPr>
          <p:spPr bwMode="auto">
            <a:xfrm>
              <a:off x="4123" y="1263"/>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S</a:t>
              </a:r>
            </a:p>
          </p:txBody>
        </p:sp>
        <p:sp>
          <p:nvSpPr>
            <p:cNvPr id="313363" name="Line 19"/>
            <p:cNvSpPr>
              <a:spLocks noChangeShapeType="1"/>
            </p:cNvSpPr>
            <p:nvPr/>
          </p:nvSpPr>
          <p:spPr bwMode="auto">
            <a:xfrm flipV="1">
              <a:off x="3690" y="1506"/>
              <a:ext cx="516" cy="1896"/>
            </a:xfrm>
            <a:prstGeom prst="line">
              <a:avLst/>
            </a:prstGeom>
            <a:noFill/>
            <a:ln w="28575">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13364" name="Line 20"/>
          <p:cNvSpPr>
            <a:spLocks noChangeShapeType="1"/>
          </p:cNvSpPr>
          <p:nvPr/>
        </p:nvSpPr>
        <p:spPr bwMode="auto">
          <a:xfrm>
            <a:off x="6019800" y="3638550"/>
            <a:ext cx="0" cy="1114425"/>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313365" name="Group 21"/>
          <p:cNvGrpSpPr>
            <a:grpSpLocks/>
          </p:cNvGrpSpPr>
          <p:nvPr/>
        </p:nvGrpSpPr>
        <p:grpSpPr bwMode="auto">
          <a:xfrm>
            <a:off x="4621213" y="3652838"/>
            <a:ext cx="1350962" cy="1100137"/>
            <a:chOff x="2911" y="2301"/>
            <a:chExt cx="851" cy="693"/>
          </a:xfrm>
        </p:grpSpPr>
        <p:sp>
          <p:nvSpPr>
            <p:cNvPr id="313366" name="AutoShape 22"/>
            <p:cNvSpPr>
              <a:spLocks/>
            </p:cNvSpPr>
            <p:nvPr/>
          </p:nvSpPr>
          <p:spPr bwMode="auto">
            <a:xfrm>
              <a:off x="3633" y="2301"/>
              <a:ext cx="129" cy="693"/>
            </a:xfrm>
            <a:prstGeom prst="leftBrace">
              <a:avLst>
                <a:gd name="adj1" fmla="val 4476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3367" name="Text Box 23"/>
            <p:cNvSpPr txBox="1">
              <a:spLocks noChangeArrowheads="1"/>
            </p:cNvSpPr>
            <p:nvPr/>
          </p:nvSpPr>
          <p:spPr bwMode="auto">
            <a:xfrm>
              <a:off x="2911" y="2389"/>
              <a:ext cx="715"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cs typeface="Arial" charset="0"/>
                </a:rPr>
                <a:t>Size </a:t>
              </a:r>
              <a:br>
                <a:rPr lang="en-US">
                  <a:cs typeface="Arial" charset="0"/>
                </a:rPr>
              </a:br>
              <a:r>
                <a:rPr lang="en-US">
                  <a:cs typeface="Arial" charset="0"/>
                </a:rPr>
                <a:t>of tax</a:t>
              </a:r>
            </a:p>
          </p:txBody>
        </p:sp>
      </p:gr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13350">
                                            <p:txEl>
                                              <p:pRg st="0" end="0"/>
                                            </p:txEl>
                                          </p:spTgt>
                                        </p:tgtEl>
                                        <p:attrNameLst>
                                          <p:attrName>style.visibility</p:attrName>
                                        </p:attrNameLst>
                                      </p:cBhvr>
                                      <p:to>
                                        <p:strVal val="visible"/>
                                      </p:to>
                                    </p:set>
                                    <p:animEffect transition="in" filter="wipe(left)">
                                      <p:cBhvr>
                                        <p:cTn id="7" dur="500"/>
                                        <p:tgtEl>
                                          <p:spTgt spid="313350">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313361"/>
                                        </p:tgtEl>
                                        <p:attrNameLst>
                                          <p:attrName>style.visibility</p:attrName>
                                        </p:attrNameLst>
                                      </p:cBhvr>
                                      <p:to>
                                        <p:strVal val="visible"/>
                                      </p:to>
                                    </p:set>
                                    <p:animEffect transition="in" filter="strips(downLeft)">
                                      <p:cBhvr>
                                        <p:cTn id="10" dur="500"/>
                                        <p:tgtEl>
                                          <p:spTgt spid="313361"/>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nodeType="clickEffect">
                                  <p:stCondLst>
                                    <p:cond delay="0"/>
                                  </p:stCondLst>
                                  <p:childTnLst>
                                    <p:set>
                                      <p:cBhvr>
                                        <p:cTn id="14" dur="1" fill="hold">
                                          <p:stCondLst>
                                            <p:cond delay="0"/>
                                          </p:stCondLst>
                                        </p:cTn>
                                        <p:tgtEl>
                                          <p:spTgt spid="313364"/>
                                        </p:tgtEl>
                                        <p:attrNameLst>
                                          <p:attrName>style.visibility</p:attrName>
                                        </p:attrNameLst>
                                      </p:cBhvr>
                                      <p:to>
                                        <p:strVal val="visible"/>
                                      </p:to>
                                    </p:set>
                                    <p:animEffect transition="in" filter="wipe(up)">
                                      <p:cBhvr>
                                        <p:cTn id="15" dur="500"/>
                                        <p:tgtEl>
                                          <p:spTgt spid="313364"/>
                                        </p:tgtEl>
                                      </p:cBhvr>
                                    </p:animEffect>
                                  </p:childTnLst>
                                </p:cTn>
                              </p:par>
                            </p:childTnLst>
                          </p:cTn>
                        </p:par>
                        <p:par>
                          <p:cTn id="16" fill="hold" nodeType="afterGroup">
                            <p:stCondLst>
                              <p:cond delay="500"/>
                            </p:stCondLst>
                            <p:childTnLst>
                              <p:par>
                                <p:cTn id="17" presetID="9" presetClass="entr" presetSubtype="0" fill="hold" nodeType="afterEffect">
                                  <p:stCondLst>
                                    <p:cond delay="0"/>
                                  </p:stCondLst>
                                  <p:childTnLst>
                                    <p:set>
                                      <p:cBhvr>
                                        <p:cTn id="18" dur="1" fill="hold">
                                          <p:stCondLst>
                                            <p:cond delay="0"/>
                                          </p:stCondLst>
                                        </p:cTn>
                                        <p:tgtEl>
                                          <p:spTgt spid="313365"/>
                                        </p:tgtEl>
                                        <p:attrNameLst>
                                          <p:attrName>style.visibility</p:attrName>
                                        </p:attrNameLst>
                                      </p:cBhvr>
                                      <p:to>
                                        <p:strVal val="visible"/>
                                      </p:to>
                                    </p:set>
                                    <p:animEffect transition="in" filter="dissolve">
                                      <p:cBhvr>
                                        <p:cTn id="19" dur="500"/>
                                        <p:tgtEl>
                                          <p:spTgt spid="313365"/>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13346">
                                            <p:txEl>
                                              <p:pRg st="0" end="0"/>
                                            </p:txEl>
                                          </p:spTgt>
                                        </p:tgtEl>
                                        <p:attrNameLst>
                                          <p:attrName>style.visibility</p:attrName>
                                        </p:attrNameLst>
                                      </p:cBhvr>
                                      <p:to>
                                        <p:strVal val="visible"/>
                                      </p:to>
                                    </p:set>
                                    <p:animEffect transition="in" filter="wipe(left)">
                                      <p:cBhvr>
                                        <p:cTn id="24" dur="500"/>
                                        <p:tgtEl>
                                          <p:spTgt spid="313346">
                                            <p:txEl>
                                              <p:pRg st="0" end="0"/>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313347"/>
                                        </p:tgtEl>
                                        <p:attrNameLst>
                                          <p:attrName>style.visibility</p:attrName>
                                        </p:attrNameLst>
                                      </p:cBhvr>
                                      <p:to>
                                        <p:strVal val="visible"/>
                                      </p:to>
                                    </p:set>
                                    <p:animEffect transition="in" filter="dissolve">
                                      <p:cBhvr>
                                        <p:cTn id="27" dur="500"/>
                                        <p:tgtEl>
                                          <p:spTgt spid="313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6" grpId="0" build="p" bldLvl="5"/>
      <p:bldP spid="313350" grpId="0" build="p" bldLvl="5"/>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ChangeArrowheads="1"/>
          </p:cNvSpPr>
          <p:nvPr/>
        </p:nvSpPr>
        <p:spPr bwMode="auto">
          <a:xfrm>
            <a:off x="976313" y="3790950"/>
            <a:ext cx="2384425"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the larger the DWL. </a:t>
            </a:r>
          </a:p>
        </p:txBody>
      </p:sp>
      <p:grpSp>
        <p:nvGrpSpPr>
          <p:cNvPr id="315395" name="Group 3"/>
          <p:cNvGrpSpPr>
            <a:grpSpLocks/>
          </p:cNvGrpSpPr>
          <p:nvPr/>
        </p:nvGrpSpPr>
        <p:grpSpPr bwMode="auto">
          <a:xfrm>
            <a:off x="5538788" y="3225800"/>
            <a:ext cx="750887" cy="1085850"/>
            <a:chOff x="3489" y="2032"/>
            <a:chExt cx="473" cy="684"/>
          </a:xfrm>
        </p:grpSpPr>
        <p:sp>
          <p:nvSpPr>
            <p:cNvPr id="315396" name="AutoShape 4"/>
            <p:cNvSpPr>
              <a:spLocks noChangeArrowheads="1"/>
            </p:cNvSpPr>
            <p:nvPr/>
          </p:nvSpPr>
          <p:spPr bwMode="auto">
            <a:xfrm>
              <a:off x="3489" y="2032"/>
              <a:ext cx="459" cy="399"/>
            </a:xfrm>
            <a:prstGeom prst="rtTriangle">
              <a:avLst/>
            </a:prstGeom>
            <a:solidFill>
              <a:srgbClr val="FF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5397" name="AutoShape 5"/>
            <p:cNvSpPr>
              <a:spLocks noChangeArrowheads="1"/>
            </p:cNvSpPr>
            <p:nvPr/>
          </p:nvSpPr>
          <p:spPr bwMode="auto">
            <a:xfrm flipV="1">
              <a:off x="3489" y="2428"/>
              <a:ext cx="473" cy="288"/>
            </a:xfrm>
            <a:prstGeom prst="rtTriangle">
              <a:avLst/>
            </a:prstGeom>
            <a:solidFill>
              <a:srgbClr val="FF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315398" name="Rectangle 6"/>
          <p:cNvSpPr>
            <a:spLocks noGrp="1" noChangeArrowheads="1"/>
          </p:cNvSpPr>
          <p:nvPr>
            <p:ph type="title"/>
          </p:nvPr>
        </p:nvSpPr>
        <p:spPr>
          <a:xfrm>
            <a:off x="685800" y="331788"/>
            <a:ext cx="7772400" cy="884237"/>
          </a:xfrm>
        </p:spPr>
        <p:txBody>
          <a:bodyPr/>
          <a:lstStyle/>
          <a:p>
            <a:pPr eaLnBrk="1" hangingPunct="1">
              <a:defRPr/>
            </a:pPr>
            <a:r>
              <a:rPr lang="en-US" sz="3600" b="1" smtClean="0">
                <a:solidFill>
                  <a:schemeClr val="accent2"/>
                </a:solidFill>
              </a:rPr>
              <a:t>DWL and the Elasticity of Supply</a:t>
            </a:r>
            <a:endParaRPr lang="en-US" smtClean="0"/>
          </a:p>
        </p:txBody>
      </p:sp>
      <p:sp>
        <p:nvSpPr>
          <p:cNvPr id="315399" name="Rectangle 7"/>
          <p:cNvSpPr>
            <a:spLocks noGrp="1" noChangeArrowheads="1"/>
          </p:cNvSpPr>
          <p:nvPr>
            <p:ph type="body" idx="1"/>
          </p:nvPr>
        </p:nvSpPr>
        <p:spPr>
          <a:xfrm>
            <a:off x="919163" y="2259013"/>
            <a:ext cx="2514600" cy="2224087"/>
          </a:xfrm>
        </p:spPr>
        <p:txBody>
          <a:bodyPr/>
          <a:lstStyle/>
          <a:p>
            <a:pPr marL="0" indent="0" eaLnBrk="1" hangingPunct="1">
              <a:buFontTx/>
              <a:buNone/>
              <a:defRPr/>
            </a:pPr>
            <a:r>
              <a:rPr lang="en-US" sz="2600" smtClean="0"/>
              <a:t>The more elastic supply,</a:t>
            </a:r>
          </a:p>
        </p:txBody>
      </p:sp>
      <p:grpSp>
        <p:nvGrpSpPr>
          <p:cNvPr id="90117" name="Group 8"/>
          <p:cNvGrpSpPr>
            <a:grpSpLocks/>
          </p:cNvGrpSpPr>
          <p:nvPr/>
        </p:nvGrpSpPr>
        <p:grpSpPr bwMode="auto">
          <a:xfrm>
            <a:off x="4068763" y="1524000"/>
            <a:ext cx="4305300" cy="4286250"/>
            <a:chOff x="2305" y="942"/>
            <a:chExt cx="2712" cy="2700"/>
          </a:xfrm>
        </p:grpSpPr>
        <p:grpSp>
          <p:nvGrpSpPr>
            <p:cNvPr id="90128" name="Group 9"/>
            <p:cNvGrpSpPr>
              <a:grpSpLocks/>
            </p:cNvGrpSpPr>
            <p:nvPr/>
          </p:nvGrpSpPr>
          <p:grpSpPr bwMode="auto">
            <a:xfrm>
              <a:off x="2424" y="1167"/>
              <a:ext cx="2382" cy="2331"/>
              <a:chOff x="2424" y="1167"/>
              <a:chExt cx="2400" cy="2079"/>
            </a:xfrm>
          </p:grpSpPr>
          <p:sp>
            <p:nvSpPr>
              <p:cNvPr id="315402" name="Line 10"/>
              <p:cNvSpPr>
                <a:spLocks noChangeShapeType="1"/>
              </p:cNvSpPr>
              <p:nvPr/>
            </p:nvSpPr>
            <p:spPr bwMode="auto">
              <a:xfrm>
                <a:off x="2424" y="1167"/>
                <a:ext cx="0" cy="20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15403" name="Line 11"/>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15404" name="Text Box 12"/>
            <p:cNvSpPr txBox="1">
              <a:spLocks noChangeArrowheads="1"/>
            </p:cNvSpPr>
            <p:nvPr/>
          </p:nvSpPr>
          <p:spPr bwMode="auto">
            <a:xfrm>
              <a:off x="2305" y="942"/>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315405" name="Text Box 13"/>
            <p:cNvSpPr txBox="1">
              <a:spLocks noChangeArrowheads="1"/>
            </p:cNvSpPr>
            <p:nvPr/>
          </p:nvSpPr>
          <p:spPr bwMode="auto">
            <a:xfrm>
              <a:off x="4784" y="3363"/>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grpSp>
        <p:nvGrpSpPr>
          <p:cNvPr id="90118" name="Group 14"/>
          <p:cNvGrpSpPr>
            <a:grpSpLocks/>
          </p:cNvGrpSpPr>
          <p:nvPr/>
        </p:nvGrpSpPr>
        <p:grpSpPr bwMode="auto">
          <a:xfrm>
            <a:off x="4257675" y="2085975"/>
            <a:ext cx="3624263" cy="3217863"/>
            <a:chOff x="2682" y="1314"/>
            <a:chExt cx="2283" cy="2027"/>
          </a:xfrm>
        </p:grpSpPr>
        <p:sp>
          <p:nvSpPr>
            <p:cNvPr id="315407" name="Text Box 15"/>
            <p:cNvSpPr txBox="1">
              <a:spLocks noChangeArrowheads="1"/>
            </p:cNvSpPr>
            <p:nvPr/>
          </p:nvSpPr>
          <p:spPr bwMode="auto">
            <a:xfrm>
              <a:off x="4732" y="3062"/>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315408" name="Line 16"/>
            <p:cNvSpPr>
              <a:spLocks noChangeShapeType="1"/>
            </p:cNvSpPr>
            <p:nvPr/>
          </p:nvSpPr>
          <p:spPr bwMode="auto">
            <a:xfrm>
              <a:off x="2682" y="1314"/>
              <a:ext cx="2094" cy="18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90119" name="Group 17"/>
          <p:cNvGrpSpPr>
            <a:grpSpLocks/>
          </p:cNvGrpSpPr>
          <p:nvPr/>
        </p:nvGrpSpPr>
        <p:grpSpPr bwMode="auto">
          <a:xfrm>
            <a:off x="4429125" y="2833688"/>
            <a:ext cx="3362325" cy="2157412"/>
            <a:chOff x="2790" y="1785"/>
            <a:chExt cx="2118" cy="1359"/>
          </a:xfrm>
        </p:grpSpPr>
        <p:sp>
          <p:nvSpPr>
            <p:cNvPr id="315410" name="Text Box 18"/>
            <p:cNvSpPr txBox="1">
              <a:spLocks noChangeArrowheads="1"/>
            </p:cNvSpPr>
            <p:nvPr/>
          </p:nvSpPr>
          <p:spPr bwMode="auto">
            <a:xfrm>
              <a:off x="4675" y="1785"/>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S</a:t>
              </a:r>
            </a:p>
          </p:txBody>
        </p:sp>
        <p:sp>
          <p:nvSpPr>
            <p:cNvPr id="315411" name="Line 19"/>
            <p:cNvSpPr>
              <a:spLocks noChangeShapeType="1"/>
            </p:cNvSpPr>
            <p:nvPr/>
          </p:nvSpPr>
          <p:spPr bwMode="auto">
            <a:xfrm flipV="1">
              <a:off x="2790" y="1986"/>
              <a:ext cx="1932" cy="1158"/>
            </a:xfrm>
            <a:prstGeom prst="line">
              <a:avLst/>
            </a:prstGeom>
            <a:noFill/>
            <a:ln w="28575">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15412" name="Line 20"/>
          <p:cNvSpPr>
            <a:spLocks noChangeShapeType="1"/>
          </p:cNvSpPr>
          <p:nvPr/>
        </p:nvSpPr>
        <p:spPr bwMode="auto">
          <a:xfrm>
            <a:off x="5534025" y="3219450"/>
            <a:ext cx="0" cy="1114425"/>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315413" name="Group 21"/>
          <p:cNvGrpSpPr>
            <a:grpSpLocks/>
          </p:cNvGrpSpPr>
          <p:nvPr/>
        </p:nvGrpSpPr>
        <p:grpSpPr bwMode="auto">
          <a:xfrm>
            <a:off x="4164013" y="3219450"/>
            <a:ext cx="1338262" cy="1100138"/>
            <a:chOff x="2623" y="2028"/>
            <a:chExt cx="843" cy="693"/>
          </a:xfrm>
        </p:grpSpPr>
        <p:sp>
          <p:nvSpPr>
            <p:cNvPr id="315414" name="AutoShape 22"/>
            <p:cNvSpPr>
              <a:spLocks/>
            </p:cNvSpPr>
            <p:nvPr/>
          </p:nvSpPr>
          <p:spPr bwMode="auto">
            <a:xfrm>
              <a:off x="3337" y="2028"/>
              <a:ext cx="129" cy="693"/>
            </a:xfrm>
            <a:prstGeom prst="leftBrace">
              <a:avLst>
                <a:gd name="adj1" fmla="val 4476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5415" name="Text Box 23"/>
            <p:cNvSpPr txBox="1">
              <a:spLocks noChangeArrowheads="1"/>
            </p:cNvSpPr>
            <p:nvPr/>
          </p:nvSpPr>
          <p:spPr bwMode="auto">
            <a:xfrm>
              <a:off x="2623" y="2116"/>
              <a:ext cx="715"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cs typeface="Arial" charset="0"/>
                </a:rPr>
                <a:t>Size </a:t>
              </a:r>
              <a:br>
                <a:rPr lang="en-US">
                  <a:cs typeface="Arial" charset="0"/>
                </a:rPr>
              </a:br>
              <a:r>
                <a:rPr lang="en-US">
                  <a:cs typeface="Arial" charset="0"/>
                </a:rPr>
                <a:t>of tax</a:t>
              </a:r>
            </a:p>
          </p:txBody>
        </p:sp>
      </p:gr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15412"/>
                                        </p:tgtEl>
                                        <p:attrNameLst>
                                          <p:attrName>style.visibility</p:attrName>
                                        </p:attrNameLst>
                                      </p:cBhvr>
                                      <p:to>
                                        <p:strVal val="visible"/>
                                      </p:to>
                                    </p:set>
                                    <p:animEffect transition="in" filter="wipe(up)">
                                      <p:cBhvr>
                                        <p:cTn id="7" dur="500"/>
                                        <p:tgtEl>
                                          <p:spTgt spid="315412"/>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315413"/>
                                        </p:tgtEl>
                                        <p:attrNameLst>
                                          <p:attrName>style.visibility</p:attrName>
                                        </p:attrNameLst>
                                      </p:cBhvr>
                                      <p:to>
                                        <p:strVal val="visible"/>
                                      </p:to>
                                    </p:set>
                                    <p:animEffect transition="in" filter="dissolve">
                                      <p:cBhvr>
                                        <p:cTn id="11" dur="500"/>
                                        <p:tgtEl>
                                          <p:spTgt spid="31541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15394">
                                            <p:txEl>
                                              <p:pRg st="0" end="0"/>
                                            </p:txEl>
                                          </p:spTgt>
                                        </p:tgtEl>
                                        <p:attrNameLst>
                                          <p:attrName>style.visibility</p:attrName>
                                        </p:attrNameLst>
                                      </p:cBhvr>
                                      <p:to>
                                        <p:strVal val="visible"/>
                                      </p:to>
                                    </p:set>
                                    <p:animEffect transition="in" filter="wipe(left)">
                                      <p:cBhvr>
                                        <p:cTn id="16" dur="500"/>
                                        <p:tgtEl>
                                          <p:spTgt spid="315394">
                                            <p:txEl>
                                              <p:pRg st="0" end="0"/>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315395"/>
                                        </p:tgtEl>
                                        <p:attrNameLst>
                                          <p:attrName>style.visibility</p:attrName>
                                        </p:attrNameLst>
                                      </p:cBhvr>
                                      <p:to>
                                        <p:strVal val="visible"/>
                                      </p:to>
                                    </p:set>
                                    <p:animEffect transition="in" filter="dissolve">
                                      <p:cBhvr>
                                        <p:cTn id="19" dur="500"/>
                                        <p:tgtEl>
                                          <p:spTgt spid="3153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394" grpId="0" build="p" bldLvl="5"/>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ChangeArrowheads="1"/>
          </p:cNvSpPr>
          <p:nvPr/>
        </p:nvSpPr>
        <p:spPr bwMode="auto">
          <a:xfrm>
            <a:off x="906463" y="2249488"/>
            <a:ext cx="2290762" cy="102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the DWL of a tax is small. </a:t>
            </a:r>
          </a:p>
        </p:txBody>
      </p:sp>
      <p:grpSp>
        <p:nvGrpSpPr>
          <p:cNvPr id="317443" name="Group 3"/>
          <p:cNvGrpSpPr>
            <a:grpSpLocks/>
          </p:cNvGrpSpPr>
          <p:nvPr/>
        </p:nvGrpSpPr>
        <p:grpSpPr bwMode="auto">
          <a:xfrm>
            <a:off x="6073775" y="2728913"/>
            <a:ext cx="309563" cy="1120775"/>
            <a:chOff x="3826" y="1719"/>
            <a:chExt cx="195" cy="706"/>
          </a:xfrm>
        </p:grpSpPr>
        <p:sp>
          <p:nvSpPr>
            <p:cNvPr id="317444" name="AutoShape 4"/>
            <p:cNvSpPr>
              <a:spLocks noChangeArrowheads="1"/>
            </p:cNvSpPr>
            <p:nvPr/>
          </p:nvSpPr>
          <p:spPr bwMode="auto">
            <a:xfrm>
              <a:off x="3827" y="1719"/>
              <a:ext cx="194" cy="525"/>
            </a:xfrm>
            <a:prstGeom prst="rtTriangle">
              <a:avLst/>
            </a:prstGeom>
            <a:solidFill>
              <a:srgbClr val="FF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7445" name="AutoShape 5"/>
            <p:cNvSpPr>
              <a:spLocks noChangeArrowheads="1"/>
            </p:cNvSpPr>
            <p:nvPr/>
          </p:nvSpPr>
          <p:spPr bwMode="auto">
            <a:xfrm flipV="1">
              <a:off x="3826" y="2241"/>
              <a:ext cx="190" cy="184"/>
            </a:xfrm>
            <a:prstGeom prst="rtTriangle">
              <a:avLst/>
            </a:prstGeom>
            <a:solidFill>
              <a:srgbClr val="FF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317446" name="Rectangle 6"/>
          <p:cNvSpPr>
            <a:spLocks noGrp="1" noChangeArrowheads="1"/>
          </p:cNvSpPr>
          <p:nvPr>
            <p:ph type="title"/>
          </p:nvPr>
        </p:nvSpPr>
        <p:spPr>
          <a:xfrm>
            <a:off x="685800" y="250825"/>
            <a:ext cx="7772400" cy="1282700"/>
          </a:xfrm>
        </p:spPr>
        <p:txBody>
          <a:bodyPr/>
          <a:lstStyle/>
          <a:p>
            <a:pPr eaLnBrk="1" hangingPunct="1">
              <a:defRPr/>
            </a:pPr>
            <a:r>
              <a:rPr lang="en-US" sz="3600" b="1" smtClean="0">
                <a:solidFill>
                  <a:schemeClr val="accent2"/>
                </a:solidFill>
              </a:rPr>
              <a:t>DWL and the Elasticity of Supply</a:t>
            </a:r>
            <a:endParaRPr lang="en-US" smtClean="0"/>
          </a:p>
        </p:txBody>
      </p:sp>
      <p:sp>
        <p:nvSpPr>
          <p:cNvPr id="317447" name="Rectangle 7"/>
          <p:cNvSpPr>
            <a:spLocks noGrp="1" noChangeArrowheads="1"/>
          </p:cNvSpPr>
          <p:nvPr>
            <p:ph type="body" idx="1"/>
          </p:nvPr>
        </p:nvSpPr>
        <p:spPr>
          <a:xfrm>
            <a:off x="919163" y="1450975"/>
            <a:ext cx="2352675" cy="1289050"/>
          </a:xfrm>
        </p:spPr>
        <p:txBody>
          <a:bodyPr/>
          <a:lstStyle/>
          <a:p>
            <a:pPr marL="0" indent="0" eaLnBrk="1" hangingPunct="1">
              <a:buFontTx/>
              <a:buNone/>
              <a:defRPr/>
            </a:pPr>
            <a:r>
              <a:rPr lang="en-US" sz="2600" smtClean="0"/>
              <a:t>When demand </a:t>
            </a:r>
            <a:br>
              <a:rPr lang="en-US" sz="2600" smtClean="0"/>
            </a:br>
            <a:r>
              <a:rPr lang="en-US" sz="2600" smtClean="0"/>
              <a:t>is inelastic, </a:t>
            </a:r>
          </a:p>
        </p:txBody>
      </p:sp>
      <p:grpSp>
        <p:nvGrpSpPr>
          <p:cNvPr id="92165" name="Group 8"/>
          <p:cNvGrpSpPr>
            <a:grpSpLocks/>
          </p:cNvGrpSpPr>
          <p:nvPr/>
        </p:nvGrpSpPr>
        <p:grpSpPr bwMode="auto">
          <a:xfrm>
            <a:off x="4068763" y="1524000"/>
            <a:ext cx="4305300" cy="4286250"/>
            <a:chOff x="2305" y="942"/>
            <a:chExt cx="2712" cy="2700"/>
          </a:xfrm>
        </p:grpSpPr>
        <p:grpSp>
          <p:nvGrpSpPr>
            <p:cNvPr id="92176" name="Group 9"/>
            <p:cNvGrpSpPr>
              <a:grpSpLocks/>
            </p:cNvGrpSpPr>
            <p:nvPr/>
          </p:nvGrpSpPr>
          <p:grpSpPr bwMode="auto">
            <a:xfrm>
              <a:off x="2424" y="1167"/>
              <a:ext cx="2382" cy="2331"/>
              <a:chOff x="2424" y="1167"/>
              <a:chExt cx="2400" cy="2079"/>
            </a:xfrm>
          </p:grpSpPr>
          <p:sp>
            <p:nvSpPr>
              <p:cNvPr id="317450" name="Line 10"/>
              <p:cNvSpPr>
                <a:spLocks noChangeShapeType="1"/>
              </p:cNvSpPr>
              <p:nvPr/>
            </p:nvSpPr>
            <p:spPr bwMode="auto">
              <a:xfrm>
                <a:off x="2424" y="1167"/>
                <a:ext cx="0" cy="20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17451" name="Line 11"/>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17452" name="Text Box 12"/>
            <p:cNvSpPr txBox="1">
              <a:spLocks noChangeArrowheads="1"/>
            </p:cNvSpPr>
            <p:nvPr/>
          </p:nvSpPr>
          <p:spPr bwMode="auto">
            <a:xfrm>
              <a:off x="2305" y="942"/>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317453" name="Text Box 13"/>
            <p:cNvSpPr txBox="1">
              <a:spLocks noChangeArrowheads="1"/>
            </p:cNvSpPr>
            <p:nvPr/>
          </p:nvSpPr>
          <p:spPr bwMode="auto">
            <a:xfrm>
              <a:off x="4784" y="3363"/>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grpSp>
        <p:nvGrpSpPr>
          <p:cNvPr id="317454" name="Group 14"/>
          <p:cNvGrpSpPr>
            <a:grpSpLocks/>
          </p:cNvGrpSpPr>
          <p:nvPr/>
        </p:nvGrpSpPr>
        <p:grpSpPr bwMode="auto">
          <a:xfrm>
            <a:off x="5826125" y="2038350"/>
            <a:ext cx="1268413" cy="3209925"/>
            <a:chOff x="3670" y="1284"/>
            <a:chExt cx="799" cy="2022"/>
          </a:xfrm>
        </p:grpSpPr>
        <p:sp>
          <p:nvSpPr>
            <p:cNvPr id="317455" name="Text Box 15"/>
            <p:cNvSpPr txBox="1">
              <a:spLocks noChangeArrowheads="1"/>
            </p:cNvSpPr>
            <p:nvPr/>
          </p:nvSpPr>
          <p:spPr bwMode="auto">
            <a:xfrm>
              <a:off x="4236" y="3027"/>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317456" name="Line 16"/>
            <p:cNvSpPr>
              <a:spLocks noChangeShapeType="1"/>
            </p:cNvSpPr>
            <p:nvPr/>
          </p:nvSpPr>
          <p:spPr bwMode="auto">
            <a:xfrm>
              <a:off x="3670" y="1284"/>
              <a:ext cx="655" cy="1794"/>
            </a:xfrm>
            <a:prstGeom prst="line">
              <a:avLst/>
            </a:prstGeom>
            <a:noFill/>
            <a:ln w="28575">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92167" name="Group 17"/>
          <p:cNvGrpSpPr>
            <a:grpSpLocks/>
          </p:cNvGrpSpPr>
          <p:nvPr/>
        </p:nvGrpSpPr>
        <p:grpSpPr bwMode="auto">
          <a:xfrm>
            <a:off x="4262438" y="2165350"/>
            <a:ext cx="3505200" cy="3411538"/>
            <a:chOff x="2685" y="1364"/>
            <a:chExt cx="2208" cy="2149"/>
          </a:xfrm>
        </p:grpSpPr>
        <p:sp>
          <p:nvSpPr>
            <p:cNvPr id="317458" name="Text Box 18"/>
            <p:cNvSpPr txBox="1">
              <a:spLocks noChangeArrowheads="1"/>
            </p:cNvSpPr>
            <p:nvPr/>
          </p:nvSpPr>
          <p:spPr bwMode="auto">
            <a:xfrm>
              <a:off x="4660" y="1364"/>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S</a:t>
              </a:r>
            </a:p>
          </p:txBody>
        </p:sp>
        <p:sp>
          <p:nvSpPr>
            <p:cNvPr id="317459" name="Line 19"/>
            <p:cNvSpPr>
              <a:spLocks noChangeShapeType="1"/>
            </p:cNvSpPr>
            <p:nvPr/>
          </p:nvSpPr>
          <p:spPr bwMode="auto">
            <a:xfrm flipV="1">
              <a:off x="2685" y="1589"/>
              <a:ext cx="2026" cy="192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17460" name="Line 20"/>
          <p:cNvSpPr>
            <a:spLocks noChangeShapeType="1"/>
          </p:cNvSpPr>
          <p:nvPr/>
        </p:nvSpPr>
        <p:spPr bwMode="auto">
          <a:xfrm>
            <a:off x="6069013" y="2743200"/>
            <a:ext cx="0" cy="1114425"/>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317461" name="Group 21"/>
          <p:cNvGrpSpPr>
            <a:grpSpLocks/>
          </p:cNvGrpSpPr>
          <p:nvPr/>
        </p:nvGrpSpPr>
        <p:grpSpPr bwMode="auto">
          <a:xfrm>
            <a:off x="4683125" y="2743200"/>
            <a:ext cx="1350963" cy="1100138"/>
            <a:chOff x="2950" y="1728"/>
            <a:chExt cx="851" cy="693"/>
          </a:xfrm>
        </p:grpSpPr>
        <p:sp>
          <p:nvSpPr>
            <p:cNvPr id="317462" name="AutoShape 22"/>
            <p:cNvSpPr>
              <a:spLocks/>
            </p:cNvSpPr>
            <p:nvPr/>
          </p:nvSpPr>
          <p:spPr bwMode="auto">
            <a:xfrm>
              <a:off x="3672" y="1728"/>
              <a:ext cx="129" cy="693"/>
            </a:xfrm>
            <a:prstGeom prst="leftBrace">
              <a:avLst>
                <a:gd name="adj1" fmla="val 4476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7463" name="Text Box 23"/>
            <p:cNvSpPr txBox="1">
              <a:spLocks noChangeArrowheads="1"/>
            </p:cNvSpPr>
            <p:nvPr/>
          </p:nvSpPr>
          <p:spPr bwMode="auto">
            <a:xfrm>
              <a:off x="2950" y="1816"/>
              <a:ext cx="715"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cs typeface="Arial" charset="0"/>
                </a:rPr>
                <a:t>Size </a:t>
              </a:r>
              <a:br>
                <a:rPr lang="en-US">
                  <a:cs typeface="Arial" charset="0"/>
                </a:rPr>
              </a:br>
              <a:r>
                <a:rPr lang="en-US">
                  <a:cs typeface="Arial" charset="0"/>
                </a:rPr>
                <a:t>of tax</a:t>
              </a:r>
            </a:p>
          </p:txBody>
        </p:sp>
      </p:gr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17447">
                                            <p:txEl>
                                              <p:pRg st="0" end="0"/>
                                            </p:txEl>
                                          </p:spTgt>
                                        </p:tgtEl>
                                        <p:attrNameLst>
                                          <p:attrName>style.visibility</p:attrName>
                                        </p:attrNameLst>
                                      </p:cBhvr>
                                      <p:to>
                                        <p:strVal val="visible"/>
                                      </p:to>
                                    </p:set>
                                    <p:animEffect transition="in" filter="wipe(left)">
                                      <p:cBhvr>
                                        <p:cTn id="7" dur="500"/>
                                        <p:tgtEl>
                                          <p:spTgt spid="317447">
                                            <p:txEl>
                                              <p:pRg st="0" end="0"/>
                                            </p:txEl>
                                          </p:spTgt>
                                        </p:tgtEl>
                                      </p:cBhvr>
                                    </p:animEffect>
                                  </p:childTnLst>
                                </p:cTn>
                              </p:par>
                              <p:par>
                                <p:cTn id="8" presetID="18" presetClass="entr" presetSubtype="6" fill="hold" nodeType="withEffect">
                                  <p:stCondLst>
                                    <p:cond delay="0"/>
                                  </p:stCondLst>
                                  <p:childTnLst>
                                    <p:set>
                                      <p:cBhvr>
                                        <p:cTn id="9" dur="1" fill="hold">
                                          <p:stCondLst>
                                            <p:cond delay="0"/>
                                          </p:stCondLst>
                                        </p:cTn>
                                        <p:tgtEl>
                                          <p:spTgt spid="317454"/>
                                        </p:tgtEl>
                                        <p:attrNameLst>
                                          <p:attrName>style.visibility</p:attrName>
                                        </p:attrNameLst>
                                      </p:cBhvr>
                                      <p:to>
                                        <p:strVal val="visible"/>
                                      </p:to>
                                    </p:set>
                                    <p:animEffect transition="in" filter="strips(downRight)">
                                      <p:cBhvr>
                                        <p:cTn id="10" dur="500"/>
                                        <p:tgtEl>
                                          <p:spTgt spid="31745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nodeType="clickEffect">
                                  <p:stCondLst>
                                    <p:cond delay="0"/>
                                  </p:stCondLst>
                                  <p:childTnLst>
                                    <p:set>
                                      <p:cBhvr>
                                        <p:cTn id="14" dur="1" fill="hold">
                                          <p:stCondLst>
                                            <p:cond delay="0"/>
                                          </p:stCondLst>
                                        </p:cTn>
                                        <p:tgtEl>
                                          <p:spTgt spid="317460"/>
                                        </p:tgtEl>
                                        <p:attrNameLst>
                                          <p:attrName>style.visibility</p:attrName>
                                        </p:attrNameLst>
                                      </p:cBhvr>
                                      <p:to>
                                        <p:strVal val="visible"/>
                                      </p:to>
                                    </p:set>
                                    <p:animEffect transition="in" filter="wipe(up)">
                                      <p:cBhvr>
                                        <p:cTn id="15" dur="500"/>
                                        <p:tgtEl>
                                          <p:spTgt spid="317460"/>
                                        </p:tgtEl>
                                      </p:cBhvr>
                                    </p:animEffect>
                                  </p:childTnLst>
                                </p:cTn>
                              </p:par>
                            </p:childTnLst>
                          </p:cTn>
                        </p:par>
                        <p:par>
                          <p:cTn id="16" fill="hold" nodeType="afterGroup">
                            <p:stCondLst>
                              <p:cond delay="500"/>
                            </p:stCondLst>
                            <p:childTnLst>
                              <p:par>
                                <p:cTn id="17" presetID="9" presetClass="entr" presetSubtype="0" fill="hold" nodeType="afterEffect">
                                  <p:stCondLst>
                                    <p:cond delay="0"/>
                                  </p:stCondLst>
                                  <p:childTnLst>
                                    <p:set>
                                      <p:cBhvr>
                                        <p:cTn id="18" dur="1" fill="hold">
                                          <p:stCondLst>
                                            <p:cond delay="0"/>
                                          </p:stCondLst>
                                        </p:cTn>
                                        <p:tgtEl>
                                          <p:spTgt spid="317461"/>
                                        </p:tgtEl>
                                        <p:attrNameLst>
                                          <p:attrName>style.visibility</p:attrName>
                                        </p:attrNameLst>
                                      </p:cBhvr>
                                      <p:to>
                                        <p:strVal val="visible"/>
                                      </p:to>
                                    </p:set>
                                    <p:animEffect transition="in" filter="dissolve">
                                      <p:cBhvr>
                                        <p:cTn id="19" dur="500"/>
                                        <p:tgtEl>
                                          <p:spTgt spid="317461"/>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17442"/>
                                        </p:tgtEl>
                                        <p:attrNameLst>
                                          <p:attrName>style.visibility</p:attrName>
                                        </p:attrNameLst>
                                      </p:cBhvr>
                                      <p:to>
                                        <p:strVal val="visible"/>
                                      </p:to>
                                    </p:set>
                                    <p:animEffect transition="in" filter="wipe(left)">
                                      <p:cBhvr>
                                        <p:cTn id="24" dur="500"/>
                                        <p:tgtEl>
                                          <p:spTgt spid="317442"/>
                                        </p:tgtEl>
                                      </p:cBhvr>
                                    </p:animEffect>
                                  </p:childTnLst>
                                </p:cTn>
                              </p:par>
                              <p:par>
                                <p:cTn id="25" presetID="9" presetClass="entr" presetSubtype="0" fill="hold" nodeType="withEffect">
                                  <p:stCondLst>
                                    <p:cond delay="0"/>
                                  </p:stCondLst>
                                  <p:childTnLst>
                                    <p:set>
                                      <p:cBhvr>
                                        <p:cTn id="26" dur="1" fill="hold">
                                          <p:stCondLst>
                                            <p:cond delay="0"/>
                                          </p:stCondLst>
                                        </p:cTn>
                                        <p:tgtEl>
                                          <p:spTgt spid="317443"/>
                                        </p:tgtEl>
                                        <p:attrNameLst>
                                          <p:attrName>style.visibility</p:attrName>
                                        </p:attrNameLst>
                                      </p:cBhvr>
                                      <p:to>
                                        <p:strVal val="visible"/>
                                      </p:to>
                                    </p:set>
                                    <p:animEffect transition="in" filter="dissolve">
                                      <p:cBhvr>
                                        <p:cTn id="27" dur="500"/>
                                        <p:tgtEl>
                                          <p:spTgt spid="317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42" grpId="0"/>
      <p:bldP spid="317447" grpId="0" build="p" bldLvl="5"/>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2"/>
          <p:cNvSpPr>
            <a:spLocks noChangeArrowheads="1"/>
          </p:cNvSpPr>
          <p:nvPr/>
        </p:nvSpPr>
        <p:spPr bwMode="auto">
          <a:xfrm>
            <a:off x="703263" y="3784600"/>
            <a:ext cx="2662237" cy="1068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the larger the DWL. </a:t>
            </a:r>
          </a:p>
        </p:txBody>
      </p:sp>
      <p:grpSp>
        <p:nvGrpSpPr>
          <p:cNvPr id="319491" name="Group 3"/>
          <p:cNvGrpSpPr>
            <a:grpSpLocks/>
          </p:cNvGrpSpPr>
          <p:nvPr/>
        </p:nvGrpSpPr>
        <p:grpSpPr bwMode="auto">
          <a:xfrm>
            <a:off x="5627688" y="3168650"/>
            <a:ext cx="755650" cy="1101725"/>
            <a:chOff x="3545" y="1996"/>
            <a:chExt cx="476" cy="694"/>
          </a:xfrm>
        </p:grpSpPr>
        <p:sp>
          <p:nvSpPr>
            <p:cNvPr id="319492" name="AutoShape 4"/>
            <p:cNvSpPr>
              <a:spLocks noChangeArrowheads="1"/>
            </p:cNvSpPr>
            <p:nvPr/>
          </p:nvSpPr>
          <p:spPr bwMode="auto">
            <a:xfrm>
              <a:off x="3546" y="1996"/>
              <a:ext cx="470" cy="250"/>
            </a:xfrm>
            <a:prstGeom prst="rtTriangle">
              <a:avLst/>
            </a:prstGeom>
            <a:solidFill>
              <a:srgbClr val="FF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9493" name="AutoShape 5"/>
            <p:cNvSpPr>
              <a:spLocks noChangeArrowheads="1"/>
            </p:cNvSpPr>
            <p:nvPr/>
          </p:nvSpPr>
          <p:spPr bwMode="auto">
            <a:xfrm flipV="1">
              <a:off x="3545" y="2240"/>
              <a:ext cx="476" cy="450"/>
            </a:xfrm>
            <a:prstGeom prst="rtTriangle">
              <a:avLst/>
            </a:prstGeom>
            <a:solidFill>
              <a:srgbClr val="FF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319494" name="Rectangle 6"/>
          <p:cNvSpPr>
            <a:spLocks noGrp="1" noChangeArrowheads="1"/>
          </p:cNvSpPr>
          <p:nvPr>
            <p:ph type="title"/>
          </p:nvPr>
        </p:nvSpPr>
        <p:spPr>
          <a:xfrm>
            <a:off x="685800" y="371475"/>
            <a:ext cx="7772400" cy="1082675"/>
          </a:xfrm>
        </p:spPr>
        <p:txBody>
          <a:bodyPr/>
          <a:lstStyle/>
          <a:p>
            <a:pPr eaLnBrk="1" hangingPunct="1">
              <a:defRPr/>
            </a:pPr>
            <a:r>
              <a:rPr lang="en-US" sz="3600" b="1" smtClean="0">
                <a:solidFill>
                  <a:schemeClr val="accent2"/>
                </a:solidFill>
              </a:rPr>
              <a:t>DWL and the Elasticity of Supply</a:t>
            </a:r>
            <a:endParaRPr lang="en-US" smtClean="0"/>
          </a:p>
        </p:txBody>
      </p:sp>
      <p:grpSp>
        <p:nvGrpSpPr>
          <p:cNvPr id="94212" name="Group 7"/>
          <p:cNvGrpSpPr>
            <a:grpSpLocks/>
          </p:cNvGrpSpPr>
          <p:nvPr/>
        </p:nvGrpSpPr>
        <p:grpSpPr bwMode="auto">
          <a:xfrm>
            <a:off x="4068763" y="1524000"/>
            <a:ext cx="4305300" cy="4286250"/>
            <a:chOff x="2305" y="942"/>
            <a:chExt cx="2712" cy="2700"/>
          </a:xfrm>
        </p:grpSpPr>
        <p:grpSp>
          <p:nvGrpSpPr>
            <p:cNvPr id="94224" name="Group 8"/>
            <p:cNvGrpSpPr>
              <a:grpSpLocks/>
            </p:cNvGrpSpPr>
            <p:nvPr/>
          </p:nvGrpSpPr>
          <p:grpSpPr bwMode="auto">
            <a:xfrm>
              <a:off x="2424" y="1167"/>
              <a:ext cx="2382" cy="2331"/>
              <a:chOff x="2424" y="1167"/>
              <a:chExt cx="2400" cy="2079"/>
            </a:xfrm>
          </p:grpSpPr>
          <p:sp>
            <p:nvSpPr>
              <p:cNvPr id="319497" name="Line 9"/>
              <p:cNvSpPr>
                <a:spLocks noChangeShapeType="1"/>
              </p:cNvSpPr>
              <p:nvPr/>
            </p:nvSpPr>
            <p:spPr bwMode="auto">
              <a:xfrm>
                <a:off x="2424" y="1167"/>
                <a:ext cx="0" cy="20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19498" name="Line 10"/>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19499" name="Text Box 11"/>
            <p:cNvSpPr txBox="1">
              <a:spLocks noChangeArrowheads="1"/>
            </p:cNvSpPr>
            <p:nvPr/>
          </p:nvSpPr>
          <p:spPr bwMode="auto">
            <a:xfrm>
              <a:off x="2305" y="942"/>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319500" name="Text Box 12"/>
            <p:cNvSpPr txBox="1">
              <a:spLocks noChangeArrowheads="1"/>
            </p:cNvSpPr>
            <p:nvPr/>
          </p:nvSpPr>
          <p:spPr bwMode="auto">
            <a:xfrm>
              <a:off x="4784" y="3363"/>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grpSp>
        <p:nvGrpSpPr>
          <p:cNvPr id="94213" name="Group 13"/>
          <p:cNvGrpSpPr>
            <a:grpSpLocks/>
          </p:cNvGrpSpPr>
          <p:nvPr/>
        </p:nvGrpSpPr>
        <p:grpSpPr bwMode="auto">
          <a:xfrm>
            <a:off x="4260850" y="2430463"/>
            <a:ext cx="3684588" cy="2073275"/>
            <a:chOff x="2684" y="1531"/>
            <a:chExt cx="2321" cy="1306"/>
          </a:xfrm>
        </p:grpSpPr>
        <p:sp>
          <p:nvSpPr>
            <p:cNvPr id="319502" name="Text Box 14"/>
            <p:cNvSpPr txBox="1">
              <a:spLocks noChangeArrowheads="1"/>
            </p:cNvSpPr>
            <p:nvPr/>
          </p:nvSpPr>
          <p:spPr bwMode="auto">
            <a:xfrm>
              <a:off x="4772" y="2558"/>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319503" name="Line 15"/>
            <p:cNvSpPr>
              <a:spLocks noChangeShapeType="1"/>
            </p:cNvSpPr>
            <p:nvPr/>
          </p:nvSpPr>
          <p:spPr bwMode="auto">
            <a:xfrm>
              <a:off x="2684" y="1531"/>
              <a:ext cx="2128" cy="1141"/>
            </a:xfrm>
            <a:prstGeom prst="line">
              <a:avLst/>
            </a:prstGeom>
            <a:noFill/>
            <a:ln w="28575">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94214" name="Group 16"/>
          <p:cNvGrpSpPr>
            <a:grpSpLocks/>
          </p:cNvGrpSpPr>
          <p:nvPr/>
        </p:nvGrpSpPr>
        <p:grpSpPr bwMode="auto">
          <a:xfrm>
            <a:off x="4262438" y="2165350"/>
            <a:ext cx="3505200" cy="3411538"/>
            <a:chOff x="2685" y="1364"/>
            <a:chExt cx="2208" cy="2149"/>
          </a:xfrm>
        </p:grpSpPr>
        <p:sp>
          <p:nvSpPr>
            <p:cNvPr id="319505" name="Text Box 17"/>
            <p:cNvSpPr txBox="1">
              <a:spLocks noChangeArrowheads="1"/>
            </p:cNvSpPr>
            <p:nvPr/>
          </p:nvSpPr>
          <p:spPr bwMode="auto">
            <a:xfrm>
              <a:off x="4660" y="1364"/>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S</a:t>
              </a:r>
            </a:p>
          </p:txBody>
        </p:sp>
        <p:sp>
          <p:nvSpPr>
            <p:cNvPr id="319506" name="Line 18"/>
            <p:cNvSpPr>
              <a:spLocks noChangeShapeType="1"/>
            </p:cNvSpPr>
            <p:nvPr/>
          </p:nvSpPr>
          <p:spPr bwMode="auto">
            <a:xfrm flipV="1">
              <a:off x="2685" y="1589"/>
              <a:ext cx="2026" cy="192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19507" name="Line 19"/>
          <p:cNvSpPr>
            <a:spLocks noChangeShapeType="1"/>
          </p:cNvSpPr>
          <p:nvPr/>
        </p:nvSpPr>
        <p:spPr bwMode="auto">
          <a:xfrm>
            <a:off x="5622925" y="3155950"/>
            <a:ext cx="0" cy="1114425"/>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319508" name="Group 20"/>
          <p:cNvGrpSpPr>
            <a:grpSpLocks/>
          </p:cNvGrpSpPr>
          <p:nvPr/>
        </p:nvGrpSpPr>
        <p:grpSpPr bwMode="auto">
          <a:xfrm>
            <a:off x="4230688" y="3167063"/>
            <a:ext cx="1350962" cy="1100137"/>
            <a:chOff x="2665" y="1995"/>
            <a:chExt cx="851" cy="693"/>
          </a:xfrm>
        </p:grpSpPr>
        <p:sp>
          <p:nvSpPr>
            <p:cNvPr id="319509" name="AutoShape 21"/>
            <p:cNvSpPr>
              <a:spLocks/>
            </p:cNvSpPr>
            <p:nvPr/>
          </p:nvSpPr>
          <p:spPr bwMode="auto">
            <a:xfrm>
              <a:off x="3387" y="1995"/>
              <a:ext cx="129" cy="693"/>
            </a:xfrm>
            <a:prstGeom prst="leftBrace">
              <a:avLst>
                <a:gd name="adj1" fmla="val 4476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19510" name="Text Box 22"/>
            <p:cNvSpPr txBox="1">
              <a:spLocks noChangeArrowheads="1"/>
            </p:cNvSpPr>
            <p:nvPr/>
          </p:nvSpPr>
          <p:spPr bwMode="auto">
            <a:xfrm>
              <a:off x="2665" y="2083"/>
              <a:ext cx="715"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cs typeface="Arial" charset="0"/>
                </a:rPr>
                <a:t>Size </a:t>
              </a:r>
              <a:br>
                <a:rPr lang="en-US">
                  <a:cs typeface="Arial" charset="0"/>
                </a:rPr>
              </a:br>
              <a:r>
                <a:rPr lang="en-US">
                  <a:cs typeface="Arial" charset="0"/>
                </a:rPr>
                <a:t>of tax</a:t>
              </a:r>
            </a:p>
          </p:txBody>
        </p:sp>
      </p:grpSp>
      <p:sp>
        <p:nvSpPr>
          <p:cNvPr id="319511" name="Rectangle 23"/>
          <p:cNvSpPr>
            <a:spLocks noChangeArrowheads="1"/>
          </p:cNvSpPr>
          <p:nvPr/>
        </p:nvSpPr>
        <p:spPr bwMode="auto">
          <a:xfrm>
            <a:off x="704850" y="2954338"/>
            <a:ext cx="2662238"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The more elastic the demand,</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19507"/>
                                        </p:tgtEl>
                                        <p:attrNameLst>
                                          <p:attrName>style.visibility</p:attrName>
                                        </p:attrNameLst>
                                      </p:cBhvr>
                                      <p:to>
                                        <p:strVal val="visible"/>
                                      </p:to>
                                    </p:set>
                                    <p:animEffect transition="in" filter="wipe(up)">
                                      <p:cBhvr>
                                        <p:cTn id="7" dur="500"/>
                                        <p:tgtEl>
                                          <p:spTgt spid="319507"/>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319508"/>
                                        </p:tgtEl>
                                        <p:attrNameLst>
                                          <p:attrName>style.visibility</p:attrName>
                                        </p:attrNameLst>
                                      </p:cBhvr>
                                      <p:to>
                                        <p:strVal val="visible"/>
                                      </p:to>
                                    </p:set>
                                    <p:animEffect transition="in" filter="dissolve">
                                      <p:cBhvr>
                                        <p:cTn id="11" dur="500"/>
                                        <p:tgtEl>
                                          <p:spTgt spid="31950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19490"/>
                                        </p:tgtEl>
                                        <p:attrNameLst>
                                          <p:attrName>style.visibility</p:attrName>
                                        </p:attrNameLst>
                                      </p:cBhvr>
                                      <p:to>
                                        <p:strVal val="visible"/>
                                      </p:to>
                                    </p:set>
                                    <p:animEffect transition="in" filter="wipe(left)">
                                      <p:cBhvr>
                                        <p:cTn id="16" dur="500"/>
                                        <p:tgtEl>
                                          <p:spTgt spid="319490"/>
                                        </p:tgtEl>
                                      </p:cBhvr>
                                    </p:animEffect>
                                  </p:childTnLst>
                                </p:cTn>
                              </p:par>
                              <p:par>
                                <p:cTn id="17" presetID="9" presetClass="entr" presetSubtype="0" fill="hold" nodeType="withEffect">
                                  <p:stCondLst>
                                    <p:cond delay="0"/>
                                  </p:stCondLst>
                                  <p:childTnLst>
                                    <p:set>
                                      <p:cBhvr>
                                        <p:cTn id="18" dur="1" fill="hold">
                                          <p:stCondLst>
                                            <p:cond delay="0"/>
                                          </p:stCondLst>
                                        </p:cTn>
                                        <p:tgtEl>
                                          <p:spTgt spid="319491"/>
                                        </p:tgtEl>
                                        <p:attrNameLst>
                                          <p:attrName>style.visibility</p:attrName>
                                        </p:attrNameLst>
                                      </p:cBhvr>
                                      <p:to>
                                        <p:strVal val="visible"/>
                                      </p:to>
                                    </p:set>
                                    <p:animEffect transition="in" filter="dissolve">
                                      <p:cBhvr>
                                        <p:cTn id="19" dur="500"/>
                                        <p:tgtEl>
                                          <p:spTgt spid="319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Grp="1" noChangeArrowheads="1"/>
          </p:cNvSpPr>
          <p:nvPr>
            <p:ph type="title"/>
          </p:nvPr>
        </p:nvSpPr>
        <p:spPr>
          <a:xfrm>
            <a:off x="457200" y="207963"/>
            <a:ext cx="8229600" cy="649287"/>
          </a:xfrm>
        </p:spPr>
        <p:txBody>
          <a:bodyPr/>
          <a:lstStyle/>
          <a:p>
            <a:pPr eaLnBrk="1" hangingPunct="1">
              <a:defRPr/>
            </a:pPr>
            <a:r>
              <a:rPr lang="en-US" sz="3600" b="1" smtClean="0">
                <a:solidFill>
                  <a:schemeClr val="accent2"/>
                </a:solidFill>
              </a:rPr>
              <a:t>Why Elasticity Affects the Size of DWL</a:t>
            </a:r>
            <a:endParaRPr lang="en-US" sz="4200" smtClean="0"/>
          </a:p>
        </p:txBody>
      </p:sp>
      <p:sp>
        <p:nvSpPr>
          <p:cNvPr id="321539" name="Rectangle 3"/>
          <p:cNvSpPr>
            <a:spLocks noGrp="1" noChangeArrowheads="1"/>
          </p:cNvSpPr>
          <p:nvPr>
            <p:ph type="body" idx="1"/>
          </p:nvPr>
        </p:nvSpPr>
        <p:spPr>
          <a:xfrm>
            <a:off x="457200" y="1287463"/>
            <a:ext cx="8229600" cy="5165725"/>
          </a:xfrm>
        </p:spPr>
        <p:txBody>
          <a:bodyPr/>
          <a:lstStyle/>
          <a:p>
            <a:pPr eaLnBrk="1" hangingPunct="1">
              <a:buClr>
                <a:srgbClr val="008000"/>
              </a:buClr>
              <a:defRPr/>
            </a:pPr>
            <a:r>
              <a:rPr lang="en-US" smtClean="0"/>
              <a:t>A tax distorts the market outcome:  </a:t>
            </a:r>
            <a:br>
              <a:rPr lang="en-US" smtClean="0"/>
            </a:br>
            <a:r>
              <a:rPr lang="en-US" smtClean="0"/>
              <a:t>consumers buy less and producers sell less, so eq</a:t>
            </a:r>
            <a:r>
              <a:rPr lang="ja-JP" altLang="en-US" smtClean="0"/>
              <a:t>’</a:t>
            </a:r>
            <a:r>
              <a:rPr lang="en-US" smtClean="0"/>
              <a:t>m </a:t>
            </a:r>
            <a:r>
              <a:rPr lang="en-US" b="1" i="1" smtClean="0"/>
              <a:t>Q</a:t>
            </a:r>
            <a:r>
              <a:rPr lang="en-US" smtClean="0"/>
              <a:t> is below the surplus-maximizing quantity.</a:t>
            </a:r>
          </a:p>
          <a:p>
            <a:pPr eaLnBrk="1" hangingPunct="1">
              <a:buClr>
                <a:srgbClr val="008000"/>
              </a:buClr>
              <a:defRPr/>
            </a:pPr>
            <a:r>
              <a:rPr lang="en-US" smtClean="0"/>
              <a:t>Elasticity measures how much buyers and sellers respond to changes in price,</a:t>
            </a:r>
          </a:p>
          <a:p>
            <a:pPr eaLnBrk="1" hangingPunct="1">
              <a:spcBef>
                <a:spcPct val="10000"/>
              </a:spcBef>
              <a:buFontTx/>
              <a:buNone/>
              <a:defRPr/>
            </a:pPr>
            <a:r>
              <a:rPr lang="en-US" smtClean="0"/>
              <a:t>	and therefore determines how much the </a:t>
            </a:r>
            <a:br>
              <a:rPr lang="en-US" smtClean="0"/>
            </a:br>
            <a:r>
              <a:rPr lang="en-US" smtClean="0"/>
              <a:t>tax distorts the market outcome.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pattFill prst="wdUpDiag">
          <a:fgClr>
            <a:srgbClr val="FFFFCC"/>
          </a:fgClr>
          <a:bgClr>
            <a:schemeClr val="bg1"/>
          </a:bgClr>
        </a:pattFill>
        <a:effectLst/>
      </p:bgPr>
    </p:bg>
    <p:spTree>
      <p:nvGrpSpPr>
        <p:cNvPr id="1" name=""/>
        <p:cNvGrpSpPr/>
        <p:nvPr/>
      </p:nvGrpSpPr>
      <p:grpSpPr>
        <a:xfrm>
          <a:off x="0" y="0"/>
          <a:ext cx="0" cy="0"/>
          <a:chOff x="0" y="0"/>
          <a:chExt cx="0" cy="0"/>
        </a:xfrm>
      </p:grpSpPr>
      <p:grpSp>
        <p:nvGrpSpPr>
          <p:cNvPr id="98306" name="Group 2"/>
          <p:cNvGrpSpPr>
            <a:grpSpLocks/>
          </p:cNvGrpSpPr>
          <p:nvPr/>
        </p:nvGrpSpPr>
        <p:grpSpPr bwMode="auto">
          <a:xfrm>
            <a:off x="0" y="0"/>
            <a:ext cx="1550988" cy="6869113"/>
            <a:chOff x="0" y="0"/>
            <a:chExt cx="977" cy="4327"/>
          </a:xfrm>
        </p:grpSpPr>
        <p:sp>
          <p:nvSpPr>
            <p:cNvPr id="323587" name="Rectangle 3"/>
            <p:cNvSpPr>
              <a:spLocks noChangeArrowheads="1"/>
            </p:cNvSpPr>
            <p:nvPr/>
          </p:nvSpPr>
          <p:spPr bwMode="auto">
            <a:xfrm rot="5400000">
              <a:off x="-2011" y="2011"/>
              <a:ext cx="4327" cy="306"/>
            </a:xfrm>
            <a:prstGeom prst="rect">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23588" name="Oval 4"/>
            <p:cNvSpPr>
              <a:spLocks noChangeArrowheads="1"/>
            </p:cNvSpPr>
            <p:nvPr/>
          </p:nvSpPr>
          <p:spPr bwMode="auto">
            <a:xfrm rot="5400000">
              <a:off x="86" y="39"/>
              <a:ext cx="930" cy="852"/>
            </a:xfrm>
            <a:prstGeom prst="ellipse">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323589" name="Rectangle 5"/>
          <p:cNvSpPr>
            <a:spLocks noGrp="1" noChangeArrowheads="1"/>
          </p:cNvSpPr>
          <p:nvPr>
            <p:ph type="title"/>
          </p:nvPr>
        </p:nvSpPr>
        <p:spPr>
          <a:xfrm>
            <a:off x="387350" y="188913"/>
            <a:ext cx="8229600" cy="1052512"/>
          </a:xfrm>
        </p:spPr>
        <p:txBody>
          <a:bodyPr anchor="t"/>
          <a:lstStyle/>
          <a:p>
            <a:pPr algn="l" eaLnBrk="1" hangingPunct="1">
              <a:defRPr/>
            </a:pPr>
            <a:r>
              <a:rPr lang="en-US" sz="3500" smtClean="0">
                <a:solidFill>
                  <a:srgbClr val="FF9966"/>
                </a:solidFill>
                <a:effectLst>
                  <a:outerShdw blurRad="38100" dist="38100" dir="2700000" algn="tl">
                    <a:srgbClr val="DDDDDD"/>
                  </a:outerShdw>
                </a:effectLst>
              </a:rPr>
              <a:t>A</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C</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T</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I</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V</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E  L</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E</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A</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R</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N</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I</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N</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G  </a:t>
            </a:r>
            <a:r>
              <a:rPr lang="en-US" sz="4000" smtClean="0">
                <a:solidFill>
                  <a:srgbClr val="FF9966"/>
                </a:solidFill>
                <a:effectLst>
                  <a:outerShdw blurRad="38100" dist="38100" dir="2700000" algn="tl">
                    <a:srgbClr val="DDDDDD"/>
                  </a:outerShdw>
                </a:effectLst>
              </a:rPr>
              <a:t>3</a:t>
            </a:r>
            <a:r>
              <a:rPr lang="en-US" sz="3700" smtClean="0">
                <a:solidFill>
                  <a:srgbClr val="FF9966"/>
                </a:solidFill>
                <a:effectLst>
                  <a:outerShdw blurRad="38100" dist="38100" dir="2700000" algn="tl">
                    <a:srgbClr val="DDDDDD"/>
                  </a:outerShdw>
                </a:effectLst>
              </a:rPr>
              <a:t>: </a:t>
            </a:r>
            <a:br>
              <a:rPr lang="en-US" sz="3700" smtClean="0">
                <a:solidFill>
                  <a:srgbClr val="FF9966"/>
                </a:solidFill>
                <a:effectLst>
                  <a:outerShdw blurRad="38100" dist="38100" dir="2700000" algn="tl">
                    <a:srgbClr val="DDDDDD"/>
                  </a:outerShdw>
                </a:effectLst>
              </a:rPr>
            </a:br>
            <a:r>
              <a:rPr lang="en-US" sz="3600" smtClean="0">
                <a:solidFill>
                  <a:srgbClr val="996633"/>
                </a:solidFill>
                <a:effectLst>
                  <a:outerShdw blurRad="38100" dist="38100" dir="2700000" algn="tl">
                    <a:srgbClr val="DDDDDD"/>
                  </a:outerShdw>
                </a:effectLst>
              </a:rPr>
              <a:t>Elasticity and DWL of a tax</a:t>
            </a:r>
            <a:endParaRPr lang="en-US" sz="4000" smtClean="0">
              <a:solidFill>
                <a:srgbClr val="996633"/>
              </a:solidFill>
              <a:effectLst>
                <a:outerShdw blurRad="38100" dist="38100" dir="2700000" algn="tl">
                  <a:srgbClr val="DDDDDD"/>
                </a:outerShdw>
              </a:effectLst>
            </a:endParaRPr>
          </a:p>
        </p:txBody>
      </p:sp>
      <p:sp>
        <p:nvSpPr>
          <p:cNvPr id="323590" name="Rectangle 6"/>
          <p:cNvSpPr>
            <a:spLocks noGrp="1" noChangeArrowheads="1"/>
          </p:cNvSpPr>
          <p:nvPr>
            <p:ph type="body" idx="1"/>
          </p:nvPr>
        </p:nvSpPr>
        <p:spPr>
          <a:xfrm>
            <a:off x="534988" y="1663700"/>
            <a:ext cx="8229600" cy="4540250"/>
          </a:xfrm>
        </p:spPr>
        <p:txBody>
          <a:bodyPr/>
          <a:lstStyle/>
          <a:p>
            <a:pPr marL="0" indent="0" eaLnBrk="1" hangingPunct="1">
              <a:spcBef>
                <a:spcPct val="30000"/>
              </a:spcBef>
              <a:buClr>
                <a:srgbClr val="669900"/>
              </a:buClr>
              <a:buFontTx/>
              <a:buNone/>
              <a:defRPr/>
            </a:pPr>
            <a:r>
              <a:rPr lang="en-US" smtClean="0"/>
              <a:t>Would the DWL of a tax be larger if the </a:t>
            </a:r>
            <a:br>
              <a:rPr lang="en-US" smtClean="0"/>
            </a:br>
            <a:r>
              <a:rPr lang="en-US" smtClean="0"/>
              <a:t>tax were on</a:t>
            </a:r>
          </a:p>
          <a:p>
            <a:pPr marL="625475" lvl="1" indent="-504825" eaLnBrk="1" hangingPunct="1">
              <a:lnSpc>
                <a:spcPct val="105000"/>
              </a:lnSpc>
              <a:spcBef>
                <a:spcPct val="30000"/>
              </a:spcBef>
              <a:buClr>
                <a:srgbClr val="669900"/>
              </a:buClr>
              <a:buFontTx/>
              <a:buNone/>
              <a:defRPr/>
            </a:pPr>
            <a:r>
              <a:rPr lang="en-US" sz="2700" b="1" smtClean="0">
                <a:solidFill>
                  <a:srgbClr val="669900"/>
                </a:solidFill>
              </a:rPr>
              <a:t>A.	</a:t>
            </a:r>
            <a:r>
              <a:rPr lang="en-US" smtClean="0"/>
              <a:t>Rice Krispies or sunscreen?</a:t>
            </a:r>
          </a:p>
          <a:p>
            <a:pPr marL="625475" lvl="1" indent="-504825" eaLnBrk="1" hangingPunct="1">
              <a:lnSpc>
                <a:spcPct val="105000"/>
              </a:lnSpc>
              <a:spcBef>
                <a:spcPct val="30000"/>
              </a:spcBef>
              <a:buClr>
                <a:srgbClr val="669900"/>
              </a:buClr>
              <a:buFontTx/>
              <a:buNone/>
              <a:defRPr/>
            </a:pPr>
            <a:r>
              <a:rPr lang="en-US" sz="2700" b="1" smtClean="0">
                <a:solidFill>
                  <a:srgbClr val="669900"/>
                </a:solidFill>
              </a:rPr>
              <a:t>B.	</a:t>
            </a:r>
            <a:r>
              <a:rPr lang="en-US" smtClean="0"/>
              <a:t>Gasoline in the Short Run vs. Gasoline in the Long Run</a:t>
            </a:r>
          </a:p>
          <a:p>
            <a:pPr marL="625475" lvl="1" indent="-504825" eaLnBrk="1" hangingPunct="1">
              <a:lnSpc>
                <a:spcPct val="105000"/>
              </a:lnSpc>
              <a:spcBef>
                <a:spcPct val="30000"/>
              </a:spcBef>
              <a:buClr>
                <a:srgbClr val="669900"/>
              </a:buClr>
              <a:buFontTx/>
              <a:buNone/>
              <a:defRPr/>
            </a:pPr>
            <a:r>
              <a:rPr lang="en-US" sz="2700" b="1" smtClean="0">
                <a:solidFill>
                  <a:srgbClr val="669900"/>
                </a:solidFill>
              </a:rPr>
              <a:t>C.	</a:t>
            </a:r>
            <a:r>
              <a:rPr lang="en-US" smtClean="0"/>
              <a:t>Insulin vs. Caribbean Cruises</a:t>
            </a:r>
          </a:p>
        </p:txBody>
      </p:sp>
      <p:sp>
        <p:nvSpPr>
          <p:cNvPr id="323591" name="Rectangle 7"/>
          <p:cNvSpPr>
            <a:spLocks noChangeArrowheads="1"/>
          </p:cNvSpPr>
          <p:nvPr/>
        </p:nvSpPr>
        <p:spPr bwMode="auto">
          <a:xfrm>
            <a:off x="8432800" y="6367463"/>
            <a:ext cx="6096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endParaRPr lang="en-US" sz="1700">
              <a:solidFill>
                <a:srgbClr val="777777"/>
              </a:solidFill>
              <a:cs typeface="Arial" charset="0"/>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pattFill prst="wdUpDiag">
          <a:fgClr>
            <a:srgbClr val="FFFFCC"/>
          </a:fgClr>
          <a:bgClr>
            <a:schemeClr val="bg1"/>
          </a:bgClr>
        </a:pattFill>
        <a:effectLst/>
      </p:bgPr>
    </p:bg>
    <p:spTree>
      <p:nvGrpSpPr>
        <p:cNvPr id="1" name=""/>
        <p:cNvGrpSpPr/>
        <p:nvPr/>
      </p:nvGrpSpPr>
      <p:grpSpPr>
        <a:xfrm>
          <a:off x="0" y="0"/>
          <a:ext cx="0" cy="0"/>
          <a:chOff x="0" y="0"/>
          <a:chExt cx="0" cy="0"/>
        </a:xfrm>
      </p:grpSpPr>
      <p:grpSp>
        <p:nvGrpSpPr>
          <p:cNvPr id="100354" name="Group 2"/>
          <p:cNvGrpSpPr>
            <a:grpSpLocks/>
          </p:cNvGrpSpPr>
          <p:nvPr/>
        </p:nvGrpSpPr>
        <p:grpSpPr bwMode="auto">
          <a:xfrm>
            <a:off x="0" y="0"/>
            <a:ext cx="1550988" cy="6869113"/>
            <a:chOff x="0" y="0"/>
            <a:chExt cx="977" cy="4327"/>
          </a:xfrm>
        </p:grpSpPr>
        <p:sp>
          <p:nvSpPr>
            <p:cNvPr id="325635" name="Rectangle 3"/>
            <p:cNvSpPr>
              <a:spLocks noChangeArrowheads="1"/>
            </p:cNvSpPr>
            <p:nvPr/>
          </p:nvSpPr>
          <p:spPr bwMode="auto">
            <a:xfrm rot="5400000">
              <a:off x="-2011" y="2011"/>
              <a:ext cx="4327" cy="306"/>
            </a:xfrm>
            <a:prstGeom prst="rect">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25636" name="Oval 4"/>
            <p:cNvSpPr>
              <a:spLocks noChangeArrowheads="1"/>
            </p:cNvSpPr>
            <p:nvPr/>
          </p:nvSpPr>
          <p:spPr bwMode="auto">
            <a:xfrm rot="5400000">
              <a:off x="86" y="39"/>
              <a:ext cx="930" cy="852"/>
            </a:xfrm>
            <a:prstGeom prst="ellipse">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325637" name="Rectangle 5"/>
          <p:cNvSpPr>
            <a:spLocks noGrp="1" noChangeArrowheads="1"/>
          </p:cNvSpPr>
          <p:nvPr>
            <p:ph type="title"/>
          </p:nvPr>
        </p:nvSpPr>
        <p:spPr>
          <a:xfrm>
            <a:off x="387350" y="188913"/>
            <a:ext cx="8229600" cy="1052512"/>
          </a:xfrm>
        </p:spPr>
        <p:txBody>
          <a:bodyPr anchor="t"/>
          <a:lstStyle/>
          <a:p>
            <a:pPr algn="l" eaLnBrk="1" hangingPunct="1">
              <a:defRPr/>
            </a:pPr>
            <a:r>
              <a:rPr lang="en-US" sz="3500" smtClean="0">
                <a:solidFill>
                  <a:srgbClr val="FF9966"/>
                </a:solidFill>
                <a:effectLst>
                  <a:outerShdw blurRad="38100" dist="38100" dir="2700000" algn="tl">
                    <a:srgbClr val="DDDDDD"/>
                  </a:outerShdw>
                </a:effectLst>
              </a:rPr>
              <a:t>A</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C</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T</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I</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V</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E  L</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E</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A</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R</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N</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I</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N</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G  </a:t>
            </a:r>
            <a:r>
              <a:rPr lang="en-US" sz="4000" smtClean="0">
                <a:solidFill>
                  <a:srgbClr val="FF9966"/>
                </a:solidFill>
                <a:effectLst>
                  <a:outerShdw blurRad="38100" dist="38100" dir="2700000" algn="tl">
                    <a:srgbClr val="DDDDDD"/>
                  </a:outerShdw>
                </a:effectLst>
              </a:rPr>
              <a:t>3</a:t>
            </a:r>
            <a:r>
              <a:rPr lang="en-US" sz="3700" smtClean="0">
                <a:solidFill>
                  <a:srgbClr val="FF9966"/>
                </a:solidFill>
                <a:effectLst>
                  <a:outerShdw blurRad="38100" dist="38100" dir="2700000" algn="tl">
                    <a:srgbClr val="DDDDDD"/>
                  </a:outerShdw>
                </a:effectLst>
              </a:rPr>
              <a:t>:   </a:t>
            </a:r>
            <a:br>
              <a:rPr lang="en-US" sz="3700" smtClean="0">
                <a:solidFill>
                  <a:srgbClr val="FF9966"/>
                </a:solidFill>
                <a:effectLst>
                  <a:outerShdw blurRad="38100" dist="38100" dir="2700000" algn="tl">
                    <a:srgbClr val="DDDDDD"/>
                  </a:outerShdw>
                </a:effectLst>
              </a:rPr>
            </a:br>
            <a:r>
              <a:rPr lang="en-US" sz="3600" smtClean="0">
                <a:solidFill>
                  <a:srgbClr val="996633"/>
                </a:solidFill>
                <a:effectLst>
                  <a:outerShdw blurRad="38100" dist="38100" dir="2700000" algn="tl">
                    <a:srgbClr val="DDDDDD"/>
                  </a:outerShdw>
                </a:effectLst>
              </a:rPr>
              <a:t>Answers</a:t>
            </a:r>
            <a:endParaRPr lang="en-US" sz="4000" smtClean="0">
              <a:solidFill>
                <a:srgbClr val="996633"/>
              </a:solidFill>
              <a:effectLst>
                <a:outerShdw blurRad="38100" dist="38100" dir="2700000" algn="tl">
                  <a:srgbClr val="DDDDDD"/>
                </a:outerShdw>
              </a:effectLst>
            </a:endParaRPr>
          </a:p>
        </p:txBody>
      </p:sp>
      <p:sp>
        <p:nvSpPr>
          <p:cNvPr id="325638" name="Rectangle 6"/>
          <p:cNvSpPr>
            <a:spLocks noGrp="1" noChangeArrowheads="1"/>
          </p:cNvSpPr>
          <p:nvPr>
            <p:ph type="body" idx="1"/>
          </p:nvPr>
        </p:nvSpPr>
        <p:spPr>
          <a:xfrm>
            <a:off x="534988" y="1604963"/>
            <a:ext cx="8229600" cy="4598987"/>
          </a:xfrm>
        </p:spPr>
        <p:txBody>
          <a:bodyPr/>
          <a:lstStyle/>
          <a:p>
            <a:pPr marL="463550" indent="-463550" eaLnBrk="1" hangingPunct="1">
              <a:buClr>
                <a:srgbClr val="669900"/>
              </a:buClr>
              <a:buFontTx/>
              <a:buNone/>
              <a:defRPr/>
            </a:pPr>
            <a:r>
              <a:rPr lang="en-US" b="1" smtClean="0">
                <a:solidFill>
                  <a:srgbClr val="669900"/>
                </a:solidFill>
              </a:rPr>
              <a:t>A.	</a:t>
            </a:r>
            <a:r>
              <a:rPr lang="en-US" smtClean="0"/>
              <a:t>Rice Krispies or sunscreen</a:t>
            </a:r>
          </a:p>
          <a:p>
            <a:pPr marL="463550" indent="-463550" eaLnBrk="1" hangingPunct="1">
              <a:buClr>
                <a:srgbClr val="669900"/>
              </a:buClr>
              <a:buFontTx/>
              <a:buNone/>
              <a:defRPr/>
            </a:pPr>
            <a:r>
              <a:rPr lang="en-US" smtClean="0"/>
              <a:t>	From Chapter 6:  </a:t>
            </a:r>
            <a:br>
              <a:rPr lang="en-US" smtClean="0"/>
            </a:br>
            <a:r>
              <a:rPr lang="en-US" smtClean="0"/>
              <a:t>Rice Krispies has many more close</a:t>
            </a:r>
            <a:r>
              <a:rPr lang="en-US" smtClean="0">
                <a:solidFill>
                  <a:srgbClr val="CC0000"/>
                </a:solidFill>
              </a:rPr>
              <a:t> substitutes</a:t>
            </a:r>
            <a:r>
              <a:rPr lang="en-US" smtClean="0"/>
              <a:t> than sunscreen, so demand for Rice Krispies is more price-elastic than demand for sunscreen.  </a:t>
            </a:r>
          </a:p>
          <a:p>
            <a:pPr marL="463550" indent="-463550" eaLnBrk="1" hangingPunct="1">
              <a:buClr>
                <a:srgbClr val="669900"/>
              </a:buClr>
              <a:buFontTx/>
              <a:buNone/>
              <a:defRPr/>
            </a:pPr>
            <a:r>
              <a:rPr lang="en-US" smtClean="0"/>
              <a:t>	So, a tax on Rice Krispies would cause a larger DWL than a tax on sunscreen.</a:t>
            </a:r>
          </a:p>
        </p:txBody>
      </p:sp>
      <p:sp>
        <p:nvSpPr>
          <p:cNvPr id="325639" name="Rectangle 7"/>
          <p:cNvSpPr>
            <a:spLocks noChangeArrowheads="1"/>
          </p:cNvSpPr>
          <p:nvPr/>
        </p:nvSpPr>
        <p:spPr bwMode="auto">
          <a:xfrm>
            <a:off x="8432800" y="6367463"/>
            <a:ext cx="6096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endParaRPr lang="en-US" sz="1700">
              <a:solidFill>
                <a:srgbClr val="777777"/>
              </a:solidFill>
              <a:cs typeface="Arial" charset="0"/>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25638">
                                            <p:txEl>
                                              <p:pRg st="1" end="1"/>
                                            </p:txEl>
                                          </p:spTgt>
                                        </p:tgtEl>
                                        <p:attrNameLst>
                                          <p:attrName>style.visibility</p:attrName>
                                        </p:attrNameLst>
                                      </p:cBhvr>
                                      <p:to>
                                        <p:strVal val="visible"/>
                                      </p:to>
                                    </p:set>
                                    <p:animEffect transition="in" filter="wipe(left)">
                                      <p:cBhvr>
                                        <p:cTn id="7" dur="500"/>
                                        <p:tgtEl>
                                          <p:spTgt spid="325638">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25638">
                                            <p:txEl>
                                              <p:pRg st="2" end="2"/>
                                            </p:txEl>
                                          </p:spTgt>
                                        </p:tgtEl>
                                        <p:attrNameLst>
                                          <p:attrName>style.visibility</p:attrName>
                                        </p:attrNameLst>
                                      </p:cBhvr>
                                      <p:to>
                                        <p:strVal val="visible"/>
                                      </p:to>
                                    </p:set>
                                    <p:animEffect transition="in" filter="wipe(left)">
                                      <p:cBhvr>
                                        <p:cTn id="12" dur="500"/>
                                        <p:tgtEl>
                                          <p:spTgt spid="32563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5638" grpId="0" build="p" bldLvl="5"/>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bg>
      <p:bgPr>
        <a:pattFill prst="wdUpDiag">
          <a:fgClr>
            <a:srgbClr val="FFFFCC"/>
          </a:fgClr>
          <a:bgClr>
            <a:schemeClr val="bg1"/>
          </a:bgClr>
        </a:pattFill>
        <a:effectLst/>
      </p:bgPr>
    </p:bg>
    <p:spTree>
      <p:nvGrpSpPr>
        <p:cNvPr id="1" name=""/>
        <p:cNvGrpSpPr/>
        <p:nvPr/>
      </p:nvGrpSpPr>
      <p:grpSpPr>
        <a:xfrm>
          <a:off x="0" y="0"/>
          <a:ext cx="0" cy="0"/>
          <a:chOff x="0" y="0"/>
          <a:chExt cx="0" cy="0"/>
        </a:xfrm>
      </p:grpSpPr>
      <p:grpSp>
        <p:nvGrpSpPr>
          <p:cNvPr id="102402" name="Group 2"/>
          <p:cNvGrpSpPr>
            <a:grpSpLocks/>
          </p:cNvGrpSpPr>
          <p:nvPr/>
        </p:nvGrpSpPr>
        <p:grpSpPr bwMode="auto">
          <a:xfrm>
            <a:off x="0" y="0"/>
            <a:ext cx="1550988" cy="6869113"/>
            <a:chOff x="0" y="0"/>
            <a:chExt cx="977" cy="4327"/>
          </a:xfrm>
        </p:grpSpPr>
        <p:sp>
          <p:nvSpPr>
            <p:cNvPr id="327683" name="Rectangle 3"/>
            <p:cNvSpPr>
              <a:spLocks noChangeArrowheads="1"/>
            </p:cNvSpPr>
            <p:nvPr/>
          </p:nvSpPr>
          <p:spPr bwMode="auto">
            <a:xfrm rot="5400000">
              <a:off x="-2011" y="2011"/>
              <a:ext cx="4327" cy="306"/>
            </a:xfrm>
            <a:prstGeom prst="rect">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27684" name="Oval 4"/>
            <p:cNvSpPr>
              <a:spLocks noChangeArrowheads="1"/>
            </p:cNvSpPr>
            <p:nvPr/>
          </p:nvSpPr>
          <p:spPr bwMode="auto">
            <a:xfrm rot="5400000">
              <a:off x="86" y="39"/>
              <a:ext cx="930" cy="852"/>
            </a:xfrm>
            <a:prstGeom prst="ellipse">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327685" name="Rectangle 5"/>
          <p:cNvSpPr>
            <a:spLocks noGrp="1" noChangeArrowheads="1"/>
          </p:cNvSpPr>
          <p:nvPr>
            <p:ph type="title"/>
          </p:nvPr>
        </p:nvSpPr>
        <p:spPr>
          <a:xfrm>
            <a:off x="387350" y="188913"/>
            <a:ext cx="8229600" cy="1052512"/>
          </a:xfrm>
        </p:spPr>
        <p:txBody>
          <a:bodyPr anchor="t"/>
          <a:lstStyle/>
          <a:p>
            <a:pPr algn="l" eaLnBrk="1" hangingPunct="1">
              <a:defRPr/>
            </a:pPr>
            <a:r>
              <a:rPr lang="en-US" sz="3500" smtClean="0">
                <a:solidFill>
                  <a:srgbClr val="FF9966"/>
                </a:solidFill>
                <a:effectLst>
                  <a:outerShdw blurRad="38100" dist="38100" dir="2700000" algn="tl">
                    <a:srgbClr val="DDDDDD"/>
                  </a:outerShdw>
                </a:effectLst>
              </a:rPr>
              <a:t>A</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C</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T</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I</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V</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E  L</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E</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A</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R</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N</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I</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N</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G  </a:t>
            </a:r>
            <a:r>
              <a:rPr lang="en-US" sz="4000" smtClean="0">
                <a:solidFill>
                  <a:srgbClr val="FF9966"/>
                </a:solidFill>
                <a:effectLst>
                  <a:outerShdw blurRad="38100" dist="38100" dir="2700000" algn="tl">
                    <a:srgbClr val="DDDDDD"/>
                  </a:outerShdw>
                </a:effectLst>
              </a:rPr>
              <a:t>3</a:t>
            </a:r>
            <a:r>
              <a:rPr lang="en-US" sz="3700" smtClean="0">
                <a:solidFill>
                  <a:srgbClr val="FF9966"/>
                </a:solidFill>
                <a:effectLst>
                  <a:outerShdw blurRad="38100" dist="38100" dir="2700000" algn="tl">
                    <a:srgbClr val="DDDDDD"/>
                  </a:outerShdw>
                </a:effectLst>
              </a:rPr>
              <a:t>:   </a:t>
            </a:r>
            <a:br>
              <a:rPr lang="en-US" sz="3700" smtClean="0">
                <a:solidFill>
                  <a:srgbClr val="FF9966"/>
                </a:solidFill>
                <a:effectLst>
                  <a:outerShdw blurRad="38100" dist="38100" dir="2700000" algn="tl">
                    <a:srgbClr val="DDDDDD"/>
                  </a:outerShdw>
                </a:effectLst>
              </a:rPr>
            </a:br>
            <a:r>
              <a:rPr lang="en-US" sz="3600" smtClean="0">
                <a:solidFill>
                  <a:srgbClr val="996633"/>
                </a:solidFill>
                <a:effectLst>
                  <a:outerShdw blurRad="38100" dist="38100" dir="2700000" algn="tl">
                    <a:srgbClr val="DDDDDD"/>
                  </a:outerShdw>
                </a:effectLst>
              </a:rPr>
              <a:t>Answers</a:t>
            </a:r>
            <a:endParaRPr lang="en-US" sz="4000" smtClean="0">
              <a:solidFill>
                <a:srgbClr val="996633"/>
              </a:solidFill>
              <a:effectLst>
                <a:outerShdw blurRad="38100" dist="38100" dir="2700000" algn="tl">
                  <a:srgbClr val="DDDDDD"/>
                </a:outerShdw>
              </a:effectLst>
            </a:endParaRPr>
          </a:p>
        </p:txBody>
      </p:sp>
      <p:sp>
        <p:nvSpPr>
          <p:cNvPr id="327686" name="Rectangle 6"/>
          <p:cNvSpPr>
            <a:spLocks noGrp="1" noChangeArrowheads="1"/>
          </p:cNvSpPr>
          <p:nvPr>
            <p:ph type="body" idx="1"/>
          </p:nvPr>
        </p:nvSpPr>
        <p:spPr>
          <a:xfrm>
            <a:off x="534988" y="1644650"/>
            <a:ext cx="8609012" cy="4657725"/>
          </a:xfrm>
        </p:spPr>
        <p:txBody>
          <a:bodyPr/>
          <a:lstStyle/>
          <a:p>
            <a:pPr marL="463550" indent="-463550" eaLnBrk="1" hangingPunct="1">
              <a:buClr>
                <a:srgbClr val="669900"/>
              </a:buClr>
              <a:buFontTx/>
              <a:buNone/>
              <a:defRPr/>
            </a:pPr>
            <a:r>
              <a:rPr lang="en-US" b="1" smtClean="0">
                <a:solidFill>
                  <a:srgbClr val="669900"/>
                </a:solidFill>
              </a:rPr>
              <a:t>B.	</a:t>
            </a:r>
            <a:r>
              <a:rPr lang="en-US" smtClean="0"/>
              <a:t>Gasoline in the </a:t>
            </a:r>
            <a:r>
              <a:rPr lang="en-US" smtClean="0">
                <a:solidFill>
                  <a:srgbClr val="CC0000"/>
                </a:solidFill>
              </a:rPr>
              <a:t>short run</a:t>
            </a:r>
            <a:r>
              <a:rPr lang="en-US" smtClean="0"/>
              <a:t> or </a:t>
            </a:r>
            <a:r>
              <a:rPr lang="en-US" smtClean="0">
                <a:solidFill>
                  <a:srgbClr val="CC0000"/>
                </a:solidFill>
              </a:rPr>
              <a:t>long run</a:t>
            </a:r>
            <a:endParaRPr lang="en-US" smtClean="0"/>
          </a:p>
          <a:p>
            <a:pPr marL="463550" indent="-463550" eaLnBrk="1" hangingPunct="1">
              <a:buClr>
                <a:srgbClr val="669900"/>
              </a:buClr>
              <a:buFontTx/>
              <a:buNone/>
              <a:defRPr/>
            </a:pPr>
            <a:r>
              <a:rPr lang="en-US" smtClean="0"/>
              <a:t>	From Chapter 6:   </a:t>
            </a:r>
            <a:br>
              <a:rPr lang="en-US" smtClean="0"/>
            </a:br>
            <a:r>
              <a:rPr lang="en-US" smtClean="0"/>
              <a:t>The price elasticities of demand and supply </a:t>
            </a:r>
            <a:br>
              <a:rPr lang="en-US" smtClean="0"/>
            </a:br>
            <a:r>
              <a:rPr lang="en-US" smtClean="0"/>
              <a:t>for gasolline are larger in the long run than in the short run. </a:t>
            </a:r>
          </a:p>
          <a:p>
            <a:pPr marL="463550" indent="-463550" eaLnBrk="1" hangingPunct="1">
              <a:buClr>
                <a:srgbClr val="669900"/>
              </a:buClr>
              <a:buFontTx/>
              <a:buNone/>
              <a:defRPr/>
            </a:pPr>
            <a:r>
              <a:rPr lang="en-US" smtClean="0"/>
              <a:t>	So, a tax on gasoline would cause a larger DWL in the long run than in the short run.</a:t>
            </a:r>
          </a:p>
        </p:txBody>
      </p:sp>
      <p:sp>
        <p:nvSpPr>
          <p:cNvPr id="327687" name="Rectangle 7"/>
          <p:cNvSpPr>
            <a:spLocks noChangeArrowheads="1"/>
          </p:cNvSpPr>
          <p:nvPr/>
        </p:nvSpPr>
        <p:spPr bwMode="auto">
          <a:xfrm>
            <a:off x="8432800" y="6367463"/>
            <a:ext cx="6096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endParaRPr lang="en-US" sz="1700">
              <a:solidFill>
                <a:srgbClr val="777777"/>
              </a:solidFill>
              <a:cs typeface="Arial" charset="0"/>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27686">
                                            <p:txEl>
                                              <p:pRg st="1" end="1"/>
                                            </p:txEl>
                                          </p:spTgt>
                                        </p:tgtEl>
                                        <p:attrNameLst>
                                          <p:attrName>style.visibility</p:attrName>
                                        </p:attrNameLst>
                                      </p:cBhvr>
                                      <p:to>
                                        <p:strVal val="visible"/>
                                      </p:to>
                                    </p:set>
                                    <p:animEffect transition="in" filter="wipe(left)">
                                      <p:cBhvr>
                                        <p:cTn id="7" dur="500"/>
                                        <p:tgtEl>
                                          <p:spTgt spid="327686">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27686">
                                            <p:txEl>
                                              <p:pRg st="2" end="2"/>
                                            </p:txEl>
                                          </p:spTgt>
                                        </p:tgtEl>
                                        <p:attrNameLst>
                                          <p:attrName>style.visibility</p:attrName>
                                        </p:attrNameLst>
                                      </p:cBhvr>
                                      <p:to>
                                        <p:strVal val="visible"/>
                                      </p:to>
                                    </p:set>
                                    <p:animEffect transition="in" filter="wipe(left)">
                                      <p:cBhvr>
                                        <p:cTn id="12" dur="500"/>
                                        <p:tgtEl>
                                          <p:spTgt spid="32768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86" grpId="0" build="p" bldLvl="5"/>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p:bgPr>
        <a:pattFill prst="wdUpDiag">
          <a:fgClr>
            <a:srgbClr val="FFFFCC"/>
          </a:fgClr>
          <a:bgClr>
            <a:schemeClr val="bg1"/>
          </a:bgClr>
        </a:pattFill>
        <a:effectLst/>
      </p:bgPr>
    </p:bg>
    <p:spTree>
      <p:nvGrpSpPr>
        <p:cNvPr id="1" name=""/>
        <p:cNvGrpSpPr/>
        <p:nvPr/>
      </p:nvGrpSpPr>
      <p:grpSpPr>
        <a:xfrm>
          <a:off x="0" y="0"/>
          <a:ext cx="0" cy="0"/>
          <a:chOff x="0" y="0"/>
          <a:chExt cx="0" cy="0"/>
        </a:xfrm>
      </p:grpSpPr>
      <p:grpSp>
        <p:nvGrpSpPr>
          <p:cNvPr id="104450" name="Group 2"/>
          <p:cNvGrpSpPr>
            <a:grpSpLocks/>
          </p:cNvGrpSpPr>
          <p:nvPr/>
        </p:nvGrpSpPr>
        <p:grpSpPr bwMode="auto">
          <a:xfrm>
            <a:off x="0" y="0"/>
            <a:ext cx="1550988" cy="6869113"/>
            <a:chOff x="0" y="0"/>
            <a:chExt cx="977" cy="4327"/>
          </a:xfrm>
        </p:grpSpPr>
        <p:sp>
          <p:nvSpPr>
            <p:cNvPr id="329731" name="Rectangle 3"/>
            <p:cNvSpPr>
              <a:spLocks noChangeArrowheads="1"/>
            </p:cNvSpPr>
            <p:nvPr/>
          </p:nvSpPr>
          <p:spPr bwMode="auto">
            <a:xfrm rot="5400000">
              <a:off x="-2011" y="2011"/>
              <a:ext cx="4327" cy="306"/>
            </a:xfrm>
            <a:prstGeom prst="rect">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29732" name="Oval 4"/>
            <p:cNvSpPr>
              <a:spLocks noChangeArrowheads="1"/>
            </p:cNvSpPr>
            <p:nvPr/>
          </p:nvSpPr>
          <p:spPr bwMode="auto">
            <a:xfrm rot="5400000">
              <a:off x="86" y="39"/>
              <a:ext cx="930" cy="852"/>
            </a:xfrm>
            <a:prstGeom prst="ellipse">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329733" name="Rectangle 5"/>
          <p:cNvSpPr>
            <a:spLocks noGrp="1" noChangeArrowheads="1"/>
          </p:cNvSpPr>
          <p:nvPr>
            <p:ph type="title"/>
          </p:nvPr>
        </p:nvSpPr>
        <p:spPr>
          <a:xfrm>
            <a:off x="387350" y="188913"/>
            <a:ext cx="8229600" cy="1052512"/>
          </a:xfrm>
        </p:spPr>
        <p:txBody>
          <a:bodyPr anchor="t"/>
          <a:lstStyle/>
          <a:p>
            <a:pPr algn="l" eaLnBrk="1" hangingPunct="1">
              <a:defRPr/>
            </a:pPr>
            <a:r>
              <a:rPr lang="en-US" sz="3500" smtClean="0">
                <a:solidFill>
                  <a:srgbClr val="FF9966"/>
                </a:solidFill>
                <a:effectLst>
                  <a:outerShdw blurRad="38100" dist="38100" dir="2700000" algn="tl">
                    <a:srgbClr val="DDDDDD"/>
                  </a:outerShdw>
                </a:effectLst>
              </a:rPr>
              <a:t>A</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C</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T</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I</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V</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E  L</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E</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A</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R</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N</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I</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N</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G  </a:t>
            </a:r>
            <a:r>
              <a:rPr lang="en-US" sz="4000" smtClean="0">
                <a:solidFill>
                  <a:srgbClr val="FF9966"/>
                </a:solidFill>
                <a:effectLst>
                  <a:outerShdw blurRad="38100" dist="38100" dir="2700000" algn="tl">
                    <a:srgbClr val="DDDDDD"/>
                  </a:outerShdw>
                </a:effectLst>
              </a:rPr>
              <a:t>3</a:t>
            </a:r>
            <a:r>
              <a:rPr lang="en-US" sz="3700" smtClean="0">
                <a:solidFill>
                  <a:srgbClr val="FF9966"/>
                </a:solidFill>
                <a:effectLst>
                  <a:outerShdw blurRad="38100" dist="38100" dir="2700000" algn="tl">
                    <a:srgbClr val="DDDDDD"/>
                  </a:outerShdw>
                </a:effectLst>
              </a:rPr>
              <a:t>:   </a:t>
            </a:r>
            <a:br>
              <a:rPr lang="en-US" sz="3700" smtClean="0">
                <a:solidFill>
                  <a:srgbClr val="FF9966"/>
                </a:solidFill>
                <a:effectLst>
                  <a:outerShdw blurRad="38100" dist="38100" dir="2700000" algn="tl">
                    <a:srgbClr val="DDDDDD"/>
                  </a:outerShdw>
                </a:effectLst>
              </a:rPr>
            </a:br>
            <a:r>
              <a:rPr lang="en-US" sz="3600" smtClean="0">
                <a:solidFill>
                  <a:srgbClr val="996633"/>
                </a:solidFill>
                <a:effectLst>
                  <a:outerShdw blurRad="38100" dist="38100" dir="2700000" algn="tl">
                    <a:srgbClr val="DDDDDD"/>
                  </a:outerShdw>
                </a:effectLst>
              </a:rPr>
              <a:t>Answers</a:t>
            </a:r>
            <a:endParaRPr lang="en-US" sz="4000" smtClean="0">
              <a:solidFill>
                <a:srgbClr val="996633"/>
              </a:solidFill>
              <a:effectLst>
                <a:outerShdw blurRad="38100" dist="38100" dir="2700000" algn="tl">
                  <a:srgbClr val="DDDDDD"/>
                </a:outerShdw>
              </a:effectLst>
            </a:endParaRPr>
          </a:p>
        </p:txBody>
      </p:sp>
      <p:sp>
        <p:nvSpPr>
          <p:cNvPr id="329734" name="Rectangle 6"/>
          <p:cNvSpPr>
            <a:spLocks noGrp="1" noChangeArrowheads="1"/>
          </p:cNvSpPr>
          <p:nvPr>
            <p:ph type="body" idx="1"/>
          </p:nvPr>
        </p:nvSpPr>
        <p:spPr>
          <a:xfrm>
            <a:off x="534988" y="1624013"/>
            <a:ext cx="8229600" cy="4579937"/>
          </a:xfrm>
        </p:spPr>
        <p:txBody>
          <a:bodyPr/>
          <a:lstStyle/>
          <a:p>
            <a:pPr marL="463550" indent="-463550" eaLnBrk="1" hangingPunct="1">
              <a:buClr>
                <a:srgbClr val="669900"/>
              </a:buClr>
              <a:buFontTx/>
              <a:buNone/>
              <a:defRPr/>
            </a:pPr>
            <a:r>
              <a:rPr lang="en-US" b="1" smtClean="0">
                <a:solidFill>
                  <a:srgbClr val="669900"/>
                </a:solidFill>
              </a:rPr>
              <a:t>C.	</a:t>
            </a:r>
            <a:r>
              <a:rPr lang="en-US" smtClean="0"/>
              <a:t>Insulin vs. Caribbean Cruises</a:t>
            </a:r>
          </a:p>
          <a:p>
            <a:pPr marL="463550" indent="-463550" eaLnBrk="1" hangingPunct="1">
              <a:buClr>
                <a:srgbClr val="669900"/>
              </a:buClr>
              <a:buFontTx/>
              <a:buNone/>
              <a:defRPr/>
            </a:pPr>
            <a:r>
              <a:rPr lang="en-US" smtClean="0"/>
              <a:t>	From Chapter 6:   </a:t>
            </a:r>
            <a:br>
              <a:rPr lang="en-US" smtClean="0"/>
            </a:br>
            <a:r>
              <a:rPr lang="en-US" smtClean="0"/>
              <a:t>Insulin is a necessity and therefore less price-elastic than a Caribbean Cruise</a:t>
            </a:r>
          </a:p>
          <a:p>
            <a:pPr marL="463550" indent="-463550" eaLnBrk="1" hangingPunct="1">
              <a:buClr>
                <a:srgbClr val="669900"/>
              </a:buClr>
              <a:buFontTx/>
              <a:buNone/>
              <a:defRPr/>
            </a:pPr>
            <a:r>
              <a:rPr lang="en-US" smtClean="0"/>
              <a:t>	So, a tax on a Caribbean Cruise would cause a larger DWL than a tax on insulin.</a:t>
            </a:r>
          </a:p>
        </p:txBody>
      </p:sp>
      <p:sp>
        <p:nvSpPr>
          <p:cNvPr id="329735" name="Rectangle 7"/>
          <p:cNvSpPr>
            <a:spLocks noChangeArrowheads="1"/>
          </p:cNvSpPr>
          <p:nvPr/>
        </p:nvSpPr>
        <p:spPr bwMode="auto">
          <a:xfrm>
            <a:off x="8432800" y="6367463"/>
            <a:ext cx="6096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endParaRPr lang="en-US" sz="1700">
              <a:solidFill>
                <a:srgbClr val="777777"/>
              </a:solidFill>
              <a:cs typeface="Arial" charset="0"/>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29734">
                                            <p:txEl>
                                              <p:pRg st="1" end="1"/>
                                            </p:txEl>
                                          </p:spTgt>
                                        </p:tgtEl>
                                        <p:attrNameLst>
                                          <p:attrName>style.visibility</p:attrName>
                                        </p:attrNameLst>
                                      </p:cBhvr>
                                      <p:to>
                                        <p:strVal val="visible"/>
                                      </p:to>
                                    </p:set>
                                    <p:animEffect transition="in" filter="wipe(left)">
                                      <p:cBhvr>
                                        <p:cTn id="7" dur="500"/>
                                        <p:tgtEl>
                                          <p:spTgt spid="329734">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29734">
                                            <p:txEl>
                                              <p:pRg st="2" end="2"/>
                                            </p:txEl>
                                          </p:spTgt>
                                        </p:tgtEl>
                                        <p:attrNameLst>
                                          <p:attrName>style.visibility</p:attrName>
                                        </p:attrNameLst>
                                      </p:cBhvr>
                                      <p:to>
                                        <p:strVal val="visible"/>
                                      </p:to>
                                    </p:set>
                                    <p:animEffect transition="in" filter="wipe(left)">
                                      <p:cBhvr>
                                        <p:cTn id="12" dur="500"/>
                                        <p:tgtEl>
                                          <p:spTgt spid="32973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9734" grpId="0" build="p" bldLvl="5"/>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p:bgPr>
        <a:pattFill prst="wdUpDiag">
          <a:fgClr>
            <a:srgbClr val="FFFFCC"/>
          </a:fgClr>
          <a:bgClr>
            <a:schemeClr val="bg1"/>
          </a:bgClr>
        </a:pattFill>
        <a:effectLst/>
      </p:bgPr>
    </p:bg>
    <p:spTree>
      <p:nvGrpSpPr>
        <p:cNvPr id="1" name=""/>
        <p:cNvGrpSpPr/>
        <p:nvPr/>
      </p:nvGrpSpPr>
      <p:grpSpPr>
        <a:xfrm>
          <a:off x="0" y="0"/>
          <a:ext cx="0" cy="0"/>
          <a:chOff x="0" y="0"/>
          <a:chExt cx="0" cy="0"/>
        </a:xfrm>
      </p:grpSpPr>
      <p:grpSp>
        <p:nvGrpSpPr>
          <p:cNvPr id="106498" name="Group 2"/>
          <p:cNvGrpSpPr>
            <a:grpSpLocks/>
          </p:cNvGrpSpPr>
          <p:nvPr/>
        </p:nvGrpSpPr>
        <p:grpSpPr bwMode="auto">
          <a:xfrm>
            <a:off x="0" y="0"/>
            <a:ext cx="1550988" cy="6869113"/>
            <a:chOff x="0" y="0"/>
            <a:chExt cx="977" cy="4327"/>
          </a:xfrm>
        </p:grpSpPr>
        <p:sp>
          <p:nvSpPr>
            <p:cNvPr id="331779" name="Rectangle 3"/>
            <p:cNvSpPr>
              <a:spLocks noChangeArrowheads="1"/>
            </p:cNvSpPr>
            <p:nvPr/>
          </p:nvSpPr>
          <p:spPr bwMode="auto">
            <a:xfrm rot="5400000">
              <a:off x="-2011" y="2011"/>
              <a:ext cx="4327" cy="306"/>
            </a:xfrm>
            <a:prstGeom prst="rect">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31780" name="Oval 4"/>
            <p:cNvSpPr>
              <a:spLocks noChangeArrowheads="1"/>
            </p:cNvSpPr>
            <p:nvPr/>
          </p:nvSpPr>
          <p:spPr bwMode="auto">
            <a:xfrm rot="5400000">
              <a:off x="86" y="39"/>
              <a:ext cx="930" cy="852"/>
            </a:xfrm>
            <a:prstGeom prst="ellipse">
              <a:avLst/>
            </a:prstGeom>
            <a:pattFill prst="wdUpDiag">
              <a:fgClr>
                <a:srgbClr val="FFFFCC"/>
              </a:fgClr>
              <a:bgClr>
                <a:schemeClr val="bg1"/>
              </a:bgClr>
            </a:patt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331781" name="Rectangle 5"/>
          <p:cNvSpPr>
            <a:spLocks noGrp="1" noChangeArrowheads="1"/>
          </p:cNvSpPr>
          <p:nvPr>
            <p:ph type="title"/>
          </p:nvPr>
        </p:nvSpPr>
        <p:spPr>
          <a:xfrm>
            <a:off x="387350" y="188913"/>
            <a:ext cx="8229600" cy="1052512"/>
          </a:xfrm>
        </p:spPr>
        <p:txBody>
          <a:bodyPr anchor="t"/>
          <a:lstStyle/>
          <a:p>
            <a:pPr algn="l" eaLnBrk="1" hangingPunct="1">
              <a:defRPr/>
            </a:pPr>
            <a:r>
              <a:rPr lang="en-US" sz="3500" smtClean="0">
                <a:solidFill>
                  <a:srgbClr val="FF9966"/>
                </a:solidFill>
                <a:effectLst>
                  <a:outerShdw blurRad="38100" dist="38100" dir="2700000" algn="tl">
                    <a:srgbClr val="DDDDDD"/>
                  </a:outerShdw>
                </a:effectLst>
              </a:rPr>
              <a:t>A</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C</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T</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I</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V</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E  L</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E</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A</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R</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N</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I</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N</a:t>
            </a:r>
            <a:r>
              <a:rPr lang="en-US" sz="3000" smtClean="0">
                <a:solidFill>
                  <a:srgbClr val="FF9966"/>
                </a:solidFill>
                <a:effectLst>
                  <a:outerShdw blurRad="38100" dist="38100" dir="2700000" algn="tl">
                    <a:srgbClr val="DDDDDD"/>
                  </a:outerShdw>
                </a:effectLst>
              </a:rPr>
              <a:t> </a:t>
            </a:r>
            <a:r>
              <a:rPr lang="en-US" sz="3500" smtClean="0">
                <a:solidFill>
                  <a:srgbClr val="FF9966"/>
                </a:solidFill>
                <a:effectLst>
                  <a:outerShdw blurRad="38100" dist="38100" dir="2700000" algn="tl">
                    <a:srgbClr val="DDDDDD"/>
                  </a:outerShdw>
                </a:effectLst>
              </a:rPr>
              <a:t>G  </a:t>
            </a:r>
            <a:r>
              <a:rPr lang="en-US" sz="4000" smtClean="0">
                <a:solidFill>
                  <a:srgbClr val="FF9966"/>
                </a:solidFill>
                <a:effectLst>
                  <a:outerShdw blurRad="38100" dist="38100" dir="2700000" algn="tl">
                    <a:srgbClr val="DDDDDD"/>
                  </a:outerShdw>
                </a:effectLst>
              </a:rPr>
              <a:t>3</a:t>
            </a:r>
            <a:r>
              <a:rPr lang="en-US" sz="3700" smtClean="0">
                <a:solidFill>
                  <a:srgbClr val="FF9966"/>
                </a:solidFill>
                <a:effectLst>
                  <a:outerShdw blurRad="38100" dist="38100" dir="2700000" algn="tl">
                    <a:srgbClr val="DDDDDD"/>
                  </a:outerShdw>
                </a:effectLst>
              </a:rPr>
              <a:t>:   </a:t>
            </a:r>
            <a:br>
              <a:rPr lang="en-US" sz="3700" smtClean="0">
                <a:solidFill>
                  <a:srgbClr val="FF9966"/>
                </a:solidFill>
                <a:effectLst>
                  <a:outerShdw blurRad="38100" dist="38100" dir="2700000" algn="tl">
                    <a:srgbClr val="DDDDDD"/>
                  </a:outerShdw>
                </a:effectLst>
              </a:rPr>
            </a:br>
            <a:r>
              <a:rPr lang="en-US" sz="3600" smtClean="0">
                <a:solidFill>
                  <a:srgbClr val="996633"/>
                </a:solidFill>
                <a:effectLst>
                  <a:outerShdw blurRad="38100" dist="38100" dir="2700000" algn="tl">
                    <a:srgbClr val="DDDDDD"/>
                  </a:outerShdw>
                </a:effectLst>
              </a:rPr>
              <a:t>Discussion question</a:t>
            </a:r>
            <a:endParaRPr lang="en-US" sz="4000" smtClean="0">
              <a:solidFill>
                <a:srgbClr val="996633"/>
              </a:solidFill>
              <a:effectLst>
                <a:outerShdw blurRad="38100" dist="38100" dir="2700000" algn="tl">
                  <a:srgbClr val="DDDDDD"/>
                </a:outerShdw>
              </a:effectLst>
            </a:endParaRPr>
          </a:p>
        </p:txBody>
      </p:sp>
      <p:sp>
        <p:nvSpPr>
          <p:cNvPr id="331782" name="Rectangle 6"/>
          <p:cNvSpPr>
            <a:spLocks noGrp="1" noChangeArrowheads="1"/>
          </p:cNvSpPr>
          <p:nvPr>
            <p:ph type="body" idx="1"/>
          </p:nvPr>
        </p:nvSpPr>
        <p:spPr>
          <a:xfrm>
            <a:off x="534988" y="1663700"/>
            <a:ext cx="8229600" cy="4540250"/>
          </a:xfrm>
        </p:spPr>
        <p:txBody>
          <a:bodyPr/>
          <a:lstStyle/>
          <a:p>
            <a:pPr eaLnBrk="1" hangingPunct="1">
              <a:buClr>
                <a:srgbClr val="669900"/>
              </a:buClr>
              <a:defRPr/>
            </a:pPr>
            <a:r>
              <a:rPr lang="en-US" smtClean="0"/>
              <a:t>The government must raise tax revenue to pay for schools, police, etc.  To do this, it can either tax groceries or meals at fancy restaurants.</a:t>
            </a:r>
          </a:p>
          <a:p>
            <a:pPr eaLnBrk="1" hangingPunct="1">
              <a:buClr>
                <a:srgbClr val="669900"/>
              </a:buClr>
              <a:defRPr/>
            </a:pPr>
            <a:r>
              <a:rPr lang="en-US" smtClean="0"/>
              <a:t>Which should it tax?</a:t>
            </a:r>
          </a:p>
        </p:txBody>
      </p:sp>
      <p:sp>
        <p:nvSpPr>
          <p:cNvPr id="331783" name="Rectangle 7"/>
          <p:cNvSpPr>
            <a:spLocks noChangeArrowheads="1"/>
          </p:cNvSpPr>
          <p:nvPr/>
        </p:nvSpPr>
        <p:spPr bwMode="auto">
          <a:xfrm>
            <a:off x="8432800" y="6367463"/>
            <a:ext cx="609600"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endParaRPr lang="en-US" sz="1700">
              <a:solidFill>
                <a:srgbClr val="777777"/>
              </a:solidFill>
              <a:cs typeface="Arial" charset="0"/>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285750"/>
            <a:ext cx="8229600" cy="609600"/>
          </a:xfrm>
        </p:spPr>
        <p:txBody>
          <a:bodyPr/>
          <a:lstStyle/>
          <a:p>
            <a:pPr eaLnBrk="1" hangingPunct="1">
              <a:defRPr/>
            </a:pPr>
            <a:r>
              <a:rPr lang="en-US" sz="3600" b="1" smtClean="0">
                <a:solidFill>
                  <a:schemeClr val="accent2"/>
                </a:solidFill>
              </a:rPr>
              <a:t>Government Policies That Alter the Private Market Outcome</a:t>
            </a:r>
            <a:endParaRPr lang="en-US" sz="4000" smtClean="0"/>
          </a:p>
        </p:txBody>
      </p:sp>
      <p:sp>
        <p:nvSpPr>
          <p:cNvPr id="45059" name="Rectangle 3"/>
          <p:cNvSpPr>
            <a:spLocks noGrp="1" noChangeArrowheads="1"/>
          </p:cNvSpPr>
          <p:nvPr>
            <p:ph type="body" idx="1"/>
          </p:nvPr>
        </p:nvSpPr>
        <p:spPr>
          <a:xfrm>
            <a:off x="382588" y="1022350"/>
            <a:ext cx="8166100" cy="3778250"/>
          </a:xfrm>
        </p:spPr>
        <p:txBody>
          <a:bodyPr/>
          <a:lstStyle/>
          <a:p>
            <a:pPr marL="0" indent="0" eaLnBrk="1" hangingPunct="1">
              <a:defRPr/>
            </a:pPr>
            <a:r>
              <a:rPr lang="en-US" sz="3000" dirty="0" smtClean="0"/>
              <a:t> Price controls</a:t>
            </a:r>
          </a:p>
          <a:p>
            <a:pPr lvl="1" eaLnBrk="1" hangingPunct="1">
              <a:lnSpc>
                <a:spcPct val="90000"/>
              </a:lnSpc>
              <a:spcBef>
                <a:spcPct val="15000"/>
              </a:spcBef>
              <a:defRPr/>
            </a:pPr>
            <a:r>
              <a:rPr lang="en-US" sz="2700" b="1" dirty="0" smtClean="0">
                <a:solidFill>
                  <a:srgbClr val="CC0000"/>
                </a:solidFill>
              </a:rPr>
              <a:t>Price ceiling</a:t>
            </a:r>
            <a:r>
              <a:rPr lang="en-US" sz="2700" dirty="0" smtClean="0"/>
              <a:t>:  a legal maximum on the price </a:t>
            </a:r>
            <a:br>
              <a:rPr lang="en-US" sz="2700" dirty="0" smtClean="0"/>
            </a:br>
            <a:r>
              <a:rPr lang="en-US" sz="2700" dirty="0" smtClean="0"/>
              <a:t>of a good or service.   </a:t>
            </a:r>
            <a:r>
              <a:rPr lang="en-US" sz="2700" i="1" dirty="0" smtClean="0"/>
              <a:t>Example:  rent control.</a:t>
            </a:r>
            <a:r>
              <a:rPr lang="en-US" sz="2700" dirty="0" smtClean="0"/>
              <a:t> </a:t>
            </a:r>
          </a:p>
          <a:p>
            <a:pPr lvl="1" eaLnBrk="1" hangingPunct="1">
              <a:lnSpc>
                <a:spcPct val="90000"/>
              </a:lnSpc>
              <a:spcBef>
                <a:spcPct val="15000"/>
              </a:spcBef>
              <a:defRPr/>
            </a:pPr>
            <a:r>
              <a:rPr lang="en-US" sz="2700" b="1" dirty="0" smtClean="0">
                <a:solidFill>
                  <a:srgbClr val="CC0000"/>
                </a:solidFill>
              </a:rPr>
              <a:t>Price floor</a:t>
            </a:r>
            <a:r>
              <a:rPr lang="en-US" sz="2700" dirty="0" smtClean="0"/>
              <a:t>:  a legal minimum on the price of </a:t>
            </a:r>
            <a:br>
              <a:rPr lang="en-US" sz="2700" dirty="0" smtClean="0"/>
            </a:br>
            <a:r>
              <a:rPr lang="en-US" sz="2700" dirty="0" smtClean="0"/>
              <a:t>a good or service.   </a:t>
            </a:r>
            <a:r>
              <a:rPr lang="en-US" sz="2700" i="1" dirty="0" smtClean="0"/>
              <a:t>Example:  minimum wage.</a:t>
            </a:r>
            <a:r>
              <a:rPr lang="en-US" sz="2700" dirty="0" smtClean="0"/>
              <a:t> </a:t>
            </a:r>
          </a:p>
          <a:p>
            <a:pPr marL="0" indent="0" eaLnBrk="1" hangingPunct="1">
              <a:spcBef>
                <a:spcPct val="40000"/>
              </a:spcBef>
              <a:defRPr/>
            </a:pPr>
            <a:r>
              <a:rPr lang="en-US" sz="3000" dirty="0" smtClean="0"/>
              <a:t> Taxes</a:t>
            </a:r>
          </a:p>
          <a:p>
            <a:pPr lvl="1" eaLnBrk="1" hangingPunct="1">
              <a:lnSpc>
                <a:spcPct val="90000"/>
              </a:lnSpc>
              <a:spcBef>
                <a:spcPct val="10000"/>
              </a:spcBef>
              <a:defRPr/>
            </a:pPr>
            <a:r>
              <a:rPr lang="en-US" sz="2700" dirty="0" smtClean="0"/>
              <a:t>The </a:t>
            </a:r>
            <a:r>
              <a:rPr lang="en-US" sz="2700" dirty="0" err="1" smtClean="0"/>
              <a:t>govt</a:t>
            </a:r>
            <a:r>
              <a:rPr lang="en-US" sz="2700" dirty="0" smtClean="0"/>
              <a:t> can make buyers or sellers pay a specific amount on each unit bought/sold.</a:t>
            </a:r>
          </a:p>
        </p:txBody>
      </p:sp>
      <p:sp>
        <p:nvSpPr>
          <p:cNvPr id="45060" name="Text Box 4"/>
          <p:cNvSpPr txBox="1">
            <a:spLocks noChangeArrowheads="1"/>
          </p:cNvSpPr>
          <p:nvPr/>
        </p:nvSpPr>
        <p:spPr bwMode="auto">
          <a:xfrm>
            <a:off x="839788" y="4824413"/>
            <a:ext cx="7388225" cy="1762125"/>
          </a:xfrm>
          <a:prstGeom prst="rect">
            <a:avLst/>
          </a:prstGeom>
          <a:gradFill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2700000" scaled="1"/>
          </a:gradFill>
          <a:ln>
            <a:noFill/>
          </a:ln>
          <a:effectLst>
            <a:outerShdw blurRad="63500" dist="89803" dir="2700000" algn="ctr" rotWithShape="0">
              <a:schemeClr val="bg2">
                <a:alpha val="74998"/>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lnSpc>
                <a:spcPct val="105000"/>
              </a:lnSpc>
              <a:spcBef>
                <a:spcPct val="35000"/>
              </a:spcBef>
              <a:buClr>
                <a:srgbClr val="00B85C"/>
              </a:buClr>
              <a:buSzPct val="120000"/>
              <a:buFont typeface="Wingdings" charset="0"/>
              <a:buNone/>
              <a:defRPr/>
            </a:pPr>
            <a:r>
              <a:rPr lang="en-US" sz="2600">
                <a:solidFill>
                  <a:schemeClr val="bg1"/>
                </a:solidFill>
                <a:effectLst>
                  <a:outerShdw blurRad="38100" dist="38100" dir="2700000" algn="tl">
                    <a:srgbClr val="000000"/>
                  </a:outerShdw>
                </a:effectLst>
                <a:cs typeface="Arial" charset="0"/>
              </a:rPr>
              <a:t>We will use the supply/demand model to see </a:t>
            </a:r>
            <a:br>
              <a:rPr lang="en-US" sz="2600">
                <a:solidFill>
                  <a:schemeClr val="bg1"/>
                </a:solidFill>
                <a:effectLst>
                  <a:outerShdw blurRad="38100" dist="38100" dir="2700000" algn="tl">
                    <a:srgbClr val="000000"/>
                  </a:outerShdw>
                </a:effectLst>
                <a:cs typeface="Arial" charset="0"/>
              </a:rPr>
            </a:br>
            <a:r>
              <a:rPr lang="en-US" sz="2600">
                <a:solidFill>
                  <a:schemeClr val="bg1"/>
                </a:solidFill>
                <a:effectLst>
                  <a:outerShdw blurRad="38100" dist="38100" dir="2700000" algn="tl">
                    <a:srgbClr val="000000"/>
                  </a:outerShdw>
                </a:effectLst>
                <a:cs typeface="Arial" charset="0"/>
              </a:rPr>
              <a:t>how tax  policy affects the market outcome </a:t>
            </a:r>
            <a:br>
              <a:rPr lang="en-US" sz="2600">
                <a:solidFill>
                  <a:schemeClr val="bg1"/>
                </a:solidFill>
                <a:effectLst>
                  <a:outerShdw blurRad="38100" dist="38100" dir="2700000" algn="tl">
                    <a:srgbClr val="000000"/>
                  </a:outerShdw>
                </a:effectLst>
                <a:cs typeface="Arial" charset="0"/>
              </a:rPr>
            </a:br>
            <a:r>
              <a:rPr lang="en-US" sz="2600">
                <a:solidFill>
                  <a:schemeClr val="bg1"/>
                </a:solidFill>
                <a:effectLst>
                  <a:outerShdw blurRad="38100" dist="38100" dir="2700000" algn="tl">
                    <a:srgbClr val="000000"/>
                  </a:outerShdw>
                </a:effectLst>
                <a:cs typeface="Arial" charset="0"/>
              </a:rPr>
              <a:t>(the price buyers pay, the price sellers receive, and eq</a:t>
            </a:r>
            <a:r>
              <a:rPr lang="ja-JP" altLang="en-US" sz="2600">
                <a:solidFill>
                  <a:schemeClr val="bg1"/>
                </a:solidFill>
                <a:effectLst>
                  <a:outerShdw blurRad="38100" dist="38100" dir="2700000" algn="tl">
                    <a:srgbClr val="000000"/>
                  </a:outerShdw>
                </a:effectLst>
                <a:latin typeface="Arial"/>
                <a:cs typeface="Arial" charset="0"/>
              </a:rPr>
              <a:t>’</a:t>
            </a:r>
            <a:r>
              <a:rPr lang="en-US" sz="2600">
                <a:solidFill>
                  <a:schemeClr val="bg1"/>
                </a:solidFill>
                <a:effectLst>
                  <a:outerShdw blurRad="38100" dist="38100" dir="2700000" algn="tl">
                    <a:srgbClr val="000000"/>
                  </a:outerShdw>
                </a:effectLst>
                <a:cs typeface="Arial" charset="0"/>
              </a:rPr>
              <a:t>m quantity).</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Effect transition="in" filter="wipe(left)">
                                      <p:cBhvr>
                                        <p:cTn id="7" dur="500"/>
                                        <p:tgtEl>
                                          <p:spTgt spid="450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5059">
                                            <p:txEl>
                                              <p:pRg st="1" end="1"/>
                                            </p:txEl>
                                          </p:spTgt>
                                        </p:tgtEl>
                                        <p:attrNameLst>
                                          <p:attrName>style.visibility</p:attrName>
                                        </p:attrNameLst>
                                      </p:cBhvr>
                                      <p:to>
                                        <p:strVal val="visible"/>
                                      </p:to>
                                    </p:set>
                                    <p:animEffect transition="in" filter="wipe(left)">
                                      <p:cBhvr>
                                        <p:cTn id="12" dur="500"/>
                                        <p:tgtEl>
                                          <p:spTgt spid="45059">
                                            <p:txEl>
                                              <p:pRg st="1" end="1"/>
                                            </p:txEl>
                                          </p:spTgt>
                                        </p:tgtEl>
                                      </p:cBhvr>
                                    </p:animEffect>
                                  </p:childTnLst>
                                  <p:subTnLst>
                                    <p:animClr clrSpc="rgb" dir="cw">
                                      <p:cBhvr override="childStyle">
                                        <p:cTn dur="1" fill="hold" display="0" masterRel="nextClick" afterEffect="1"/>
                                        <p:tgtEl>
                                          <p:spTgt spid="45059">
                                            <p:txEl>
                                              <p:pRg st="1" end="1"/>
                                            </p:txEl>
                                          </p:spTgt>
                                        </p:tgtEl>
                                        <p:attrNameLst>
                                          <p:attrName>ppt_c</p:attrName>
                                        </p:attrNameLst>
                                      </p:cBhvr>
                                      <p:to>
                                        <a:schemeClr val="bg2"/>
                                      </p:to>
                                    </p:animClr>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5059">
                                            <p:txEl>
                                              <p:pRg st="2" end="2"/>
                                            </p:txEl>
                                          </p:spTgt>
                                        </p:tgtEl>
                                        <p:attrNameLst>
                                          <p:attrName>style.visibility</p:attrName>
                                        </p:attrNameLst>
                                      </p:cBhvr>
                                      <p:to>
                                        <p:strVal val="visible"/>
                                      </p:to>
                                    </p:set>
                                    <p:animEffect transition="in" filter="wipe(left)">
                                      <p:cBhvr>
                                        <p:cTn id="17" dur="500"/>
                                        <p:tgtEl>
                                          <p:spTgt spid="45059">
                                            <p:txEl>
                                              <p:pRg st="2" end="2"/>
                                            </p:txEl>
                                          </p:spTgt>
                                        </p:tgtEl>
                                      </p:cBhvr>
                                    </p:animEffect>
                                  </p:childTnLst>
                                  <p:subTnLst>
                                    <p:animClr clrSpc="rgb" dir="cw">
                                      <p:cBhvr override="childStyle">
                                        <p:cTn dur="1" fill="hold" display="0" masterRel="nextClick" afterEffect="1"/>
                                        <p:tgtEl>
                                          <p:spTgt spid="45059">
                                            <p:txEl>
                                              <p:pRg st="2" end="2"/>
                                            </p:txEl>
                                          </p:spTgt>
                                        </p:tgtEl>
                                        <p:attrNameLst>
                                          <p:attrName>ppt_c</p:attrName>
                                        </p:attrNameLst>
                                      </p:cBhvr>
                                      <p:to>
                                        <a:schemeClr val="bg2"/>
                                      </p:to>
                                    </p:animClr>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5059">
                                            <p:txEl>
                                              <p:pRg st="3" end="3"/>
                                            </p:txEl>
                                          </p:spTgt>
                                        </p:tgtEl>
                                        <p:attrNameLst>
                                          <p:attrName>style.visibility</p:attrName>
                                        </p:attrNameLst>
                                      </p:cBhvr>
                                      <p:to>
                                        <p:strVal val="visible"/>
                                      </p:to>
                                    </p:set>
                                    <p:animEffect transition="in" filter="wipe(left)">
                                      <p:cBhvr>
                                        <p:cTn id="22" dur="500"/>
                                        <p:tgtEl>
                                          <p:spTgt spid="4505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5059">
                                            <p:txEl>
                                              <p:pRg st="4" end="4"/>
                                            </p:txEl>
                                          </p:spTgt>
                                        </p:tgtEl>
                                        <p:attrNameLst>
                                          <p:attrName>style.visibility</p:attrName>
                                        </p:attrNameLst>
                                      </p:cBhvr>
                                      <p:to>
                                        <p:strVal val="visible"/>
                                      </p:to>
                                    </p:set>
                                    <p:animEffect transition="in" filter="wipe(left)">
                                      <p:cBhvr>
                                        <p:cTn id="27" dur="500"/>
                                        <p:tgtEl>
                                          <p:spTgt spid="45059">
                                            <p:txEl>
                                              <p:pRg st="4" end="4"/>
                                            </p:txEl>
                                          </p:spTgt>
                                        </p:tgtEl>
                                      </p:cBhvr>
                                    </p:animEffect>
                                  </p:childTnLst>
                                  <p:subTnLst>
                                    <p:animClr clrSpc="rgb" dir="cw">
                                      <p:cBhvr override="childStyle">
                                        <p:cTn dur="1" fill="hold" display="0" masterRel="nextClick" afterEffect="1"/>
                                        <p:tgtEl>
                                          <p:spTgt spid="45059">
                                            <p:txEl>
                                              <p:pRg st="4" end="4"/>
                                            </p:txEl>
                                          </p:spTgt>
                                        </p:tgtEl>
                                        <p:attrNameLst>
                                          <p:attrName>ppt_c</p:attrName>
                                        </p:attrNameLst>
                                      </p:cBhvr>
                                      <p:to>
                                        <a:schemeClr val="bg2"/>
                                      </p:to>
                                    </p:animClr>
                                  </p:sub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5060"/>
                                        </p:tgtEl>
                                        <p:attrNameLst>
                                          <p:attrName>style.visibility</p:attrName>
                                        </p:attrNameLst>
                                      </p:cBhvr>
                                      <p:to>
                                        <p:strVal val="visible"/>
                                      </p:to>
                                    </p:set>
                                    <p:animEffect transition="in" filter="dissolve">
                                      <p:cBhvr>
                                        <p:cTn id="32" dur="500"/>
                                        <p:tgtEl>
                                          <p:spTgt spid="450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bldLvl="5"/>
      <p:bldP spid="4506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a:xfrm>
            <a:off x="231775" y="252413"/>
            <a:ext cx="8666163" cy="649287"/>
          </a:xfrm>
        </p:spPr>
        <p:txBody>
          <a:bodyPr/>
          <a:lstStyle/>
          <a:p>
            <a:pPr eaLnBrk="1" hangingPunct="1">
              <a:defRPr/>
            </a:pPr>
            <a:r>
              <a:rPr lang="en-US" sz="3600" b="1" smtClean="0">
                <a:solidFill>
                  <a:schemeClr val="accent2"/>
                </a:solidFill>
              </a:rPr>
              <a:t>The Effects of Changing the Size of the Tax</a:t>
            </a:r>
            <a:endParaRPr lang="en-US" sz="4000" smtClean="0"/>
          </a:p>
        </p:txBody>
      </p:sp>
      <p:sp>
        <p:nvSpPr>
          <p:cNvPr id="339971" name="Rectangle 3"/>
          <p:cNvSpPr>
            <a:spLocks noGrp="1" noChangeArrowheads="1"/>
          </p:cNvSpPr>
          <p:nvPr>
            <p:ph type="body" idx="1"/>
          </p:nvPr>
        </p:nvSpPr>
        <p:spPr/>
        <p:txBody>
          <a:bodyPr/>
          <a:lstStyle/>
          <a:p>
            <a:pPr eaLnBrk="1" hangingPunct="1">
              <a:buClr>
                <a:srgbClr val="008000"/>
              </a:buClr>
              <a:defRPr/>
            </a:pPr>
            <a:r>
              <a:rPr lang="en-US" smtClean="0"/>
              <a:t>Policymakers often change taxes, raising some and lowering others.  </a:t>
            </a:r>
          </a:p>
          <a:p>
            <a:pPr eaLnBrk="1" hangingPunct="1">
              <a:buClr>
                <a:srgbClr val="008000"/>
              </a:buClr>
              <a:defRPr/>
            </a:pPr>
            <a:r>
              <a:rPr lang="en-US" smtClean="0"/>
              <a:t>What happens to DWL and tax revenue when taxes change?  We explore this next….</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2018" name="Group 2"/>
          <p:cNvGrpSpPr>
            <a:grpSpLocks/>
          </p:cNvGrpSpPr>
          <p:nvPr/>
        </p:nvGrpSpPr>
        <p:grpSpPr bwMode="auto">
          <a:xfrm>
            <a:off x="5367338" y="2443163"/>
            <a:ext cx="557212" cy="3557587"/>
            <a:chOff x="3381" y="1539"/>
            <a:chExt cx="351" cy="2241"/>
          </a:xfrm>
        </p:grpSpPr>
        <p:sp>
          <p:nvSpPr>
            <p:cNvPr id="342019" name="Line 3"/>
            <p:cNvSpPr>
              <a:spLocks noChangeShapeType="1"/>
            </p:cNvSpPr>
            <p:nvPr/>
          </p:nvSpPr>
          <p:spPr bwMode="auto">
            <a:xfrm>
              <a:off x="3553" y="1539"/>
              <a:ext cx="0" cy="1961"/>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42020" name="Text Box 4"/>
            <p:cNvSpPr txBox="1">
              <a:spLocks noChangeArrowheads="1"/>
            </p:cNvSpPr>
            <p:nvPr/>
          </p:nvSpPr>
          <p:spPr bwMode="auto">
            <a:xfrm>
              <a:off x="3381" y="3501"/>
              <a:ext cx="351"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aseline="-25000">
                  <a:latin typeface="Tahoma" charset="0"/>
                  <a:cs typeface="Arial" charset="0"/>
                </a:rPr>
                <a:t>2</a:t>
              </a:r>
            </a:p>
          </p:txBody>
        </p:sp>
      </p:grpSp>
      <p:grpSp>
        <p:nvGrpSpPr>
          <p:cNvPr id="342021" name="Group 5"/>
          <p:cNvGrpSpPr>
            <a:grpSpLocks/>
          </p:cNvGrpSpPr>
          <p:nvPr/>
        </p:nvGrpSpPr>
        <p:grpSpPr bwMode="auto">
          <a:xfrm>
            <a:off x="6045200" y="2911475"/>
            <a:ext cx="557213" cy="3082925"/>
            <a:chOff x="3808" y="1834"/>
            <a:chExt cx="351" cy="1942"/>
          </a:xfrm>
        </p:grpSpPr>
        <p:sp>
          <p:nvSpPr>
            <p:cNvPr id="342022" name="Text Box 6"/>
            <p:cNvSpPr txBox="1">
              <a:spLocks noChangeArrowheads="1"/>
            </p:cNvSpPr>
            <p:nvPr/>
          </p:nvSpPr>
          <p:spPr bwMode="auto">
            <a:xfrm>
              <a:off x="3808" y="3497"/>
              <a:ext cx="351"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aseline="-25000">
                  <a:latin typeface="Tahoma" charset="0"/>
                  <a:cs typeface="Arial" charset="0"/>
                </a:rPr>
                <a:t>1</a:t>
              </a:r>
            </a:p>
          </p:txBody>
        </p:sp>
        <p:sp>
          <p:nvSpPr>
            <p:cNvPr id="342023" name="Line 7"/>
            <p:cNvSpPr>
              <a:spLocks noChangeShapeType="1"/>
            </p:cNvSpPr>
            <p:nvPr/>
          </p:nvSpPr>
          <p:spPr bwMode="auto">
            <a:xfrm>
              <a:off x="3989" y="1834"/>
              <a:ext cx="0" cy="166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42024" name="Rectangle 8"/>
          <p:cNvSpPr>
            <a:spLocks noGrp="1" noChangeArrowheads="1"/>
          </p:cNvSpPr>
          <p:nvPr>
            <p:ph type="title"/>
          </p:nvPr>
        </p:nvSpPr>
        <p:spPr>
          <a:xfrm>
            <a:off x="685800" y="312738"/>
            <a:ext cx="7772400" cy="1023937"/>
          </a:xfrm>
        </p:spPr>
        <p:txBody>
          <a:bodyPr/>
          <a:lstStyle/>
          <a:p>
            <a:pPr eaLnBrk="1" hangingPunct="1">
              <a:defRPr/>
            </a:pPr>
            <a:r>
              <a:rPr lang="en-US" sz="3600" b="1" smtClean="0">
                <a:solidFill>
                  <a:schemeClr val="accent2"/>
                </a:solidFill>
              </a:rPr>
              <a:t>DWL and the Size of the Tax</a:t>
            </a:r>
            <a:endParaRPr lang="en-US" smtClean="0"/>
          </a:p>
        </p:txBody>
      </p:sp>
      <p:grpSp>
        <p:nvGrpSpPr>
          <p:cNvPr id="110596" name="Group 9"/>
          <p:cNvGrpSpPr>
            <a:grpSpLocks/>
          </p:cNvGrpSpPr>
          <p:nvPr/>
        </p:nvGrpSpPr>
        <p:grpSpPr bwMode="auto">
          <a:xfrm>
            <a:off x="4068763" y="1108075"/>
            <a:ext cx="4305300" cy="4659313"/>
            <a:chOff x="2563" y="698"/>
            <a:chExt cx="2712" cy="2935"/>
          </a:xfrm>
        </p:grpSpPr>
        <p:grpSp>
          <p:nvGrpSpPr>
            <p:cNvPr id="110616" name="Group 10"/>
            <p:cNvGrpSpPr>
              <a:grpSpLocks/>
            </p:cNvGrpSpPr>
            <p:nvPr/>
          </p:nvGrpSpPr>
          <p:grpSpPr bwMode="auto">
            <a:xfrm>
              <a:off x="2563" y="698"/>
              <a:ext cx="2712" cy="2935"/>
              <a:chOff x="2305" y="942"/>
              <a:chExt cx="2712" cy="2675"/>
            </a:xfrm>
          </p:grpSpPr>
          <p:grpSp>
            <p:nvGrpSpPr>
              <p:cNvPr id="110623" name="Group 11"/>
              <p:cNvGrpSpPr>
                <a:grpSpLocks/>
              </p:cNvGrpSpPr>
              <p:nvPr/>
            </p:nvGrpSpPr>
            <p:grpSpPr bwMode="auto">
              <a:xfrm>
                <a:off x="2424" y="1167"/>
                <a:ext cx="2382" cy="2331"/>
                <a:chOff x="2424" y="1167"/>
                <a:chExt cx="2400" cy="2079"/>
              </a:xfrm>
            </p:grpSpPr>
            <p:sp>
              <p:nvSpPr>
                <p:cNvPr id="342028" name="Line 12"/>
                <p:cNvSpPr>
                  <a:spLocks noChangeShapeType="1"/>
                </p:cNvSpPr>
                <p:nvPr/>
              </p:nvSpPr>
              <p:spPr bwMode="auto">
                <a:xfrm>
                  <a:off x="2424" y="1167"/>
                  <a:ext cx="0" cy="20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42029" name="Line 13"/>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42030" name="Text Box 14"/>
              <p:cNvSpPr txBox="1">
                <a:spLocks noChangeArrowheads="1"/>
              </p:cNvSpPr>
              <p:nvPr/>
            </p:nvSpPr>
            <p:spPr bwMode="auto">
              <a:xfrm>
                <a:off x="2305" y="942"/>
                <a:ext cx="23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342031" name="Text Box 15"/>
              <p:cNvSpPr txBox="1">
                <a:spLocks noChangeArrowheads="1"/>
              </p:cNvSpPr>
              <p:nvPr/>
            </p:nvSpPr>
            <p:spPr bwMode="auto">
              <a:xfrm>
                <a:off x="4784" y="3363"/>
                <a:ext cx="23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grpSp>
          <p:nvGrpSpPr>
            <p:cNvPr id="110617" name="Group 16"/>
            <p:cNvGrpSpPr>
              <a:grpSpLocks/>
            </p:cNvGrpSpPr>
            <p:nvPr/>
          </p:nvGrpSpPr>
          <p:grpSpPr bwMode="auto">
            <a:xfrm>
              <a:off x="2816" y="1025"/>
              <a:ext cx="2363" cy="1682"/>
              <a:chOff x="2816" y="1025"/>
              <a:chExt cx="2363" cy="1682"/>
            </a:xfrm>
          </p:grpSpPr>
          <p:sp>
            <p:nvSpPr>
              <p:cNvPr id="342033" name="Text Box 17"/>
              <p:cNvSpPr txBox="1">
                <a:spLocks noChangeArrowheads="1"/>
              </p:cNvSpPr>
              <p:nvPr/>
            </p:nvSpPr>
            <p:spPr bwMode="auto">
              <a:xfrm>
                <a:off x="4946" y="2428"/>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342034" name="Line 18"/>
              <p:cNvSpPr>
                <a:spLocks noChangeShapeType="1"/>
              </p:cNvSpPr>
              <p:nvPr/>
            </p:nvSpPr>
            <p:spPr bwMode="auto">
              <a:xfrm>
                <a:off x="2816" y="1025"/>
                <a:ext cx="2173" cy="1500"/>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10618" name="Group 19"/>
            <p:cNvGrpSpPr>
              <a:grpSpLocks/>
            </p:cNvGrpSpPr>
            <p:nvPr/>
          </p:nvGrpSpPr>
          <p:grpSpPr bwMode="auto">
            <a:xfrm>
              <a:off x="2766" y="1538"/>
              <a:ext cx="2402" cy="1893"/>
              <a:chOff x="2766" y="1538"/>
              <a:chExt cx="2402" cy="1893"/>
            </a:xfrm>
          </p:grpSpPr>
          <p:sp>
            <p:nvSpPr>
              <p:cNvPr id="342036" name="Text Box 20"/>
              <p:cNvSpPr txBox="1">
                <a:spLocks noChangeArrowheads="1"/>
              </p:cNvSpPr>
              <p:nvPr/>
            </p:nvSpPr>
            <p:spPr bwMode="auto">
              <a:xfrm>
                <a:off x="4935" y="1538"/>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S</a:t>
                </a:r>
              </a:p>
            </p:txBody>
          </p:sp>
          <p:sp>
            <p:nvSpPr>
              <p:cNvPr id="342037" name="Line 21"/>
              <p:cNvSpPr>
                <a:spLocks noChangeShapeType="1"/>
              </p:cNvSpPr>
              <p:nvPr/>
            </p:nvSpPr>
            <p:spPr bwMode="auto">
              <a:xfrm flipV="1">
                <a:off x="2766" y="1732"/>
                <a:ext cx="2198" cy="1699"/>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sp>
        <p:nvSpPr>
          <p:cNvPr id="342038" name="Rectangle 22"/>
          <p:cNvSpPr>
            <a:spLocks noChangeArrowheads="1"/>
          </p:cNvSpPr>
          <p:nvPr/>
        </p:nvSpPr>
        <p:spPr bwMode="auto">
          <a:xfrm>
            <a:off x="574675" y="2887663"/>
            <a:ext cx="2700338" cy="1506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causes the DWL to more than double.</a:t>
            </a:r>
          </a:p>
        </p:txBody>
      </p:sp>
      <p:sp>
        <p:nvSpPr>
          <p:cNvPr id="342039" name="Rectangle 23"/>
          <p:cNvSpPr>
            <a:spLocks noChangeArrowheads="1"/>
          </p:cNvSpPr>
          <p:nvPr/>
        </p:nvSpPr>
        <p:spPr bwMode="auto">
          <a:xfrm>
            <a:off x="574675" y="2419350"/>
            <a:ext cx="2662238"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Doubling the tax</a:t>
            </a:r>
          </a:p>
        </p:txBody>
      </p:sp>
      <p:sp>
        <p:nvSpPr>
          <p:cNvPr id="342040" name="Line 24"/>
          <p:cNvSpPr>
            <a:spLocks noChangeShapeType="1"/>
          </p:cNvSpPr>
          <p:nvPr/>
        </p:nvSpPr>
        <p:spPr bwMode="auto">
          <a:xfrm flipH="1" flipV="1">
            <a:off x="6332538" y="2917825"/>
            <a:ext cx="1587" cy="1023938"/>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42041" name="Line 25"/>
          <p:cNvSpPr>
            <a:spLocks noChangeShapeType="1"/>
          </p:cNvSpPr>
          <p:nvPr/>
        </p:nvSpPr>
        <p:spPr bwMode="auto">
          <a:xfrm flipV="1">
            <a:off x="5638800" y="2436813"/>
            <a:ext cx="1588" cy="2039937"/>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342042" name="Group 26"/>
          <p:cNvGrpSpPr>
            <a:grpSpLocks/>
          </p:cNvGrpSpPr>
          <p:nvPr/>
        </p:nvGrpSpPr>
        <p:grpSpPr bwMode="auto">
          <a:xfrm>
            <a:off x="4832350" y="2441575"/>
            <a:ext cx="736600" cy="2020888"/>
            <a:chOff x="3044" y="1538"/>
            <a:chExt cx="464" cy="1273"/>
          </a:xfrm>
        </p:grpSpPr>
        <p:sp>
          <p:nvSpPr>
            <p:cNvPr id="342043" name="AutoShape 27"/>
            <p:cNvSpPr>
              <a:spLocks/>
            </p:cNvSpPr>
            <p:nvPr/>
          </p:nvSpPr>
          <p:spPr bwMode="auto">
            <a:xfrm>
              <a:off x="3379" y="1538"/>
              <a:ext cx="129" cy="1273"/>
            </a:xfrm>
            <a:prstGeom prst="leftBrace">
              <a:avLst>
                <a:gd name="adj1" fmla="val 82235"/>
                <a:gd name="adj2" fmla="val 47602"/>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42044" name="Text Box 28"/>
            <p:cNvSpPr txBox="1">
              <a:spLocks noChangeArrowheads="1"/>
            </p:cNvSpPr>
            <p:nvPr/>
          </p:nvSpPr>
          <p:spPr bwMode="auto">
            <a:xfrm>
              <a:off x="3044" y="2000"/>
              <a:ext cx="36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cs typeface="Arial" charset="0"/>
                </a:rPr>
                <a:t>2</a:t>
              </a:r>
              <a:r>
                <a:rPr lang="en-US" b="1" i="1">
                  <a:cs typeface="Arial" charset="0"/>
                </a:rPr>
                <a:t>T</a:t>
              </a:r>
            </a:p>
          </p:txBody>
        </p:sp>
      </p:grpSp>
      <p:grpSp>
        <p:nvGrpSpPr>
          <p:cNvPr id="342045" name="Group 29"/>
          <p:cNvGrpSpPr>
            <a:grpSpLocks/>
          </p:cNvGrpSpPr>
          <p:nvPr/>
        </p:nvGrpSpPr>
        <p:grpSpPr bwMode="auto">
          <a:xfrm>
            <a:off x="5673725" y="2914650"/>
            <a:ext cx="595313" cy="1022350"/>
            <a:chOff x="3574" y="1836"/>
            <a:chExt cx="375" cy="644"/>
          </a:xfrm>
        </p:grpSpPr>
        <p:sp>
          <p:nvSpPr>
            <p:cNvPr id="342046" name="AutoShape 30"/>
            <p:cNvSpPr>
              <a:spLocks/>
            </p:cNvSpPr>
            <p:nvPr/>
          </p:nvSpPr>
          <p:spPr bwMode="auto">
            <a:xfrm>
              <a:off x="3820" y="1836"/>
              <a:ext cx="129" cy="644"/>
            </a:xfrm>
            <a:prstGeom prst="leftBrace">
              <a:avLst>
                <a:gd name="adj1" fmla="val 41602"/>
                <a:gd name="adj2" fmla="val 47514"/>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42047" name="Text Box 31"/>
            <p:cNvSpPr txBox="1">
              <a:spLocks noChangeArrowheads="1"/>
            </p:cNvSpPr>
            <p:nvPr/>
          </p:nvSpPr>
          <p:spPr bwMode="auto">
            <a:xfrm>
              <a:off x="3574" y="1996"/>
              <a:ext cx="28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T</a:t>
              </a:r>
            </a:p>
          </p:txBody>
        </p:sp>
      </p:grpSp>
      <p:sp>
        <p:nvSpPr>
          <p:cNvPr id="342048" name="AutoShape 32"/>
          <p:cNvSpPr>
            <a:spLocks noChangeArrowheads="1"/>
          </p:cNvSpPr>
          <p:nvPr/>
        </p:nvSpPr>
        <p:spPr bwMode="auto">
          <a:xfrm rot="5400000">
            <a:off x="6217444" y="3118644"/>
            <a:ext cx="908050" cy="620712"/>
          </a:xfrm>
          <a:prstGeom prst="triangle">
            <a:avLst>
              <a:gd name="adj" fmla="val 47500"/>
            </a:avLst>
          </a:prstGeom>
          <a:solidFill>
            <a:srgbClr val="FFFF99"/>
          </a:solidFill>
          <a:ln w="38100">
            <a:solidFill>
              <a:srgbClr val="FFFF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42049" name="AutoShape 33"/>
          <p:cNvSpPr>
            <a:spLocks noChangeArrowheads="1"/>
          </p:cNvSpPr>
          <p:nvPr/>
        </p:nvSpPr>
        <p:spPr bwMode="auto">
          <a:xfrm rot="5400000">
            <a:off x="5357019" y="2796381"/>
            <a:ext cx="1931988" cy="1311275"/>
          </a:xfrm>
          <a:prstGeom prst="triangle">
            <a:avLst>
              <a:gd name="adj" fmla="val 47315"/>
            </a:avLst>
          </a:prstGeom>
          <a:solidFill>
            <a:srgbClr val="FF0066">
              <a:alpha val="25000"/>
            </a:srgbClr>
          </a:solidFill>
          <a:ln w="38100">
            <a:solidFill>
              <a:srgbClr val="FF0066"/>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42050" name="Rectangle 34"/>
          <p:cNvSpPr>
            <a:spLocks noChangeArrowheads="1"/>
          </p:cNvSpPr>
          <p:nvPr/>
        </p:nvSpPr>
        <p:spPr bwMode="auto">
          <a:xfrm>
            <a:off x="574675" y="1331913"/>
            <a:ext cx="2928938"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Initially, the tax is </a:t>
            </a:r>
            <a:r>
              <a:rPr lang="en-US" sz="2600" b="1" i="1">
                <a:cs typeface="Arial" charset="0"/>
              </a:rPr>
              <a:t>T</a:t>
            </a:r>
            <a:r>
              <a:rPr lang="en-US" sz="2600">
                <a:cs typeface="Arial" charset="0"/>
              </a:rPr>
              <a:t> per unit. </a:t>
            </a:r>
          </a:p>
        </p:txBody>
      </p:sp>
      <p:grpSp>
        <p:nvGrpSpPr>
          <p:cNvPr id="342051" name="Group 35"/>
          <p:cNvGrpSpPr>
            <a:grpSpLocks/>
          </p:cNvGrpSpPr>
          <p:nvPr/>
        </p:nvGrpSpPr>
        <p:grpSpPr bwMode="auto">
          <a:xfrm>
            <a:off x="6589713" y="3446463"/>
            <a:ext cx="1050925" cy="1533525"/>
            <a:chOff x="4158" y="2192"/>
            <a:chExt cx="662" cy="966"/>
          </a:xfrm>
        </p:grpSpPr>
        <p:sp>
          <p:nvSpPr>
            <p:cNvPr id="342052" name="Text Box 36"/>
            <p:cNvSpPr txBox="1">
              <a:spLocks noChangeArrowheads="1"/>
            </p:cNvSpPr>
            <p:nvPr/>
          </p:nvSpPr>
          <p:spPr bwMode="auto">
            <a:xfrm>
              <a:off x="4166" y="2620"/>
              <a:ext cx="654" cy="538"/>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a:cs typeface="Arial" charset="0"/>
                </a:rPr>
                <a:t>initial DWL</a:t>
              </a:r>
            </a:p>
          </p:txBody>
        </p:sp>
        <p:sp>
          <p:nvSpPr>
            <p:cNvPr id="342053" name="Line 37"/>
            <p:cNvSpPr>
              <a:spLocks noChangeShapeType="1"/>
            </p:cNvSpPr>
            <p:nvPr/>
          </p:nvSpPr>
          <p:spPr bwMode="auto">
            <a:xfrm flipH="1" flipV="1">
              <a:off x="4158" y="2192"/>
              <a:ext cx="302" cy="43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342054" name="Group 38"/>
          <p:cNvGrpSpPr>
            <a:grpSpLocks/>
          </p:cNvGrpSpPr>
          <p:nvPr/>
        </p:nvGrpSpPr>
        <p:grpSpPr bwMode="auto">
          <a:xfrm>
            <a:off x="5976938" y="1506538"/>
            <a:ext cx="1038225" cy="1649412"/>
            <a:chOff x="3765" y="949"/>
            <a:chExt cx="654" cy="1039"/>
          </a:xfrm>
        </p:grpSpPr>
        <p:sp>
          <p:nvSpPr>
            <p:cNvPr id="342055" name="Text Box 39"/>
            <p:cNvSpPr txBox="1">
              <a:spLocks noChangeArrowheads="1"/>
            </p:cNvSpPr>
            <p:nvPr/>
          </p:nvSpPr>
          <p:spPr bwMode="auto">
            <a:xfrm>
              <a:off x="3815" y="949"/>
              <a:ext cx="604" cy="538"/>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a:cs typeface="Arial" charset="0"/>
                </a:rPr>
                <a:t>new DWL</a:t>
              </a:r>
            </a:p>
          </p:txBody>
        </p:sp>
        <p:sp>
          <p:nvSpPr>
            <p:cNvPr id="342056" name="Line 40"/>
            <p:cNvSpPr>
              <a:spLocks noChangeShapeType="1"/>
            </p:cNvSpPr>
            <p:nvPr/>
          </p:nvSpPr>
          <p:spPr bwMode="auto">
            <a:xfrm flipV="1">
              <a:off x="3765" y="1482"/>
              <a:ext cx="337" cy="50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42050"/>
                                        </p:tgtEl>
                                        <p:attrNameLst>
                                          <p:attrName>style.visibility</p:attrName>
                                        </p:attrNameLst>
                                      </p:cBhvr>
                                      <p:to>
                                        <p:strVal val="visible"/>
                                      </p:to>
                                    </p:set>
                                    <p:animEffect transition="in" filter="wipe(left)">
                                      <p:cBhvr>
                                        <p:cTn id="7" dur="500"/>
                                        <p:tgtEl>
                                          <p:spTgt spid="3420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342040"/>
                                        </p:tgtEl>
                                        <p:attrNameLst>
                                          <p:attrName>style.visibility</p:attrName>
                                        </p:attrNameLst>
                                      </p:cBhvr>
                                      <p:to>
                                        <p:strVal val="visible"/>
                                      </p:to>
                                    </p:set>
                                    <p:animEffect transition="in" filter="wipe(up)">
                                      <p:cBhvr>
                                        <p:cTn id="12" dur="500"/>
                                        <p:tgtEl>
                                          <p:spTgt spid="342040"/>
                                        </p:tgtEl>
                                      </p:cBhvr>
                                    </p:animEffect>
                                  </p:childTnLst>
                                </p:cTn>
                              </p:par>
                            </p:childTnLst>
                          </p:cTn>
                        </p:par>
                        <p:par>
                          <p:cTn id="13" fill="hold" nodeType="afterGroup">
                            <p:stCondLst>
                              <p:cond delay="500"/>
                            </p:stCondLst>
                            <p:childTnLst>
                              <p:par>
                                <p:cTn id="14" presetID="18" presetClass="entr" presetSubtype="12" fill="hold" nodeType="afterEffect">
                                  <p:stCondLst>
                                    <p:cond delay="0"/>
                                  </p:stCondLst>
                                  <p:childTnLst>
                                    <p:set>
                                      <p:cBhvr>
                                        <p:cTn id="15" dur="1" fill="hold">
                                          <p:stCondLst>
                                            <p:cond delay="0"/>
                                          </p:stCondLst>
                                        </p:cTn>
                                        <p:tgtEl>
                                          <p:spTgt spid="342045"/>
                                        </p:tgtEl>
                                        <p:attrNameLst>
                                          <p:attrName>style.visibility</p:attrName>
                                        </p:attrNameLst>
                                      </p:cBhvr>
                                      <p:to>
                                        <p:strVal val="visible"/>
                                      </p:to>
                                    </p:set>
                                    <p:animEffect transition="in" filter="strips(downLeft)">
                                      <p:cBhvr>
                                        <p:cTn id="16" dur="500"/>
                                        <p:tgtEl>
                                          <p:spTgt spid="342045"/>
                                        </p:tgtEl>
                                      </p:cBhvr>
                                    </p:animEffect>
                                  </p:childTnLst>
                                </p:cTn>
                              </p:par>
                            </p:childTnLst>
                          </p:cTn>
                        </p:par>
                        <p:par>
                          <p:cTn id="17" fill="hold" nodeType="afterGroup">
                            <p:stCondLst>
                              <p:cond delay="1000"/>
                            </p:stCondLst>
                            <p:childTnLst>
                              <p:par>
                                <p:cTn id="18" presetID="22" presetClass="entr" presetSubtype="1" fill="hold" nodeType="afterEffect">
                                  <p:stCondLst>
                                    <p:cond delay="0"/>
                                  </p:stCondLst>
                                  <p:childTnLst>
                                    <p:set>
                                      <p:cBhvr>
                                        <p:cTn id="19" dur="1" fill="hold">
                                          <p:stCondLst>
                                            <p:cond delay="0"/>
                                          </p:stCondLst>
                                        </p:cTn>
                                        <p:tgtEl>
                                          <p:spTgt spid="342021"/>
                                        </p:tgtEl>
                                        <p:attrNameLst>
                                          <p:attrName>style.visibility</p:attrName>
                                        </p:attrNameLst>
                                      </p:cBhvr>
                                      <p:to>
                                        <p:strVal val="visible"/>
                                      </p:to>
                                    </p:set>
                                    <p:animEffect transition="in" filter="wipe(up)">
                                      <p:cBhvr>
                                        <p:cTn id="20" dur="500"/>
                                        <p:tgtEl>
                                          <p:spTgt spid="34202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342048"/>
                                        </p:tgtEl>
                                        <p:attrNameLst>
                                          <p:attrName>style.visibility</p:attrName>
                                        </p:attrNameLst>
                                      </p:cBhvr>
                                      <p:to>
                                        <p:strVal val="visible"/>
                                      </p:to>
                                    </p:set>
                                    <p:animEffect transition="in" filter="dissolve">
                                      <p:cBhvr>
                                        <p:cTn id="25" dur="500"/>
                                        <p:tgtEl>
                                          <p:spTgt spid="342048"/>
                                        </p:tgtEl>
                                      </p:cBhvr>
                                    </p:animEffect>
                                  </p:childTnLst>
                                </p:cTn>
                              </p:par>
                              <p:par>
                                <p:cTn id="26" presetID="9" presetClass="entr" presetSubtype="0" fill="hold" nodeType="withEffect">
                                  <p:stCondLst>
                                    <p:cond delay="0"/>
                                  </p:stCondLst>
                                  <p:childTnLst>
                                    <p:set>
                                      <p:cBhvr>
                                        <p:cTn id="27" dur="1" fill="hold">
                                          <p:stCondLst>
                                            <p:cond delay="0"/>
                                          </p:stCondLst>
                                        </p:cTn>
                                        <p:tgtEl>
                                          <p:spTgt spid="342051"/>
                                        </p:tgtEl>
                                        <p:attrNameLst>
                                          <p:attrName>style.visibility</p:attrName>
                                        </p:attrNameLst>
                                      </p:cBhvr>
                                      <p:to>
                                        <p:strVal val="visible"/>
                                      </p:to>
                                    </p:set>
                                    <p:animEffect transition="in" filter="dissolve">
                                      <p:cBhvr>
                                        <p:cTn id="28" dur="500"/>
                                        <p:tgtEl>
                                          <p:spTgt spid="342051"/>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42039"/>
                                        </p:tgtEl>
                                        <p:attrNameLst>
                                          <p:attrName>style.visibility</p:attrName>
                                        </p:attrNameLst>
                                      </p:cBhvr>
                                      <p:to>
                                        <p:strVal val="visible"/>
                                      </p:to>
                                    </p:set>
                                    <p:animEffect transition="in" filter="wipe(left)">
                                      <p:cBhvr>
                                        <p:cTn id="33" dur="500"/>
                                        <p:tgtEl>
                                          <p:spTgt spid="342039"/>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1" fill="hold" nodeType="clickEffect">
                                  <p:stCondLst>
                                    <p:cond delay="0"/>
                                  </p:stCondLst>
                                  <p:childTnLst>
                                    <p:set>
                                      <p:cBhvr>
                                        <p:cTn id="37" dur="1" fill="hold">
                                          <p:stCondLst>
                                            <p:cond delay="0"/>
                                          </p:stCondLst>
                                        </p:cTn>
                                        <p:tgtEl>
                                          <p:spTgt spid="342041"/>
                                        </p:tgtEl>
                                        <p:attrNameLst>
                                          <p:attrName>style.visibility</p:attrName>
                                        </p:attrNameLst>
                                      </p:cBhvr>
                                      <p:to>
                                        <p:strVal val="visible"/>
                                      </p:to>
                                    </p:set>
                                    <p:animEffect transition="in" filter="wipe(up)">
                                      <p:cBhvr>
                                        <p:cTn id="38" dur="500"/>
                                        <p:tgtEl>
                                          <p:spTgt spid="342041"/>
                                        </p:tgtEl>
                                      </p:cBhvr>
                                    </p:animEffect>
                                  </p:childTnLst>
                                </p:cTn>
                              </p:par>
                            </p:childTnLst>
                          </p:cTn>
                        </p:par>
                        <p:par>
                          <p:cTn id="39" fill="hold" nodeType="afterGroup">
                            <p:stCondLst>
                              <p:cond delay="500"/>
                            </p:stCondLst>
                            <p:childTnLst>
                              <p:par>
                                <p:cTn id="40" presetID="18" presetClass="entr" presetSubtype="12" fill="hold" nodeType="afterEffect">
                                  <p:stCondLst>
                                    <p:cond delay="0"/>
                                  </p:stCondLst>
                                  <p:childTnLst>
                                    <p:set>
                                      <p:cBhvr>
                                        <p:cTn id="41" dur="1" fill="hold">
                                          <p:stCondLst>
                                            <p:cond delay="0"/>
                                          </p:stCondLst>
                                        </p:cTn>
                                        <p:tgtEl>
                                          <p:spTgt spid="342042"/>
                                        </p:tgtEl>
                                        <p:attrNameLst>
                                          <p:attrName>style.visibility</p:attrName>
                                        </p:attrNameLst>
                                      </p:cBhvr>
                                      <p:to>
                                        <p:strVal val="visible"/>
                                      </p:to>
                                    </p:set>
                                    <p:animEffect transition="in" filter="strips(downLeft)">
                                      <p:cBhvr>
                                        <p:cTn id="42" dur="500"/>
                                        <p:tgtEl>
                                          <p:spTgt spid="342042"/>
                                        </p:tgtEl>
                                      </p:cBhvr>
                                    </p:animEffect>
                                  </p:childTnLst>
                                </p:cTn>
                              </p:par>
                            </p:childTnLst>
                          </p:cTn>
                        </p:par>
                        <p:par>
                          <p:cTn id="43" fill="hold" nodeType="afterGroup">
                            <p:stCondLst>
                              <p:cond delay="1000"/>
                            </p:stCondLst>
                            <p:childTnLst>
                              <p:par>
                                <p:cTn id="44" presetID="22" presetClass="entr" presetSubtype="1" fill="hold" nodeType="afterEffect">
                                  <p:stCondLst>
                                    <p:cond delay="0"/>
                                  </p:stCondLst>
                                  <p:childTnLst>
                                    <p:set>
                                      <p:cBhvr>
                                        <p:cTn id="45" dur="1" fill="hold">
                                          <p:stCondLst>
                                            <p:cond delay="0"/>
                                          </p:stCondLst>
                                        </p:cTn>
                                        <p:tgtEl>
                                          <p:spTgt spid="342018"/>
                                        </p:tgtEl>
                                        <p:attrNameLst>
                                          <p:attrName>style.visibility</p:attrName>
                                        </p:attrNameLst>
                                      </p:cBhvr>
                                      <p:to>
                                        <p:strVal val="visible"/>
                                      </p:to>
                                    </p:set>
                                    <p:animEffect transition="in" filter="wipe(up)">
                                      <p:cBhvr>
                                        <p:cTn id="46" dur="500"/>
                                        <p:tgtEl>
                                          <p:spTgt spid="342018"/>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342038"/>
                                        </p:tgtEl>
                                        <p:attrNameLst>
                                          <p:attrName>style.visibility</p:attrName>
                                        </p:attrNameLst>
                                      </p:cBhvr>
                                      <p:to>
                                        <p:strVal val="visible"/>
                                      </p:to>
                                    </p:set>
                                    <p:animEffect transition="in" filter="wipe(left)">
                                      <p:cBhvr>
                                        <p:cTn id="51" dur="500"/>
                                        <p:tgtEl>
                                          <p:spTgt spid="342038"/>
                                        </p:tgtEl>
                                      </p:cBhvr>
                                    </p:animEffect>
                                  </p:childTnLst>
                                </p:cTn>
                              </p:par>
                            </p:childTnLst>
                          </p:cTn>
                        </p:par>
                        <p:par>
                          <p:cTn id="52" fill="hold" nodeType="afterGroup">
                            <p:stCondLst>
                              <p:cond delay="500"/>
                            </p:stCondLst>
                            <p:childTnLst>
                              <p:par>
                                <p:cTn id="53" presetID="9" presetClass="entr" presetSubtype="0" fill="hold" grpId="0" nodeType="afterEffect">
                                  <p:stCondLst>
                                    <p:cond delay="0"/>
                                  </p:stCondLst>
                                  <p:childTnLst>
                                    <p:set>
                                      <p:cBhvr>
                                        <p:cTn id="54" dur="1" fill="hold">
                                          <p:stCondLst>
                                            <p:cond delay="0"/>
                                          </p:stCondLst>
                                        </p:cTn>
                                        <p:tgtEl>
                                          <p:spTgt spid="342049"/>
                                        </p:tgtEl>
                                        <p:attrNameLst>
                                          <p:attrName>style.visibility</p:attrName>
                                        </p:attrNameLst>
                                      </p:cBhvr>
                                      <p:to>
                                        <p:strVal val="visible"/>
                                      </p:to>
                                    </p:set>
                                    <p:animEffect transition="in" filter="dissolve">
                                      <p:cBhvr>
                                        <p:cTn id="55" dur="500"/>
                                        <p:tgtEl>
                                          <p:spTgt spid="342049"/>
                                        </p:tgtEl>
                                      </p:cBhvr>
                                    </p:animEffect>
                                  </p:childTnLst>
                                </p:cTn>
                              </p:par>
                              <p:par>
                                <p:cTn id="56" presetID="9" presetClass="entr" presetSubtype="0" fill="hold" nodeType="withEffect">
                                  <p:stCondLst>
                                    <p:cond delay="0"/>
                                  </p:stCondLst>
                                  <p:childTnLst>
                                    <p:set>
                                      <p:cBhvr>
                                        <p:cTn id="57" dur="1" fill="hold">
                                          <p:stCondLst>
                                            <p:cond delay="0"/>
                                          </p:stCondLst>
                                        </p:cTn>
                                        <p:tgtEl>
                                          <p:spTgt spid="342054"/>
                                        </p:tgtEl>
                                        <p:attrNameLst>
                                          <p:attrName>style.visibility</p:attrName>
                                        </p:attrNameLst>
                                      </p:cBhvr>
                                      <p:to>
                                        <p:strVal val="visible"/>
                                      </p:to>
                                    </p:set>
                                    <p:animEffect transition="in" filter="dissolve">
                                      <p:cBhvr>
                                        <p:cTn id="58" dur="500"/>
                                        <p:tgtEl>
                                          <p:spTgt spid="34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2038" grpId="0"/>
      <p:bldP spid="342039" grpId="0"/>
      <p:bldP spid="342048" grpId="0" animBg="1"/>
      <p:bldP spid="342049" grpId="0" animBg="1"/>
      <p:bldP spid="34205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4066" name="Group 2"/>
          <p:cNvGrpSpPr>
            <a:grpSpLocks/>
          </p:cNvGrpSpPr>
          <p:nvPr/>
        </p:nvGrpSpPr>
        <p:grpSpPr bwMode="auto">
          <a:xfrm>
            <a:off x="4649788" y="1955800"/>
            <a:ext cx="557212" cy="4038600"/>
            <a:chOff x="2929" y="1232"/>
            <a:chExt cx="351" cy="2544"/>
          </a:xfrm>
        </p:grpSpPr>
        <p:sp>
          <p:nvSpPr>
            <p:cNvPr id="344067" name="Line 3"/>
            <p:cNvSpPr>
              <a:spLocks noChangeShapeType="1"/>
            </p:cNvSpPr>
            <p:nvPr/>
          </p:nvSpPr>
          <p:spPr bwMode="auto">
            <a:xfrm>
              <a:off x="3110" y="1232"/>
              <a:ext cx="0" cy="226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44068" name="Text Box 4"/>
            <p:cNvSpPr txBox="1">
              <a:spLocks noChangeArrowheads="1"/>
            </p:cNvSpPr>
            <p:nvPr/>
          </p:nvSpPr>
          <p:spPr bwMode="auto">
            <a:xfrm>
              <a:off x="2929" y="3497"/>
              <a:ext cx="351"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aseline="-25000">
                  <a:latin typeface="Tahoma" charset="0"/>
                  <a:cs typeface="Arial" charset="0"/>
                </a:rPr>
                <a:t>3</a:t>
              </a:r>
            </a:p>
          </p:txBody>
        </p:sp>
      </p:grpSp>
      <p:sp>
        <p:nvSpPr>
          <p:cNvPr id="344069" name="Rectangle 5"/>
          <p:cNvSpPr>
            <a:spLocks noGrp="1" noChangeArrowheads="1"/>
          </p:cNvSpPr>
          <p:nvPr>
            <p:ph type="title"/>
          </p:nvPr>
        </p:nvSpPr>
        <p:spPr>
          <a:xfrm>
            <a:off x="685800" y="271463"/>
            <a:ext cx="7772400" cy="827087"/>
          </a:xfrm>
        </p:spPr>
        <p:txBody>
          <a:bodyPr/>
          <a:lstStyle/>
          <a:p>
            <a:pPr eaLnBrk="1" hangingPunct="1">
              <a:defRPr/>
            </a:pPr>
            <a:r>
              <a:rPr lang="en-US" sz="3600" b="1" smtClean="0">
                <a:solidFill>
                  <a:schemeClr val="accent2"/>
                </a:solidFill>
              </a:rPr>
              <a:t>DWL and the Size of the Tax</a:t>
            </a:r>
            <a:endParaRPr lang="en-US" smtClean="0"/>
          </a:p>
        </p:txBody>
      </p:sp>
      <p:grpSp>
        <p:nvGrpSpPr>
          <p:cNvPr id="112643" name="Group 6"/>
          <p:cNvGrpSpPr>
            <a:grpSpLocks/>
          </p:cNvGrpSpPr>
          <p:nvPr/>
        </p:nvGrpSpPr>
        <p:grpSpPr bwMode="auto">
          <a:xfrm>
            <a:off x="4068763" y="1108075"/>
            <a:ext cx="4305300" cy="4659313"/>
            <a:chOff x="2563" y="698"/>
            <a:chExt cx="2712" cy="2935"/>
          </a:xfrm>
        </p:grpSpPr>
        <p:grpSp>
          <p:nvGrpSpPr>
            <p:cNvPr id="112665" name="Group 7"/>
            <p:cNvGrpSpPr>
              <a:grpSpLocks/>
            </p:cNvGrpSpPr>
            <p:nvPr/>
          </p:nvGrpSpPr>
          <p:grpSpPr bwMode="auto">
            <a:xfrm>
              <a:off x="2563" y="698"/>
              <a:ext cx="2712" cy="2935"/>
              <a:chOff x="2305" y="942"/>
              <a:chExt cx="2712" cy="2675"/>
            </a:xfrm>
          </p:grpSpPr>
          <p:grpSp>
            <p:nvGrpSpPr>
              <p:cNvPr id="112672" name="Group 8"/>
              <p:cNvGrpSpPr>
                <a:grpSpLocks/>
              </p:cNvGrpSpPr>
              <p:nvPr/>
            </p:nvGrpSpPr>
            <p:grpSpPr bwMode="auto">
              <a:xfrm>
                <a:off x="2424" y="1167"/>
                <a:ext cx="2382" cy="2331"/>
                <a:chOff x="2424" y="1167"/>
                <a:chExt cx="2400" cy="2079"/>
              </a:xfrm>
            </p:grpSpPr>
            <p:sp>
              <p:nvSpPr>
                <p:cNvPr id="344073" name="Line 9"/>
                <p:cNvSpPr>
                  <a:spLocks noChangeShapeType="1"/>
                </p:cNvSpPr>
                <p:nvPr/>
              </p:nvSpPr>
              <p:spPr bwMode="auto">
                <a:xfrm>
                  <a:off x="2424" y="1167"/>
                  <a:ext cx="0" cy="20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44074" name="Line 10"/>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44075" name="Text Box 11"/>
              <p:cNvSpPr txBox="1">
                <a:spLocks noChangeArrowheads="1"/>
              </p:cNvSpPr>
              <p:nvPr/>
            </p:nvSpPr>
            <p:spPr bwMode="auto">
              <a:xfrm>
                <a:off x="2305" y="942"/>
                <a:ext cx="23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344076" name="Text Box 12"/>
              <p:cNvSpPr txBox="1">
                <a:spLocks noChangeArrowheads="1"/>
              </p:cNvSpPr>
              <p:nvPr/>
            </p:nvSpPr>
            <p:spPr bwMode="auto">
              <a:xfrm>
                <a:off x="4784" y="3363"/>
                <a:ext cx="23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grpSp>
          <p:nvGrpSpPr>
            <p:cNvPr id="112666" name="Group 13"/>
            <p:cNvGrpSpPr>
              <a:grpSpLocks/>
            </p:cNvGrpSpPr>
            <p:nvPr/>
          </p:nvGrpSpPr>
          <p:grpSpPr bwMode="auto">
            <a:xfrm>
              <a:off x="2816" y="1025"/>
              <a:ext cx="2363" cy="1682"/>
              <a:chOff x="2816" y="1025"/>
              <a:chExt cx="2363" cy="1682"/>
            </a:xfrm>
          </p:grpSpPr>
          <p:sp>
            <p:nvSpPr>
              <p:cNvPr id="344078" name="Text Box 14"/>
              <p:cNvSpPr txBox="1">
                <a:spLocks noChangeArrowheads="1"/>
              </p:cNvSpPr>
              <p:nvPr/>
            </p:nvSpPr>
            <p:spPr bwMode="auto">
              <a:xfrm>
                <a:off x="4946" y="2428"/>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344079" name="Line 15"/>
              <p:cNvSpPr>
                <a:spLocks noChangeShapeType="1"/>
              </p:cNvSpPr>
              <p:nvPr/>
            </p:nvSpPr>
            <p:spPr bwMode="auto">
              <a:xfrm>
                <a:off x="2816" y="1025"/>
                <a:ext cx="2173" cy="1500"/>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12667" name="Group 16"/>
            <p:cNvGrpSpPr>
              <a:grpSpLocks/>
            </p:cNvGrpSpPr>
            <p:nvPr/>
          </p:nvGrpSpPr>
          <p:grpSpPr bwMode="auto">
            <a:xfrm>
              <a:off x="2766" y="1538"/>
              <a:ext cx="2402" cy="1893"/>
              <a:chOff x="2766" y="1538"/>
              <a:chExt cx="2402" cy="1893"/>
            </a:xfrm>
          </p:grpSpPr>
          <p:sp>
            <p:nvSpPr>
              <p:cNvPr id="344081" name="Text Box 17"/>
              <p:cNvSpPr txBox="1">
                <a:spLocks noChangeArrowheads="1"/>
              </p:cNvSpPr>
              <p:nvPr/>
            </p:nvSpPr>
            <p:spPr bwMode="auto">
              <a:xfrm>
                <a:off x="4935" y="1538"/>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S</a:t>
                </a:r>
              </a:p>
            </p:txBody>
          </p:sp>
          <p:sp>
            <p:nvSpPr>
              <p:cNvPr id="344082" name="Line 18"/>
              <p:cNvSpPr>
                <a:spLocks noChangeShapeType="1"/>
              </p:cNvSpPr>
              <p:nvPr/>
            </p:nvSpPr>
            <p:spPr bwMode="auto">
              <a:xfrm flipV="1">
                <a:off x="2766" y="1732"/>
                <a:ext cx="2198" cy="1699"/>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sp>
        <p:nvSpPr>
          <p:cNvPr id="344083" name="Line 19"/>
          <p:cNvSpPr>
            <a:spLocks noChangeShapeType="1"/>
          </p:cNvSpPr>
          <p:nvPr/>
        </p:nvSpPr>
        <p:spPr bwMode="auto">
          <a:xfrm flipV="1">
            <a:off x="4937125" y="1951038"/>
            <a:ext cx="0" cy="3063875"/>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44084" name="Line 20"/>
          <p:cNvSpPr>
            <a:spLocks noChangeShapeType="1"/>
          </p:cNvSpPr>
          <p:nvPr/>
        </p:nvSpPr>
        <p:spPr bwMode="auto">
          <a:xfrm flipH="1" flipV="1">
            <a:off x="6332538" y="2917825"/>
            <a:ext cx="1587" cy="1023938"/>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112646" name="Group 21"/>
          <p:cNvGrpSpPr>
            <a:grpSpLocks/>
          </p:cNvGrpSpPr>
          <p:nvPr/>
        </p:nvGrpSpPr>
        <p:grpSpPr bwMode="auto">
          <a:xfrm>
            <a:off x="6045200" y="2911475"/>
            <a:ext cx="557213" cy="3082925"/>
            <a:chOff x="3808" y="1834"/>
            <a:chExt cx="351" cy="1942"/>
          </a:xfrm>
        </p:grpSpPr>
        <p:sp>
          <p:nvSpPr>
            <p:cNvPr id="344086" name="Text Box 22"/>
            <p:cNvSpPr txBox="1">
              <a:spLocks noChangeArrowheads="1"/>
            </p:cNvSpPr>
            <p:nvPr/>
          </p:nvSpPr>
          <p:spPr bwMode="auto">
            <a:xfrm>
              <a:off x="3808" y="3497"/>
              <a:ext cx="351"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aseline="-25000">
                  <a:latin typeface="Tahoma" charset="0"/>
                  <a:cs typeface="Arial" charset="0"/>
                </a:rPr>
                <a:t>1</a:t>
              </a:r>
            </a:p>
          </p:txBody>
        </p:sp>
        <p:sp>
          <p:nvSpPr>
            <p:cNvPr id="344087" name="Line 23"/>
            <p:cNvSpPr>
              <a:spLocks noChangeShapeType="1"/>
            </p:cNvSpPr>
            <p:nvPr/>
          </p:nvSpPr>
          <p:spPr bwMode="auto">
            <a:xfrm>
              <a:off x="3989" y="1834"/>
              <a:ext cx="0" cy="166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44088" name="AutoShape 24"/>
          <p:cNvSpPr>
            <a:spLocks noChangeArrowheads="1"/>
          </p:cNvSpPr>
          <p:nvPr/>
        </p:nvSpPr>
        <p:spPr bwMode="auto">
          <a:xfrm rot="5400000">
            <a:off x="6217444" y="3118644"/>
            <a:ext cx="908050" cy="620712"/>
          </a:xfrm>
          <a:prstGeom prst="triangle">
            <a:avLst>
              <a:gd name="adj" fmla="val 47500"/>
            </a:avLst>
          </a:prstGeom>
          <a:solidFill>
            <a:srgbClr val="FFFF99"/>
          </a:solidFill>
          <a:ln w="38100">
            <a:solidFill>
              <a:srgbClr val="FFFF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nvGrpSpPr>
          <p:cNvPr id="344089" name="Group 25"/>
          <p:cNvGrpSpPr>
            <a:grpSpLocks/>
          </p:cNvGrpSpPr>
          <p:nvPr/>
        </p:nvGrpSpPr>
        <p:grpSpPr bwMode="auto">
          <a:xfrm>
            <a:off x="4148138" y="1957388"/>
            <a:ext cx="730250" cy="3062287"/>
            <a:chOff x="2613" y="1233"/>
            <a:chExt cx="460" cy="1929"/>
          </a:xfrm>
        </p:grpSpPr>
        <p:sp>
          <p:nvSpPr>
            <p:cNvPr id="344090" name="AutoShape 26"/>
            <p:cNvSpPr>
              <a:spLocks/>
            </p:cNvSpPr>
            <p:nvPr/>
          </p:nvSpPr>
          <p:spPr bwMode="auto">
            <a:xfrm>
              <a:off x="2944" y="1233"/>
              <a:ext cx="129" cy="1929"/>
            </a:xfrm>
            <a:prstGeom prst="leftBrace">
              <a:avLst>
                <a:gd name="adj1" fmla="val 124612"/>
                <a:gd name="adj2" fmla="val 47278"/>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44091" name="Text Box 27"/>
            <p:cNvSpPr txBox="1">
              <a:spLocks noChangeArrowheads="1"/>
            </p:cNvSpPr>
            <p:nvPr/>
          </p:nvSpPr>
          <p:spPr bwMode="auto">
            <a:xfrm>
              <a:off x="2613" y="2001"/>
              <a:ext cx="36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cs typeface="Arial" charset="0"/>
                </a:rPr>
                <a:t>3</a:t>
              </a:r>
              <a:r>
                <a:rPr lang="en-US" b="1" i="1">
                  <a:cs typeface="Arial" charset="0"/>
                </a:rPr>
                <a:t>T</a:t>
              </a:r>
            </a:p>
          </p:txBody>
        </p:sp>
      </p:grpSp>
      <p:sp>
        <p:nvSpPr>
          <p:cNvPr id="344092" name="AutoShape 28"/>
          <p:cNvSpPr>
            <a:spLocks/>
          </p:cNvSpPr>
          <p:nvPr/>
        </p:nvSpPr>
        <p:spPr bwMode="auto">
          <a:xfrm>
            <a:off x="6064250" y="2914650"/>
            <a:ext cx="204788" cy="1022350"/>
          </a:xfrm>
          <a:prstGeom prst="leftBrace">
            <a:avLst>
              <a:gd name="adj1" fmla="val 41602"/>
              <a:gd name="adj2" fmla="val 47514"/>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44093" name="Text Box 29"/>
          <p:cNvSpPr txBox="1">
            <a:spLocks noChangeArrowheads="1"/>
          </p:cNvSpPr>
          <p:nvPr/>
        </p:nvSpPr>
        <p:spPr bwMode="auto">
          <a:xfrm>
            <a:off x="5673725" y="3168650"/>
            <a:ext cx="444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T</a:t>
            </a:r>
          </a:p>
        </p:txBody>
      </p:sp>
      <p:sp>
        <p:nvSpPr>
          <p:cNvPr id="344094" name="Rectangle 30"/>
          <p:cNvSpPr>
            <a:spLocks noChangeArrowheads="1"/>
          </p:cNvSpPr>
          <p:nvPr/>
        </p:nvSpPr>
        <p:spPr bwMode="auto">
          <a:xfrm>
            <a:off x="574675" y="2887663"/>
            <a:ext cx="2700338" cy="1506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causes the DWL to more than triple.</a:t>
            </a:r>
          </a:p>
        </p:txBody>
      </p:sp>
      <p:sp>
        <p:nvSpPr>
          <p:cNvPr id="344095" name="Rectangle 31"/>
          <p:cNvSpPr>
            <a:spLocks noChangeArrowheads="1"/>
          </p:cNvSpPr>
          <p:nvPr/>
        </p:nvSpPr>
        <p:spPr bwMode="auto">
          <a:xfrm>
            <a:off x="574675" y="2419350"/>
            <a:ext cx="2662238"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Tripling the tax</a:t>
            </a:r>
          </a:p>
        </p:txBody>
      </p:sp>
      <p:sp>
        <p:nvSpPr>
          <p:cNvPr id="344096" name="Rectangle 32"/>
          <p:cNvSpPr>
            <a:spLocks noChangeArrowheads="1"/>
          </p:cNvSpPr>
          <p:nvPr/>
        </p:nvSpPr>
        <p:spPr bwMode="auto">
          <a:xfrm>
            <a:off x="574675" y="1331913"/>
            <a:ext cx="2928938"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Initially, the tax is </a:t>
            </a:r>
            <a:r>
              <a:rPr lang="en-US" sz="2600" b="1" i="1">
                <a:cs typeface="Arial" charset="0"/>
              </a:rPr>
              <a:t>T</a:t>
            </a:r>
            <a:r>
              <a:rPr lang="en-US" sz="2600">
                <a:cs typeface="Arial" charset="0"/>
              </a:rPr>
              <a:t> per unit. </a:t>
            </a:r>
          </a:p>
        </p:txBody>
      </p:sp>
      <p:grpSp>
        <p:nvGrpSpPr>
          <p:cNvPr id="112654" name="Group 33"/>
          <p:cNvGrpSpPr>
            <a:grpSpLocks/>
          </p:cNvGrpSpPr>
          <p:nvPr/>
        </p:nvGrpSpPr>
        <p:grpSpPr bwMode="auto">
          <a:xfrm>
            <a:off x="6589713" y="3446463"/>
            <a:ext cx="1050925" cy="1533525"/>
            <a:chOff x="4158" y="2192"/>
            <a:chExt cx="662" cy="966"/>
          </a:xfrm>
        </p:grpSpPr>
        <p:sp>
          <p:nvSpPr>
            <p:cNvPr id="344098" name="Text Box 34"/>
            <p:cNvSpPr txBox="1">
              <a:spLocks noChangeArrowheads="1"/>
            </p:cNvSpPr>
            <p:nvPr/>
          </p:nvSpPr>
          <p:spPr bwMode="auto">
            <a:xfrm>
              <a:off x="4166" y="2620"/>
              <a:ext cx="654" cy="538"/>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a:cs typeface="Arial" charset="0"/>
                </a:rPr>
                <a:t>initial DWL</a:t>
              </a:r>
            </a:p>
          </p:txBody>
        </p:sp>
        <p:sp>
          <p:nvSpPr>
            <p:cNvPr id="344099" name="Line 35"/>
            <p:cNvSpPr>
              <a:spLocks noChangeShapeType="1"/>
            </p:cNvSpPr>
            <p:nvPr/>
          </p:nvSpPr>
          <p:spPr bwMode="auto">
            <a:xfrm flipH="1" flipV="1">
              <a:off x="4158" y="2192"/>
              <a:ext cx="302" cy="43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344100" name="Group 36"/>
          <p:cNvGrpSpPr>
            <a:grpSpLocks/>
          </p:cNvGrpSpPr>
          <p:nvPr/>
        </p:nvGrpSpPr>
        <p:grpSpPr bwMode="auto">
          <a:xfrm>
            <a:off x="5575300" y="1249363"/>
            <a:ext cx="1060450" cy="1682750"/>
            <a:chOff x="3512" y="787"/>
            <a:chExt cx="668" cy="1060"/>
          </a:xfrm>
        </p:grpSpPr>
        <p:sp>
          <p:nvSpPr>
            <p:cNvPr id="344101" name="Text Box 37"/>
            <p:cNvSpPr txBox="1">
              <a:spLocks noChangeArrowheads="1"/>
            </p:cNvSpPr>
            <p:nvPr/>
          </p:nvSpPr>
          <p:spPr bwMode="auto">
            <a:xfrm>
              <a:off x="3576" y="787"/>
              <a:ext cx="604" cy="538"/>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500">
                  <a:cs typeface="Arial" charset="0"/>
                </a:rPr>
                <a:t>new DWL</a:t>
              </a:r>
            </a:p>
          </p:txBody>
        </p:sp>
        <p:sp>
          <p:nvSpPr>
            <p:cNvPr id="344102" name="Line 38"/>
            <p:cNvSpPr>
              <a:spLocks noChangeShapeType="1"/>
            </p:cNvSpPr>
            <p:nvPr/>
          </p:nvSpPr>
          <p:spPr bwMode="auto">
            <a:xfrm flipV="1">
              <a:off x="3512" y="1327"/>
              <a:ext cx="316" cy="5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44103" name="AutoShape 39"/>
          <p:cNvSpPr>
            <a:spLocks noChangeArrowheads="1"/>
          </p:cNvSpPr>
          <p:nvPr/>
        </p:nvSpPr>
        <p:spPr bwMode="auto">
          <a:xfrm rot="5400000">
            <a:off x="4498182" y="2475706"/>
            <a:ext cx="2951162" cy="2016125"/>
          </a:xfrm>
          <a:prstGeom prst="triangle">
            <a:avLst>
              <a:gd name="adj" fmla="val 47315"/>
            </a:avLst>
          </a:prstGeom>
          <a:solidFill>
            <a:srgbClr val="FF0066">
              <a:alpha val="25000"/>
            </a:srgbClr>
          </a:solidFill>
          <a:ln w="38100">
            <a:solidFill>
              <a:srgbClr val="FF0066"/>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44095"/>
                                        </p:tgtEl>
                                        <p:attrNameLst>
                                          <p:attrName>style.visibility</p:attrName>
                                        </p:attrNameLst>
                                      </p:cBhvr>
                                      <p:to>
                                        <p:strVal val="visible"/>
                                      </p:to>
                                    </p:set>
                                    <p:animEffect transition="in" filter="wipe(left)">
                                      <p:cBhvr>
                                        <p:cTn id="7" dur="500"/>
                                        <p:tgtEl>
                                          <p:spTgt spid="34409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344083"/>
                                        </p:tgtEl>
                                        <p:attrNameLst>
                                          <p:attrName>style.visibility</p:attrName>
                                        </p:attrNameLst>
                                      </p:cBhvr>
                                      <p:to>
                                        <p:strVal val="visible"/>
                                      </p:to>
                                    </p:set>
                                    <p:animEffect transition="in" filter="wipe(up)">
                                      <p:cBhvr>
                                        <p:cTn id="12" dur="500"/>
                                        <p:tgtEl>
                                          <p:spTgt spid="344083"/>
                                        </p:tgtEl>
                                      </p:cBhvr>
                                    </p:animEffect>
                                  </p:childTnLst>
                                </p:cTn>
                              </p:par>
                            </p:childTnLst>
                          </p:cTn>
                        </p:par>
                        <p:par>
                          <p:cTn id="13" fill="hold" nodeType="afterGroup">
                            <p:stCondLst>
                              <p:cond delay="500"/>
                            </p:stCondLst>
                            <p:childTnLst>
                              <p:par>
                                <p:cTn id="14" presetID="9" presetClass="entr" presetSubtype="0" fill="hold" nodeType="afterEffect">
                                  <p:stCondLst>
                                    <p:cond delay="0"/>
                                  </p:stCondLst>
                                  <p:childTnLst>
                                    <p:set>
                                      <p:cBhvr>
                                        <p:cTn id="15" dur="1" fill="hold">
                                          <p:stCondLst>
                                            <p:cond delay="0"/>
                                          </p:stCondLst>
                                        </p:cTn>
                                        <p:tgtEl>
                                          <p:spTgt spid="344089"/>
                                        </p:tgtEl>
                                        <p:attrNameLst>
                                          <p:attrName>style.visibility</p:attrName>
                                        </p:attrNameLst>
                                      </p:cBhvr>
                                      <p:to>
                                        <p:strVal val="visible"/>
                                      </p:to>
                                    </p:set>
                                    <p:animEffect transition="in" filter="dissolve">
                                      <p:cBhvr>
                                        <p:cTn id="16" dur="500"/>
                                        <p:tgtEl>
                                          <p:spTgt spid="344089"/>
                                        </p:tgtEl>
                                      </p:cBhvr>
                                    </p:animEffect>
                                  </p:childTnLst>
                                </p:cTn>
                              </p:par>
                            </p:childTnLst>
                          </p:cTn>
                        </p:par>
                        <p:par>
                          <p:cTn id="17" fill="hold" nodeType="afterGroup">
                            <p:stCondLst>
                              <p:cond delay="1000"/>
                            </p:stCondLst>
                            <p:childTnLst>
                              <p:par>
                                <p:cTn id="18" presetID="22" presetClass="entr" presetSubtype="1" fill="hold" nodeType="afterEffect">
                                  <p:stCondLst>
                                    <p:cond delay="0"/>
                                  </p:stCondLst>
                                  <p:childTnLst>
                                    <p:set>
                                      <p:cBhvr>
                                        <p:cTn id="19" dur="1" fill="hold">
                                          <p:stCondLst>
                                            <p:cond delay="0"/>
                                          </p:stCondLst>
                                        </p:cTn>
                                        <p:tgtEl>
                                          <p:spTgt spid="344066"/>
                                        </p:tgtEl>
                                        <p:attrNameLst>
                                          <p:attrName>style.visibility</p:attrName>
                                        </p:attrNameLst>
                                      </p:cBhvr>
                                      <p:to>
                                        <p:strVal val="visible"/>
                                      </p:to>
                                    </p:set>
                                    <p:animEffect transition="in" filter="wipe(up)">
                                      <p:cBhvr>
                                        <p:cTn id="20" dur="500"/>
                                        <p:tgtEl>
                                          <p:spTgt spid="344066"/>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44094"/>
                                        </p:tgtEl>
                                        <p:attrNameLst>
                                          <p:attrName>style.visibility</p:attrName>
                                        </p:attrNameLst>
                                      </p:cBhvr>
                                      <p:to>
                                        <p:strVal val="visible"/>
                                      </p:to>
                                    </p:set>
                                    <p:animEffect transition="in" filter="wipe(left)">
                                      <p:cBhvr>
                                        <p:cTn id="25" dur="500"/>
                                        <p:tgtEl>
                                          <p:spTgt spid="344094"/>
                                        </p:tgtEl>
                                      </p:cBhvr>
                                    </p:animEffect>
                                  </p:childTnLst>
                                </p:cTn>
                              </p:par>
                            </p:childTnLst>
                          </p:cTn>
                        </p:par>
                        <p:par>
                          <p:cTn id="26" fill="hold" nodeType="afterGroup">
                            <p:stCondLst>
                              <p:cond delay="500"/>
                            </p:stCondLst>
                            <p:childTnLst>
                              <p:par>
                                <p:cTn id="27" presetID="9" presetClass="entr" presetSubtype="0" fill="hold" grpId="0" nodeType="afterEffect">
                                  <p:stCondLst>
                                    <p:cond delay="0"/>
                                  </p:stCondLst>
                                  <p:childTnLst>
                                    <p:set>
                                      <p:cBhvr>
                                        <p:cTn id="28" dur="1" fill="hold">
                                          <p:stCondLst>
                                            <p:cond delay="0"/>
                                          </p:stCondLst>
                                        </p:cTn>
                                        <p:tgtEl>
                                          <p:spTgt spid="344103"/>
                                        </p:tgtEl>
                                        <p:attrNameLst>
                                          <p:attrName>style.visibility</p:attrName>
                                        </p:attrNameLst>
                                      </p:cBhvr>
                                      <p:to>
                                        <p:strVal val="visible"/>
                                      </p:to>
                                    </p:set>
                                    <p:animEffect transition="in" filter="dissolve">
                                      <p:cBhvr>
                                        <p:cTn id="29" dur="500"/>
                                        <p:tgtEl>
                                          <p:spTgt spid="344103"/>
                                        </p:tgtEl>
                                      </p:cBhvr>
                                    </p:animEffect>
                                  </p:childTnLst>
                                </p:cTn>
                              </p:par>
                              <p:par>
                                <p:cTn id="30" presetID="9" presetClass="entr" presetSubtype="0" fill="hold" nodeType="withEffect">
                                  <p:stCondLst>
                                    <p:cond delay="0"/>
                                  </p:stCondLst>
                                  <p:childTnLst>
                                    <p:set>
                                      <p:cBhvr>
                                        <p:cTn id="31" dur="1" fill="hold">
                                          <p:stCondLst>
                                            <p:cond delay="0"/>
                                          </p:stCondLst>
                                        </p:cTn>
                                        <p:tgtEl>
                                          <p:spTgt spid="344100"/>
                                        </p:tgtEl>
                                        <p:attrNameLst>
                                          <p:attrName>style.visibility</p:attrName>
                                        </p:attrNameLst>
                                      </p:cBhvr>
                                      <p:to>
                                        <p:strVal val="visible"/>
                                      </p:to>
                                    </p:set>
                                    <p:animEffect transition="in" filter="dissolve">
                                      <p:cBhvr>
                                        <p:cTn id="32" dur="500"/>
                                        <p:tgtEl>
                                          <p:spTgt spid="34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094" grpId="0"/>
      <p:bldP spid="344095" grpId="0"/>
      <p:bldP spid="34410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Grp="1" noChangeArrowheads="1"/>
          </p:cNvSpPr>
          <p:nvPr>
            <p:ph type="title"/>
          </p:nvPr>
        </p:nvSpPr>
        <p:spPr>
          <a:xfrm>
            <a:off x="685800" y="0"/>
            <a:ext cx="7772400" cy="1098550"/>
          </a:xfrm>
        </p:spPr>
        <p:txBody>
          <a:bodyPr/>
          <a:lstStyle/>
          <a:p>
            <a:pPr eaLnBrk="1" hangingPunct="1">
              <a:defRPr/>
            </a:pPr>
            <a:r>
              <a:rPr lang="en-US" sz="3600" b="1" smtClean="0">
                <a:solidFill>
                  <a:schemeClr val="accent2"/>
                </a:solidFill>
              </a:rPr>
              <a:t>DWL and the Size of the Tax</a:t>
            </a:r>
            <a:endParaRPr lang="en-US" smtClean="0"/>
          </a:p>
        </p:txBody>
      </p:sp>
      <p:grpSp>
        <p:nvGrpSpPr>
          <p:cNvPr id="346115" name="Group 3"/>
          <p:cNvGrpSpPr>
            <a:grpSpLocks/>
          </p:cNvGrpSpPr>
          <p:nvPr/>
        </p:nvGrpSpPr>
        <p:grpSpPr bwMode="auto">
          <a:xfrm>
            <a:off x="4067175" y="2271713"/>
            <a:ext cx="4508500" cy="3881437"/>
            <a:chOff x="2401" y="1130"/>
            <a:chExt cx="2840" cy="2445"/>
          </a:xfrm>
        </p:grpSpPr>
        <p:grpSp>
          <p:nvGrpSpPr>
            <p:cNvPr id="114694" name="Group 4"/>
            <p:cNvGrpSpPr>
              <a:grpSpLocks/>
            </p:cNvGrpSpPr>
            <p:nvPr/>
          </p:nvGrpSpPr>
          <p:grpSpPr bwMode="auto">
            <a:xfrm>
              <a:off x="2712" y="1401"/>
              <a:ext cx="2382" cy="1897"/>
              <a:chOff x="2424" y="1167"/>
              <a:chExt cx="2400" cy="2079"/>
            </a:xfrm>
          </p:grpSpPr>
          <p:sp>
            <p:nvSpPr>
              <p:cNvPr id="346117" name="Line 5"/>
              <p:cNvSpPr>
                <a:spLocks noChangeShapeType="1"/>
              </p:cNvSpPr>
              <p:nvPr/>
            </p:nvSpPr>
            <p:spPr bwMode="auto">
              <a:xfrm>
                <a:off x="2424" y="1167"/>
                <a:ext cx="0" cy="20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46118" name="Line 6"/>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46119" name="Text Box 7"/>
            <p:cNvSpPr txBox="1">
              <a:spLocks noChangeArrowheads="1"/>
            </p:cNvSpPr>
            <p:nvPr/>
          </p:nvSpPr>
          <p:spPr bwMode="auto">
            <a:xfrm>
              <a:off x="2401" y="1130"/>
              <a:ext cx="557"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DWL</a:t>
              </a:r>
            </a:p>
          </p:txBody>
        </p:sp>
        <p:sp>
          <p:nvSpPr>
            <p:cNvPr id="346120" name="Text Box 8"/>
            <p:cNvSpPr txBox="1">
              <a:spLocks noChangeArrowheads="1"/>
            </p:cNvSpPr>
            <p:nvPr/>
          </p:nvSpPr>
          <p:spPr bwMode="auto">
            <a:xfrm>
              <a:off x="4426" y="3296"/>
              <a:ext cx="81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Tax size</a:t>
              </a:r>
            </a:p>
          </p:txBody>
        </p:sp>
      </p:grpSp>
      <p:sp>
        <p:nvSpPr>
          <p:cNvPr id="346121" name="Rectangle 9"/>
          <p:cNvSpPr>
            <a:spLocks noChangeArrowheads="1"/>
          </p:cNvSpPr>
          <p:nvPr/>
        </p:nvSpPr>
        <p:spPr bwMode="auto">
          <a:xfrm>
            <a:off x="5011738" y="1011238"/>
            <a:ext cx="3759200" cy="14763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spcBef>
                <a:spcPct val="20000"/>
              </a:spcBef>
              <a:defRPr/>
            </a:pPr>
            <a:r>
              <a:rPr lang="en-US" sz="2600" b="1" i="1" u="sng">
                <a:solidFill>
                  <a:srgbClr val="339966"/>
                </a:solidFill>
                <a:cs typeface="Arial" charset="0"/>
              </a:rPr>
              <a:t>Summary</a:t>
            </a:r>
          </a:p>
          <a:p>
            <a:pPr algn="ctr">
              <a:spcBef>
                <a:spcPct val="20000"/>
              </a:spcBef>
              <a:defRPr/>
            </a:pPr>
            <a:r>
              <a:rPr lang="en-US" sz="2600" b="1" i="1">
                <a:solidFill>
                  <a:srgbClr val="339966"/>
                </a:solidFill>
                <a:cs typeface="Arial" charset="0"/>
              </a:rPr>
              <a:t>When a tax increases, </a:t>
            </a:r>
            <a:br>
              <a:rPr lang="en-US" sz="2600" b="1" i="1">
                <a:solidFill>
                  <a:srgbClr val="339966"/>
                </a:solidFill>
                <a:cs typeface="Arial" charset="0"/>
              </a:rPr>
            </a:br>
            <a:r>
              <a:rPr lang="en-US" sz="2600" b="1" i="1">
                <a:solidFill>
                  <a:srgbClr val="339966"/>
                </a:solidFill>
                <a:cs typeface="Arial" charset="0"/>
              </a:rPr>
              <a:t>DWL rises even more.</a:t>
            </a:r>
          </a:p>
        </p:txBody>
      </p:sp>
      <p:sp>
        <p:nvSpPr>
          <p:cNvPr id="346122" name="Arc 10"/>
          <p:cNvSpPr>
            <a:spLocks/>
          </p:cNvSpPr>
          <p:nvPr/>
        </p:nvSpPr>
        <p:spPr bwMode="auto">
          <a:xfrm flipV="1">
            <a:off x="4570413" y="1365250"/>
            <a:ext cx="3267075" cy="4332288"/>
          </a:xfrm>
          <a:custGeom>
            <a:avLst/>
            <a:gdLst>
              <a:gd name="G0" fmla="+- 0 0 0"/>
              <a:gd name="G1" fmla="+- 21600 0 0"/>
              <a:gd name="G2" fmla="+- 21600 0 0"/>
              <a:gd name="T0" fmla="*/ 0 w 20026"/>
              <a:gd name="T1" fmla="*/ 0 h 21600"/>
              <a:gd name="T2" fmla="*/ 20026 w 20026"/>
              <a:gd name="T3" fmla="*/ 13504 h 21600"/>
              <a:gd name="T4" fmla="*/ 0 w 20026"/>
              <a:gd name="T5" fmla="*/ 21600 h 21600"/>
            </a:gdLst>
            <a:ahLst/>
            <a:cxnLst>
              <a:cxn ang="0">
                <a:pos x="T0" y="T1"/>
              </a:cxn>
              <a:cxn ang="0">
                <a:pos x="T2" y="T3"/>
              </a:cxn>
              <a:cxn ang="0">
                <a:pos x="T4" y="T5"/>
              </a:cxn>
            </a:cxnLst>
            <a:rect l="0" t="0" r="r" b="b"/>
            <a:pathLst>
              <a:path w="20026" h="21600" fill="none" extrusionOk="0">
                <a:moveTo>
                  <a:pt x="0" y="-1"/>
                </a:moveTo>
                <a:cubicBezTo>
                  <a:pt x="8803" y="-1"/>
                  <a:pt x="16725" y="5342"/>
                  <a:pt x="20025" y="13504"/>
                </a:cubicBezTo>
              </a:path>
              <a:path w="20026" h="21600" stroke="0" extrusionOk="0">
                <a:moveTo>
                  <a:pt x="0" y="-1"/>
                </a:moveTo>
                <a:cubicBezTo>
                  <a:pt x="8803" y="-1"/>
                  <a:pt x="16725" y="5342"/>
                  <a:pt x="20025" y="13504"/>
                </a:cubicBezTo>
                <a:lnTo>
                  <a:pt x="0" y="21600"/>
                </a:lnTo>
                <a:close/>
              </a:path>
            </a:pathLst>
          </a:custGeom>
          <a:noFill/>
          <a:ln w="28575">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46123" name="Rectangle 11"/>
          <p:cNvSpPr>
            <a:spLocks noChangeArrowheads="1"/>
          </p:cNvSpPr>
          <p:nvPr/>
        </p:nvSpPr>
        <p:spPr bwMode="auto">
          <a:xfrm>
            <a:off x="336550" y="1023938"/>
            <a:ext cx="3455988" cy="5276850"/>
          </a:xfrm>
          <a:prstGeom prst="rect">
            <a:avLst/>
          </a:prstGeom>
          <a:solidFill>
            <a:srgbClr val="CCFFCC"/>
          </a:solidFill>
          <a:ln>
            <a:noFill/>
          </a:ln>
          <a:effectLst>
            <a:outerShdw blurRad="63500" dist="89803" dir="2700000" algn="ctr" rotWithShape="0">
              <a:schemeClr val="bg2">
                <a:alpha val="74998"/>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lstStyle/>
          <a:p>
            <a:pPr>
              <a:spcBef>
                <a:spcPct val="25000"/>
              </a:spcBef>
              <a:defRPr/>
            </a:pPr>
            <a:r>
              <a:rPr lang="en-US" sz="2600" i="1" u="sng">
                <a:cs typeface="Arial" charset="0"/>
              </a:rPr>
              <a:t>Implication</a:t>
            </a:r>
          </a:p>
          <a:p>
            <a:pPr>
              <a:spcBef>
                <a:spcPct val="25000"/>
              </a:spcBef>
              <a:defRPr/>
            </a:pPr>
            <a:r>
              <a:rPr lang="en-US" sz="2600" i="1">
                <a:cs typeface="Arial" charset="0"/>
              </a:rPr>
              <a:t>When tax rates are low, raising them doesn</a:t>
            </a:r>
            <a:r>
              <a:rPr lang="ja-JP" altLang="en-US" sz="2600" i="1">
                <a:latin typeface="Arial"/>
                <a:cs typeface="Arial" charset="0"/>
              </a:rPr>
              <a:t>’</a:t>
            </a:r>
            <a:r>
              <a:rPr lang="en-US" sz="2600" i="1">
                <a:cs typeface="Arial" charset="0"/>
              </a:rPr>
              <a:t>t cause much harm, and lowering them doesn</a:t>
            </a:r>
            <a:r>
              <a:rPr lang="ja-JP" altLang="en-US" sz="2600" i="1">
                <a:latin typeface="Arial"/>
                <a:cs typeface="Arial" charset="0"/>
              </a:rPr>
              <a:t>’</a:t>
            </a:r>
            <a:r>
              <a:rPr lang="en-US" sz="2600" i="1">
                <a:cs typeface="Arial" charset="0"/>
              </a:rPr>
              <a:t>t bring much benefit. </a:t>
            </a:r>
          </a:p>
          <a:p>
            <a:pPr>
              <a:spcBef>
                <a:spcPct val="25000"/>
              </a:spcBef>
              <a:defRPr/>
            </a:pPr>
            <a:r>
              <a:rPr lang="en-US" sz="2600" i="1">
                <a:cs typeface="Arial" charset="0"/>
              </a:rPr>
              <a:t>When tax rates are high, raising them is very harmful, and cutting them is very beneficial.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46121"/>
                                        </p:tgtEl>
                                        <p:attrNameLst>
                                          <p:attrName>style.visibility</p:attrName>
                                        </p:attrNameLst>
                                      </p:cBhvr>
                                      <p:to>
                                        <p:strVal val="visible"/>
                                      </p:to>
                                    </p:set>
                                    <p:animEffect transition="in" filter="dissolve">
                                      <p:cBhvr>
                                        <p:cTn id="7" dur="500"/>
                                        <p:tgtEl>
                                          <p:spTgt spid="3461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6" fill="hold" nodeType="clickEffect">
                                  <p:stCondLst>
                                    <p:cond delay="0"/>
                                  </p:stCondLst>
                                  <p:childTnLst>
                                    <p:set>
                                      <p:cBhvr>
                                        <p:cTn id="11" dur="1" fill="hold">
                                          <p:stCondLst>
                                            <p:cond delay="0"/>
                                          </p:stCondLst>
                                        </p:cTn>
                                        <p:tgtEl>
                                          <p:spTgt spid="346115"/>
                                        </p:tgtEl>
                                        <p:attrNameLst>
                                          <p:attrName>style.visibility</p:attrName>
                                        </p:attrNameLst>
                                      </p:cBhvr>
                                      <p:to>
                                        <p:strVal val="visible"/>
                                      </p:to>
                                    </p:set>
                                    <p:animEffect transition="in" filter="strips(downRight)">
                                      <p:cBhvr>
                                        <p:cTn id="12" dur="500"/>
                                        <p:tgtEl>
                                          <p:spTgt spid="34611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3" fill="hold" nodeType="clickEffect">
                                  <p:stCondLst>
                                    <p:cond delay="0"/>
                                  </p:stCondLst>
                                  <p:childTnLst>
                                    <p:set>
                                      <p:cBhvr>
                                        <p:cTn id="16" dur="1" fill="hold">
                                          <p:stCondLst>
                                            <p:cond delay="0"/>
                                          </p:stCondLst>
                                        </p:cTn>
                                        <p:tgtEl>
                                          <p:spTgt spid="346122"/>
                                        </p:tgtEl>
                                        <p:attrNameLst>
                                          <p:attrName>style.visibility</p:attrName>
                                        </p:attrNameLst>
                                      </p:cBhvr>
                                      <p:to>
                                        <p:strVal val="visible"/>
                                      </p:to>
                                    </p:set>
                                    <p:animEffect transition="in" filter="strips(upRight)">
                                      <p:cBhvr>
                                        <p:cTn id="17" dur="500"/>
                                        <p:tgtEl>
                                          <p:spTgt spid="34612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46123"/>
                                        </p:tgtEl>
                                        <p:attrNameLst>
                                          <p:attrName>style.visibility</p:attrName>
                                        </p:attrNameLst>
                                      </p:cBhvr>
                                      <p:to>
                                        <p:strVal val="visible"/>
                                      </p:to>
                                    </p:set>
                                    <p:animEffect transition="in" filter="dissolve">
                                      <p:cBhvr>
                                        <p:cTn id="22" dur="500"/>
                                        <p:tgtEl>
                                          <p:spTgt spid="346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121" grpId="0"/>
      <p:bldP spid="34612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62" name="Group 2"/>
          <p:cNvGrpSpPr>
            <a:grpSpLocks/>
          </p:cNvGrpSpPr>
          <p:nvPr/>
        </p:nvGrpSpPr>
        <p:grpSpPr bwMode="auto">
          <a:xfrm>
            <a:off x="5367338" y="2443163"/>
            <a:ext cx="557212" cy="3557587"/>
            <a:chOff x="3381" y="1539"/>
            <a:chExt cx="351" cy="2241"/>
          </a:xfrm>
        </p:grpSpPr>
        <p:sp>
          <p:nvSpPr>
            <p:cNvPr id="348163" name="Line 3"/>
            <p:cNvSpPr>
              <a:spLocks noChangeShapeType="1"/>
            </p:cNvSpPr>
            <p:nvPr/>
          </p:nvSpPr>
          <p:spPr bwMode="auto">
            <a:xfrm>
              <a:off x="3553" y="1539"/>
              <a:ext cx="0" cy="1961"/>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48164" name="Text Box 4"/>
            <p:cNvSpPr txBox="1">
              <a:spLocks noChangeArrowheads="1"/>
            </p:cNvSpPr>
            <p:nvPr/>
          </p:nvSpPr>
          <p:spPr bwMode="auto">
            <a:xfrm>
              <a:off x="3381" y="3501"/>
              <a:ext cx="351"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aseline="-25000">
                  <a:latin typeface="Tahoma" charset="0"/>
                  <a:cs typeface="Arial" charset="0"/>
                </a:rPr>
                <a:t>2</a:t>
              </a:r>
            </a:p>
          </p:txBody>
        </p:sp>
      </p:grpSp>
      <p:sp>
        <p:nvSpPr>
          <p:cNvPr id="348165" name="Rectangle 5"/>
          <p:cNvSpPr>
            <a:spLocks noChangeArrowheads="1"/>
          </p:cNvSpPr>
          <p:nvPr/>
        </p:nvSpPr>
        <p:spPr bwMode="auto">
          <a:xfrm>
            <a:off x="4260850" y="2921000"/>
            <a:ext cx="2057400" cy="10160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48166" name="Rectangle 6"/>
          <p:cNvSpPr>
            <a:spLocks noGrp="1" noChangeArrowheads="1"/>
          </p:cNvSpPr>
          <p:nvPr>
            <p:ph type="title"/>
          </p:nvPr>
        </p:nvSpPr>
        <p:spPr>
          <a:xfrm>
            <a:off x="685800" y="271463"/>
            <a:ext cx="7772400" cy="746125"/>
          </a:xfrm>
        </p:spPr>
        <p:txBody>
          <a:bodyPr/>
          <a:lstStyle/>
          <a:p>
            <a:pPr eaLnBrk="1" hangingPunct="1">
              <a:defRPr/>
            </a:pPr>
            <a:r>
              <a:rPr lang="en-US" sz="3600" b="1" smtClean="0">
                <a:solidFill>
                  <a:schemeClr val="accent2"/>
                </a:solidFill>
              </a:rPr>
              <a:t>Revenue and the Size of the Tax</a:t>
            </a:r>
            <a:endParaRPr lang="en-US" smtClean="0">
              <a:solidFill>
                <a:srgbClr val="FF0000"/>
              </a:solidFill>
            </a:endParaRPr>
          </a:p>
        </p:txBody>
      </p:sp>
      <p:grpSp>
        <p:nvGrpSpPr>
          <p:cNvPr id="116740" name="Group 7"/>
          <p:cNvGrpSpPr>
            <a:grpSpLocks/>
          </p:cNvGrpSpPr>
          <p:nvPr/>
        </p:nvGrpSpPr>
        <p:grpSpPr bwMode="auto">
          <a:xfrm>
            <a:off x="4068763" y="1108075"/>
            <a:ext cx="4305300" cy="4659313"/>
            <a:chOff x="2563" y="698"/>
            <a:chExt cx="2712" cy="2935"/>
          </a:xfrm>
        </p:grpSpPr>
        <p:grpSp>
          <p:nvGrpSpPr>
            <p:cNvPr id="116767" name="Group 8"/>
            <p:cNvGrpSpPr>
              <a:grpSpLocks/>
            </p:cNvGrpSpPr>
            <p:nvPr/>
          </p:nvGrpSpPr>
          <p:grpSpPr bwMode="auto">
            <a:xfrm>
              <a:off x="2563" y="698"/>
              <a:ext cx="2712" cy="2935"/>
              <a:chOff x="2305" y="942"/>
              <a:chExt cx="2712" cy="2675"/>
            </a:xfrm>
          </p:grpSpPr>
          <p:grpSp>
            <p:nvGrpSpPr>
              <p:cNvPr id="116774" name="Group 9"/>
              <p:cNvGrpSpPr>
                <a:grpSpLocks/>
              </p:cNvGrpSpPr>
              <p:nvPr/>
            </p:nvGrpSpPr>
            <p:grpSpPr bwMode="auto">
              <a:xfrm>
                <a:off x="2424" y="1167"/>
                <a:ext cx="2382" cy="2331"/>
                <a:chOff x="2424" y="1167"/>
                <a:chExt cx="2400" cy="2079"/>
              </a:xfrm>
            </p:grpSpPr>
            <p:sp>
              <p:nvSpPr>
                <p:cNvPr id="348170" name="Line 10"/>
                <p:cNvSpPr>
                  <a:spLocks noChangeShapeType="1"/>
                </p:cNvSpPr>
                <p:nvPr/>
              </p:nvSpPr>
              <p:spPr bwMode="auto">
                <a:xfrm>
                  <a:off x="2424" y="1167"/>
                  <a:ext cx="0" cy="20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48171" name="Line 11"/>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48172" name="Text Box 12"/>
              <p:cNvSpPr txBox="1">
                <a:spLocks noChangeArrowheads="1"/>
              </p:cNvSpPr>
              <p:nvPr/>
            </p:nvSpPr>
            <p:spPr bwMode="auto">
              <a:xfrm>
                <a:off x="2305" y="942"/>
                <a:ext cx="23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348173" name="Text Box 13"/>
              <p:cNvSpPr txBox="1">
                <a:spLocks noChangeArrowheads="1"/>
              </p:cNvSpPr>
              <p:nvPr/>
            </p:nvSpPr>
            <p:spPr bwMode="auto">
              <a:xfrm>
                <a:off x="4784" y="3363"/>
                <a:ext cx="23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grpSp>
          <p:nvGrpSpPr>
            <p:cNvPr id="116768" name="Group 14"/>
            <p:cNvGrpSpPr>
              <a:grpSpLocks/>
            </p:cNvGrpSpPr>
            <p:nvPr/>
          </p:nvGrpSpPr>
          <p:grpSpPr bwMode="auto">
            <a:xfrm>
              <a:off x="2816" y="1025"/>
              <a:ext cx="2363" cy="1682"/>
              <a:chOff x="2816" y="1025"/>
              <a:chExt cx="2363" cy="1682"/>
            </a:xfrm>
          </p:grpSpPr>
          <p:sp>
            <p:nvSpPr>
              <p:cNvPr id="348175" name="Text Box 15"/>
              <p:cNvSpPr txBox="1">
                <a:spLocks noChangeArrowheads="1"/>
              </p:cNvSpPr>
              <p:nvPr/>
            </p:nvSpPr>
            <p:spPr bwMode="auto">
              <a:xfrm>
                <a:off x="4946" y="2428"/>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348176" name="Line 16"/>
              <p:cNvSpPr>
                <a:spLocks noChangeShapeType="1"/>
              </p:cNvSpPr>
              <p:nvPr/>
            </p:nvSpPr>
            <p:spPr bwMode="auto">
              <a:xfrm>
                <a:off x="2816" y="1025"/>
                <a:ext cx="2173" cy="1500"/>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16769" name="Group 17"/>
            <p:cNvGrpSpPr>
              <a:grpSpLocks/>
            </p:cNvGrpSpPr>
            <p:nvPr/>
          </p:nvGrpSpPr>
          <p:grpSpPr bwMode="auto">
            <a:xfrm>
              <a:off x="2766" y="1538"/>
              <a:ext cx="2402" cy="1893"/>
              <a:chOff x="2766" y="1538"/>
              <a:chExt cx="2402" cy="1893"/>
            </a:xfrm>
          </p:grpSpPr>
          <p:sp>
            <p:nvSpPr>
              <p:cNvPr id="348178" name="Text Box 18"/>
              <p:cNvSpPr txBox="1">
                <a:spLocks noChangeArrowheads="1"/>
              </p:cNvSpPr>
              <p:nvPr/>
            </p:nvSpPr>
            <p:spPr bwMode="auto">
              <a:xfrm>
                <a:off x="4935" y="1538"/>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S</a:t>
                </a:r>
              </a:p>
            </p:txBody>
          </p:sp>
          <p:sp>
            <p:nvSpPr>
              <p:cNvPr id="348179" name="Line 19"/>
              <p:cNvSpPr>
                <a:spLocks noChangeShapeType="1"/>
              </p:cNvSpPr>
              <p:nvPr/>
            </p:nvSpPr>
            <p:spPr bwMode="auto">
              <a:xfrm flipV="1">
                <a:off x="2766" y="1732"/>
                <a:ext cx="2198" cy="1699"/>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sp>
        <p:nvSpPr>
          <p:cNvPr id="348180" name="Line 20"/>
          <p:cNvSpPr>
            <a:spLocks noChangeShapeType="1"/>
          </p:cNvSpPr>
          <p:nvPr/>
        </p:nvSpPr>
        <p:spPr bwMode="auto">
          <a:xfrm flipH="1" flipV="1">
            <a:off x="6332538" y="2917825"/>
            <a:ext cx="1587" cy="1023938"/>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48181" name="Line 21"/>
          <p:cNvSpPr>
            <a:spLocks noChangeShapeType="1"/>
          </p:cNvSpPr>
          <p:nvPr/>
        </p:nvSpPr>
        <p:spPr bwMode="auto">
          <a:xfrm flipV="1">
            <a:off x="5638800" y="2436813"/>
            <a:ext cx="1588" cy="2039937"/>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116743" name="Group 22"/>
          <p:cNvGrpSpPr>
            <a:grpSpLocks/>
          </p:cNvGrpSpPr>
          <p:nvPr/>
        </p:nvGrpSpPr>
        <p:grpSpPr bwMode="auto">
          <a:xfrm>
            <a:off x="6045200" y="2911475"/>
            <a:ext cx="557213" cy="3082925"/>
            <a:chOff x="3808" y="1834"/>
            <a:chExt cx="351" cy="1942"/>
          </a:xfrm>
        </p:grpSpPr>
        <p:sp>
          <p:nvSpPr>
            <p:cNvPr id="348183" name="Text Box 23"/>
            <p:cNvSpPr txBox="1">
              <a:spLocks noChangeArrowheads="1"/>
            </p:cNvSpPr>
            <p:nvPr/>
          </p:nvSpPr>
          <p:spPr bwMode="auto">
            <a:xfrm>
              <a:off x="3808" y="3497"/>
              <a:ext cx="351"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aseline="-25000">
                  <a:latin typeface="Tahoma" charset="0"/>
                  <a:cs typeface="Arial" charset="0"/>
                </a:rPr>
                <a:t>1</a:t>
              </a:r>
            </a:p>
          </p:txBody>
        </p:sp>
        <p:sp>
          <p:nvSpPr>
            <p:cNvPr id="348184" name="Line 24"/>
            <p:cNvSpPr>
              <a:spLocks noChangeShapeType="1"/>
            </p:cNvSpPr>
            <p:nvPr/>
          </p:nvSpPr>
          <p:spPr bwMode="auto">
            <a:xfrm>
              <a:off x="3989" y="1834"/>
              <a:ext cx="0" cy="166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16744" name="Group 25"/>
          <p:cNvGrpSpPr>
            <a:grpSpLocks/>
          </p:cNvGrpSpPr>
          <p:nvPr/>
        </p:nvGrpSpPr>
        <p:grpSpPr bwMode="auto">
          <a:xfrm>
            <a:off x="3722688" y="2692400"/>
            <a:ext cx="2616200" cy="442913"/>
            <a:chOff x="2345" y="1696"/>
            <a:chExt cx="1648" cy="279"/>
          </a:xfrm>
        </p:grpSpPr>
        <p:sp>
          <p:nvSpPr>
            <p:cNvPr id="348186" name="Text Box 26"/>
            <p:cNvSpPr txBox="1">
              <a:spLocks noChangeArrowheads="1"/>
            </p:cNvSpPr>
            <p:nvPr/>
          </p:nvSpPr>
          <p:spPr bwMode="auto">
            <a:xfrm>
              <a:off x="2345" y="1696"/>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r>
                <a:rPr lang="en-US" sz="2300" b="1" i="1" baseline="-25000">
                  <a:cs typeface="Arial" charset="0"/>
                </a:rPr>
                <a:t>B</a:t>
              </a:r>
            </a:p>
          </p:txBody>
        </p:sp>
        <p:sp>
          <p:nvSpPr>
            <p:cNvPr id="348187" name="Line 27"/>
            <p:cNvSpPr>
              <a:spLocks noChangeShapeType="1"/>
            </p:cNvSpPr>
            <p:nvPr/>
          </p:nvSpPr>
          <p:spPr bwMode="auto">
            <a:xfrm flipH="1">
              <a:off x="2679" y="1836"/>
              <a:ext cx="1314"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16745" name="Group 28"/>
          <p:cNvGrpSpPr>
            <a:grpSpLocks/>
          </p:cNvGrpSpPr>
          <p:nvPr/>
        </p:nvGrpSpPr>
        <p:grpSpPr bwMode="auto">
          <a:xfrm>
            <a:off x="3722688" y="3721100"/>
            <a:ext cx="2609850" cy="442913"/>
            <a:chOff x="2345" y="2344"/>
            <a:chExt cx="1644" cy="279"/>
          </a:xfrm>
        </p:grpSpPr>
        <p:sp>
          <p:nvSpPr>
            <p:cNvPr id="348189" name="Text Box 29"/>
            <p:cNvSpPr txBox="1">
              <a:spLocks noChangeArrowheads="1"/>
            </p:cNvSpPr>
            <p:nvPr/>
          </p:nvSpPr>
          <p:spPr bwMode="auto">
            <a:xfrm>
              <a:off x="2345" y="2344"/>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r>
                <a:rPr lang="en-US" sz="2300" b="1" i="1" baseline="-25000">
                  <a:cs typeface="Arial" charset="0"/>
                </a:rPr>
                <a:t>S</a:t>
              </a:r>
            </a:p>
          </p:txBody>
        </p:sp>
        <p:sp>
          <p:nvSpPr>
            <p:cNvPr id="348190" name="Line 30"/>
            <p:cNvSpPr>
              <a:spLocks noChangeShapeType="1"/>
            </p:cNvSpPr>
            <p:nvPr/>
          </p:nvSpPr>
          <p:spPr bwMode="auto">
            <a:xfrm flipH="1">
              <a:off x="2675" y="2486"/>
              <a:ext cx="1314"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348191" name="Group 31"/>
          <p:cNvGrpSpPr>
            <a:grpSpLocks/>
          </p:cNvGrpSpPr>
          <p:nvPr/>
        </p:nvGrpSpPr>
        <p:grpSpPr bwMode="auto">
          <a:xfrm>
            <a:off x="3725863" y="2211388"/>
            <a:ext cx="1912937" cy="442912"/>
            <a:chOff x="2347" y="1393"/>
            <a:chExt cx="1205" cy="279"/>
          </a:xfrm>
        </p:grpSpPr>
        <p:sp>
          <p:nvSpPr>
            <p:cNvPr id="348192" name="Text Box 32"/>
            <p:cNvSpPr txBox="1">
              <a:spLocks noChangeArrowheads="1"/>
            </p:cNvSpPr>
            <p:nvPr/>
          </p:nvSpPr>
          <p:spPr bwMode="auto">
            <a:xfrm>
              <a:off x="2347" y="1393"/>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solidFill>
                    <a:srgbClr val="FF0000"/>
                  </a:solidFill>
                  <a:cs typeface="Arial" charset="0"/>
                </a:rPr>
                <a:t>P</a:t>
              </a:r>
              <a:r>
                <a:rPr lang="en-US" sz="2300" b="1" i="1" baseline="-25000">
                  <a:solidFill>
                    <a:srgbClr val="FF0000"/>
                  </a:solidFill>
                  <a:cs typeface="Arial" charset="0"/>
                </a:rPr>
                <a:t>B</a:t>
              </a:r>
            </a:p>
          </p:txBody>
        </p:sp>
        <p:sp>
          <p:nvSpPr>
            <p:cNvPr id="348193" name="Line 33"/>
            <p:cNvSpPr>
              <a:spLocks noChangeShapeType="1"/>
            </p:cNvSpPr>
            <p:nvPr/>
          </p:nvSpPr>
          <p:spPr bwMode="auto">
            <a:xfrm flipH="1">
              <a:off x="2679" y="1533"/>
              <a:ext cx="873"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348194" name="Group 34"/>
          <p:cNvGrpSpPr>
            <a:grpSpLocks/>
          </p:cNvGrpSpPr>
          <p:nvPr/>
        </p:nvGrpSpPr>
        <p:grpSpPr bwMode="auto">
          <a:xfrm>
            <a:off x="3725863" y="4260850"/>
            <a:ext cx="1911350" cy="442913"/>
            <a:chOff x="2347" y="2684"/>
            <a:chExt cx="1204" cy="279"/>
          </a:xfrm>
        </p:grpSpPr>
        <p:sp>
          <p:nvSpPr>
            <p:cNvPr id="348195" name="Text Box 35"/>
            <p:cNvSpPr txBox="1">
              <a:spLocks noChangeArrowheads="1"/>
            </p:cNvSpPr>
            <p:nvPr/>
          </p:nvSpPr>
          <p:spPr bwMode="auto">
            <a:xfrm>
              <a:off x="2347" y="2684"/>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solidFill>
                    <a:srgbClr val="FF0000"/>
                  </a:solidFill>
                  <a:cs typeface="Arial" charset="0"/>
                </a:rPr>
                <a:t>P</a:t>
              </a:r>
              <a:r>
                <a:rPr lang="en-US" sz="2300" b="1" i="1" baseline="-25000">
                  <a:solidFill>
                    <a:srgbClr val="FF0000"/>
                  </a:solidFill>
                  <a:cs typeface="Arial" charset="0"/>
                </a:rPr>
                <a:t>S</a:t>
              </a:r>
            </a:p>
          </p:txBody>
        </p:sp>
        <p:sp>
          <p:nvSpPr>
            <p:cNvPr id="348196" name="Line 36"/>
            <p:cNvSpPr>
              <a:spLocks noChangeShapeType="1"/>
            </p:cNvSpPr>
            <p:nvPr/>
          </p:nvSpPr>
          <p:spPr bwMode="auto">
            <a:xfrm flipH="1">
              <a:off x="2678" y="2825"/>
              <a:ext cx="873"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48197" name="Rectangle 37"/>
          <p:cNvSpPr>
            <a:spLocks noChangeArrowheads="1"/>
          </p:cNvSpPr>
          <p:nvPr/>
        </p:nvSpPr>
        <p:spPr bwMode="auto">
          <a:xfrm>
            <a:off x="4260850" y="2438400"/>
            <a:ext cx="1365250" cy="2038350"/>
          </a:xfrm>
          <a:prstGeom prst="rect">
            <a:avLst/>
          </a:prstGeom>
          <a:solidFill>
            <a:srgbClr val="FF0000">
              <a:alpha val="25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nvGrpSpPr>
          <p:cNvPr id="348198" name="Group 38"/>
          <p:cNvGrpSpPr>
            <a:grpSpLocks/>
          </p:cNvGrpSpPr>
          <p:nvPr/>
        </p:nvGrpSpPr>
        <p:grpSpPr bwMode="auto">
          <a:xfrm>
            <a:off x="5688013" y="2447925"/>
            <a:ext cx="685800" cy="2020888"/>
            <a:chOff x="3583" y="1542"/>
            <a:chExt cx="432" cy="1273"/>
          </a:xfrm>
        </p:grpSpPr>
        <p:sp>
          <p:nvSpPr>
            <p:cNvPr id="348199" name="AutoShape 39"/>
            <p:cNvSpPr>
              <a:spLocks/>
            </p:cNvSpPr>
            <p:nvPr/>
          </p:nvSpPr>
          <p:spPr bwMode="auto">
            <a:xfrm rot="10800000">
              <a:off x="3583" y="1542"/>
              <a:ext cx="129" cy="1273"/>
            </a:xfrm>
            <a:prstGeom prst="leftBrace">
              <a:avLst>
                <a:gd name="adj1" fmla="val 47285"/>
                <a:gd name="adj2" fmla="val 52630"/>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48200" name="Text Box 40"/>
            <p:cNvSpPr txBox="1">
              <a:spLocks noChangeArrowheads="1"/>
            </p:cNvSpPr>
            <p:nvPr/>
          </p:nvSpPr>
          <p:spPr bwMode="auto">
            <a:xfrm>
              <a:off x="3647" y="2001"/>
              <a:ext cx="36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cs typeface="Arial" charset="0"/>
                </a:rPr>
                <a:t>2</a:t>
              </a:r>
              <a:r>
                <a:rPr lang="en-US" b="1" i="1">
                  <a:cs typeface="Arial" charset="0"/>
                </a:rPr>
                <a:t>T</a:t>
              </a:r>
            </a:p>
          </p:txBody>
        </p:sp>
      </p:grpSp>
      <p:grpSp>
        <p:nvGrpSpPr>
          <p:cNvPr id="116750" name="Group 41"/>
          <p:cNvGrpSpPr>
            <a:grpSpLocks/>
          </p:cNvGrpSpPr>
          <p:nvPr/>
        </p:nvGrpSpPr>
        <p:grpSpPr bwMode="auto">
          <a:xfrm>
            <a:off x="6381750" y="2914650"/>
            <a:ext cx="539750" cy="1022350"/>
            <a:chOff x="4020" y="1836"/>
            <a:chExt cx="340" cy="644"/>
          </a:xfrm>
        </p:grpSpPr>
        <p:sp>
          <p:nvSpPr>
            <p:cNvPr id="348202" name="AutoShape 42"/>
            <p:cNvSpPr>
              <a:spLocks/>
            </p:cNvSpPr>
            <p:nvPr/>
          </p:nvSpPr>
          <p:spPr bwMode="auto">
            <a:xfrm rot="10800000">
              <a:off x="4020" y="1836"/>
              <a:ext cx="129" cy="644"/>
            </a:xfrm>
            <a:prstGeom prst="leftBrace">
              <a:avLst>
                <a:gd name="adj1" fmla="val 27896"/>
                <a:gd name="adj2" fmla="val 52171"/>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48203" name="Text Box 43"/>
            <p:cNvSpPr txBox="1">
              <a:spLocks noChangeArrowheads="1"/>
            </p:cNvSpPr>
            <p:nvPr/>
          </p:nvSpPr>
          <p:spPr bwMode="auto">
            <a:xfrm>
              <a:off x="4080" y="1999"/>
              <a:ext cx="28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T</a:t>
              </a:r>
            </a:p>
          </p:txBody>
        </p:sp>
      </p:grpSp>
      <p:sp>
        <p:nvSpPr>
          <p:cNvPr id="348204" name="Rectangle 44"/>
          <p:cNvSpPr>
            <a:spLocks noChangeArrowheads="1"/>
          </p:cNvSpPr>
          <p:nvPr/>
        </p:nvSpPr>
        <p:spPr bwMode="auto">
          <a:xfrm>
            <a:off x="606425" y="1042988"/>
            <a:ext cx="2568575"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When the </a:t>
            </a:r>
            <a:br>
              <a:rPr lang="en-US" sz="2600">
                <a:cs typeface="Arial" charset="0"/>
              </a:rPr>
            </a:br>
            <a:r>
              <a:rPr lang="en-US" sz="2600">
                <a:cs typeface="Arial" charset="0"/>
              </a:rPr>
              <a:t>tax is small, increasing it causes tax revenue to rise.  </a:t>
            </a:r>
          </a:p>
        </p:txBody>
      </p:sp>
      <p:sp>
        <p:nvSpPr>
          <p:cNvPr id="348205" name="FlagCount" hidden="1">
            <a:hlinkClick r:id="rId3"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00"/>
            </a:schemeClr>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400" b="1">
                <a:latin typeface="Tahoma" charset="0"/>
                <a:cs typeface="Arial" charset="0"/>
              </a:rPr>
              <a:t>0</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48204"/>
                                        </p:tgtEl>
                                        <p:attrNameLst>
                                          <p:attrName>style.visibility</p:attrName>
                                        </p:attrNameLst>
                                      </p:cBhvr>
                                      <p:to>
                                        <p:strVal val="visible"/>
                                      </p:to>
                                    </p:set>
                                    <p:animEffect transition="in" filter="wipe(left)">
                                      <p:cBhvr>
                                        <p:cTn id="7" dur="500"/>
                                        <p:tgtEl>
                                          <p:spTgt spid="34820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348181"/>
                                        </p:tgtEl>
                                        <p:attrNameLst>
                                          <p:attrName>style.visibility</p:attrName>
                                        </p:attrNameLst>
                                      </p:cBhvr>
                                      <p:to>
                                        <p:strVal val="visible"/>
                                      </p:to>
                                    </p:set>
                                    <p:animEffect transition="in" filter="wipe(up)">
                                      <p:cBhvr>
                                        <p:cTn id="12" dur="500"/>
                                        <p:tgtEl>
                                          <p:spTgt spid="348181"/>
                                        </p:tgtEl>
                                      </p:cBhvr>
                                    </p:animEffect>
                                  </p:childTnLst>
                                </p:cTn>
                              </p:par>
                            </p:childTnLst>
                          </p:cTn>
                        </p:par>
                        <p:par>
                          <p:cTn id="13" fill="hold" nodeType="afterGroup">
                            <p:stCondLst>
                              <p:cond delay="500"/>
                            </p:stCondLst>
                            <p:childTnLst>
                              <p:par>
                                <p:cTn id="14" presetID="9" presetClass="entr" presetSubtype="0" fill="hold" nodeType="afterEffect">
                                  <p:stCondLst>
                                    <p:cond delay="0"/>
                                  </p:stCondLst>
                                  <p:childTnLst>
                                    <p:set>
                                      <p:cBhvr>
                                        <p:cTn id="15" dur="1" fill="hold">
                                          <p:stCondLst>
                                            <p:cond delay="0"/>
                                          </p:stCondLst>
                                        </p:cTn>
                                        <p:tgtEl>
                                          <p:spTgt spid="348198"/>
                                        </p:tgtEl>
                                        <p:attrNameLst>
                                          <p:attrName>style.visibility</p:attrName>
                                        </p:attrNameLst>
                                      </p:cBhvr>
                                      <p:to>
                                        <p:strVal val="visible"/>
                                      </p:to>
                                    </p:set>
                                    <p:animEffect transition="in" filter="dissolve">
                                      <p:cBhvr>
                                        <p:cTn id="16" dur="500"/>
                                        <p:tgtEl>
                                          <p:spTgt spid="34819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1" fill="hold" nodeType="clickEffect">
                                  <p:stCondLst>
                                    <p:cond delay="0"/>
                                  </p:stCondLst>
                                  <p:childTnLst>
                                    <p:set>
                                      <p:cBhvr>
                                        <p:cTn id="20" dur="1" fill="hold">
                                          <p:stCondLst>
                                            <p:cond delay="0"/>
                                          </p:stCondLst>
                                        </p:cTn>
                                        <p:tgtEl>
                                          <p:spTgt spid="348162"/>
                                        </p:tgtEl>
                                        <p:attrNameLst>
                                          <p:attrName>style.visibility</p:attrName>
                                        </p:attrNameLst>
                                      </p:cBhvr>
                                      <p:to>
                                        <p:strVal val="visible"/>
                                      </p:to>
                                    </p:set>
                                    <p:animEffect transition="in" filter="wipe(up)">
                                      <p:cBhvr>
                                        <p:cTn id="21" dur="500"/>
                                        <p:tgtEl>
                                          <p:spTgt spid="34816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2" fill="hold" nodeType="clickEffect">
                                  <p:stCondLst>
                                    <p:cond delay="0"/>
                                  </p:stCondLst>
                                  <p:childTnLst>
                                    <p:set>
                                      <p:cBhvr>
                                        <p:cTn id="25" dur="1" fill="hold">
                                          <p:stCondLst>
                                            <p:cond delay="0"/>
                                          </p:stCondLst>
                                        </p:cTn>
                                        <p:tgtEl>
                                          <p:spTgt spid="348191"/>
                                        </p:tgtEl>
                                        <p:attrNameLst>
                                          <p:attrName>style.visibility</p:attrName>
                                        </p:attrNameLst>
                                      </p:cBhvr>
                                      <p:to>
                                        <p:strVal val="visible"/>
                                      </p:to>
                                    </p:set>
                                    <p:animEffect transition="in" filter="wipe(right)">
                                      <p:cBhvr>
                                        <p:cTn id="26" dur="500"/>
                                        <p:tgtEl>
                                          <p:spTgt spid="34819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2" fill="hold" nodeType="clickEffect">
                                  <p:stCondLst>
                                    <p:cond delay="0"/>
                                  </p:stCondLst>
                                  <p:childTnLst>
                                    <p:set>
                                      <p:cBhvr>
                                        <p:cTn id="30" dur="1" fill="hold">
                                          <p:stCondLst>
                                            <p:cond delay="0"/>
                                          </p:stCondLst>
                                        </p:cTn>
                                        <p:tgtEl>
                                          <p:spTgt spid="348194"/>
                                        </p:tgtEl>
                                        <p:attrNameLst>
                                          <p:attrName>style.visibility</p:attrName>
                                        </p:attrNameLst>
                                      </p:cBhvr>
                                      <p:to>
                                        <p:strVal val="visible"/>
                                      </p:to>
                                    </p:set>
                                    <p:animEffect transition="in" filter="wipe(right)">
                                      <p:cBhvr>
                                        <p:cTn id="31" dur="500"/>
                                        <p:tgtEl>
                                          <p:spTgt spid="348194"/>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348197"/>
                                        </p:tgtEl>
                                        <p:attrNameLst>
                                          <p:attrName>style.visibility</p:attrName>
                                        </p:attrNameLst>
                                      </p:cBhvr>
                                      <p:to>
                                        <p:strVal val="visible"/>
                                      </p:to>
                                    </p:set>
                                    <p:animEffect transition="in" filter="dissolve">
                                      <p:cBhvr>
                                        <p:cTn id="36" dur="500"/>
                                        <p:tgtEl>
                                          <p:spTgt spid="34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7" grpId="0" animBg="1"/>
      <p:bldP spid="34820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0210" name="Group 2"/>
          <p:cNvGrpSpPr>
            <a:grpSpLocks/>
          </p:cNvGrpSpPr>
          <p:nvPr/>
        </p:nvGrpSpPr>
        <p:grpSpPr bwMode="auto">
          <a:xfrm>
            <a:off x="4649788" y="1955800"/>
            <a:ext cx="557212" cy="4038600"/>
            <a:chOff x="2929" y="1232"/>
            <a:chExt cx="351" cy="2544"/>
          </a:xfrm>
        </p:grpSpPr>
        <p:sp>
          <p:nvSpPr>
            <p:cNvPr id="350211" name="Line 3"/>
            <p:cNvSpPr>
              <a:spLocks noChangeShapeType="1"/>
            </p:cNvSpPr>
            <p:nvPr/>
          </p:nvSpPr>
          <p:spPr bwMode="auto">
            <a:xfrm>
              <a:off x="3110" y="1232"/>
              <a:ext cx="0" cy="226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50212" name="Text Box 4"/>
            <p:cNvSpPr txBox="1">
              <a:spLocks noChangeArrowheads="1"/>
            </p:cNvSpPr>
            <p:nvPr/>
          </p:nvSpPr>
          <p:spPr bwMode="auto">
            <a:xfrm>
              <a:off x="2929" y="3497"/>
              <a:ext cx="351"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aseline="-25000">
                  <a:latin typeface="Tahoma" charset="0"/>
                  <a:cs typeface="Arial" charset="0"/>
                </a:rPr>
                <a:t>3</a:t>
              </a:r>
            </a:p>
          </p:txBody>
        </p:sp>
      </p:grpSp>
      <p:sp>
        <p:nvSpPr>
          <p:cNvPr id="350213" name="Rectangle 5"/>
          <p:cNvSpPr>
            <a:spLocks noGrp="1" noChangeArrowheads="1"/>
          </p:cNvSpPr>
          <p:nvPr>
            <p:ph type="title"/>
          </p:nvPr>
        </p:nvSpPr>
        <p:spPr>
          <a:xfrm>
            <a:off x="685800" y="352425"/>
            <a:ext cx="7772400" cy="1003300"/>
          </a:xfrm>
        </p:spPr>
        <p:txBody>
          <a:bodyPr/>
          <a:lstStyle/>
          <a:p>
            <a:pPr eaLnBrk="1" hangingPunct="1">
              <a:defRPr/>
            </a:pPr>
            <a:r>
              <a:rPr lang="en-US" sz="3600" b="1" smtClean="0">
                <a:solidFill>
                  <a:schemeClr val="accent2"/>
                </a:solidFill>
              </a:rPr>
              <a:t>Revenue and the Size of the Tax</a:t>
            </a:r>
            <a:endParaRPr lang="en-US" smtClean="0">
              <a:solidFill>
                <a:srgbClr val="FF0000"/>
              </a:solidFill>
            </a:endParaRPr>
          </a:p>
        </p:txBody>
      </p:sp>
      <p:grpSp>
        <p:nvGrpSpPr>
          <p:cNvPr id="118787" name="Group 6"/>
          <p:cNvGrpSpPr>
            <a:grpSpLocks/>
          </p:cNvGrpSpPr>
          <p:nvPr/>
        </p:nvGrpSpPr>
        <p:grpSpPr bwMode="auto">
          <a:xfrm>
            <a:off x="4068763" y="1108075"/>
            <a:ext cx="4305300" cy="4659313"/>
            <a:chOff x="2563" y="698"/>
            <a:chExt cx="2712" cy="2935"/>
          </a:xfrm>
        </p:grpSpPr>
        <p:grpSp>
          <p:nvGrpSpPr>
            <p:cNvPr id="118814" name="Group 7"/>
            <p:cNvGrpSpPr>
              <a:grpSpLocks/>
            </p:cNvGrpSpPr>
            <p:nvPr/>
          </p:nvGrpSpPr>
          <p:grpSpPr bwMode="auto">
            <a:xfrm>
              <a:off x="2563" y="698"/>
              <a:ext cx="2712" cy="2935"/>
              <a:chOff x="2305" y="942"/>
              <a:chExt cx="2712" cy="2675"/>
            </a:xfrm>
          </p:grpSpPr>
          <p:grpSp>
            <p:nvGrpSpPr>
              <p:cNvPr id="118821" name="Group 8"/>
              <p:cNvGrpSpPr>
                <a:grpSpLocks/>
              </p:cNvGrpSpPr>
              <p:nvPr/>
            </p:nvGrpSpPr>
            <p:grpSpPr bwMode="auto">
              <a:xfrm>
                <a:off x="2424" y="1167"/>
                <a:ext cx="2382" cy="2331"/>
                <a:chOff x="2424" y="1167"/>
                <a:chExt cx="2400" cy="2079"/>
              </a:xfrm>
            </p:grpSpPr>
            <p:sp>
              <p:nvSpPr>
                <p:cNvPr id="350217" name="Line 9"/>
                <p:cNvSpPr>
                  <a:spLocks noChangeShapeType="1"/>
                </p:cNvSpPr>
                <p:nvPr/>
              </p:nvSpPr>
              <p:spPr bwMode="auto">
                <a:xfrm>
                  <a:off x="2424" y="1167"/>
                  <a:ext cx="0" cy="20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50218" name="Line 10"/>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50219" name="Text Box 11"/>
              <p:cNvSpPr txBox="1">
                <a:spLocks noChangeArrowheads="1"/>
              </p:cNvSpPr>
              <p:nvPr/>
            </p:nvSpPr>
            <p:spPr bwMode="auto">
              <a:xfrm>
                <a:off x="2305" y="942"/>
                <a:ext cx="23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P</a:t>
                </a:r>
              </a:p>
            </p:txBody>
          </p:sp>
          <p:sp>
            <p:nvSpPr>
              <p:cNvPr id="350220" name="Text Box 12"/>
              <p:cNvSpPr txBox="1">
                <a:spLocks noChangeArrowheads="1"/>
              </p:cNvSpPr>
              <p:nvPr/>
            </p:nvSpPr>
            <p:spPr bwMode="auto">
              <a:xfrm>
                <a:off x="4784" y="3363"/>
                <a:ext cx="23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p>
            </p:txBody>
          </p:sp>
        </p:grpSp>
        <p:grpSp>
          <p:nvGrpSpPr>
            <p:cNvPr id="118815" name="Group 13"/>
            <p:cNvGrpSpPr>
              <a:grpSpLocks/>
            </p:cNvGrpSpPr>
            <p:nvPr/>
          </p:nvGrpSpPr>
          <p:grpSpPr bwMode="auto">
            <a:xfrm>
              <a:off x="2816" y="1025"/>
              <a:ext cx="2363" cy="1682"/>
              <a:chOff x="2816" y="1025"/>
              <a:chExt cx="2363" cy="1682"/>
            </a:xfrm>
          </p:grpSpPr>
          <p:sp>
            <p:nvSpPr>
              <p:cNvPr id="350222" name="Text Box 14"/>
              <p:cNvSpPr txBox="1">
                <a:spLocks noChangeArrowheads="1"/>
              </p:cNvSpPr>
              <p:nvPr/>
            </p:nvSpPr>
            <p:spPr bwMode="auto">
              <a:xfrm>
                <a:off x="4946" y="2428"/>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D</a:t>
                </a:r>
              </a:p>
            </p:txBody>
          </p:sp>
          <p:sp>
            <p:nvSpPr>
              <p:cNvPr id="350223" name="Line 15"/>
              <p:cNvSpPr>
                <a:spLocks noChangeShapeType="1"/>
              </p:cNvSpPr>
              <p:nvPr/>
            </p:nvSpPr>
            <p:spPr bwMode="auto">
              <a:xfrm>
                <a:off x="2816" y="1025"/>
                <a:ext cx="2173" cy="1500"/>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18816" name="Group 16"/>
            <p:cNvGrpSpPr>
              <a:grpSpLocks/>
            </p:cNvGrpSpPr>
            <p:nvPr/>
          </p:nvGrpSpPr>
          <p:grpSpPr bwMode="auto">
            <a:xfrm>
              <a:off x="2766" y="1538"/>
              <a:ext cx="2402" cy="1893"/>
              <a:chOff x="2766" y="1538"/>
              <a:chExt cx="2402" cy="1893"/>
            </a:xfrm>
          </p:grpSpPr>
          <p:sp>
            <p:nvSpPr>
              <p:cNvPr id="350225" name="Text Box 17"/>
              <p:cNvSpPr txBox="1">
                <a:spLocks noChangeArrowheads="1"/>
              </p:cNvSpPr>
              <p:nvPr/>
            </p:nvSpPr>
            <p:spPr bwMode="auto">
              <a:xfrm>
                <a:off x="4935" y="1538"/>
                <a:ext cx="233"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S</a:t>
                </a:r>
              </a:p>
            </p:txBody>
          </p:sp>
          <p:sp>
            <p:nvSpPr>
              <p:cNvPr id="350226" name="Line 18"/>
              <p:cNvSpPr>
                <a:spLocks noChangeShapeType="1"/>
              </p:cNvSpPr>
              <p:nvPr/>
            </p:nvSpPr>
            <p:spPr bwMode="auto">
              <a:xfrm flipV="1">
                <a:off x="2766" y="1732"/>
                <a:ext cx="2198" cy="1699"/>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sp>
        <p:nvSpPr>
          <p:cNvPr id="350227" name="Line 19"/>
          <p:cNvSpPr>
            <a:spLocks noChangeShapeType="1"/>
          </p:cNvSpPr>
          <p:nvPr/>
        </p:nvSpPr>
        <p:spPr bwMode="auto">
          <a:xfrm flipV="1">
            <a:off x="4937125" y="1951038"/>
            <a:ext cx="0" cy="3063875"/>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50228" name="Line 20"/>
          <p:cNvSpPr>
            <a:spLocks noChangeShapeType="1"/>
          </p:cNvSpPr>
          <p:nvPr/>
        </p:nvSpPr>
        <p:spPr bwMode="auto">
          <a:xfrm flipV="1">
            <a:off x="5638800" y="2436813"/>
            <a:ext cx="1588" cy="2039937"/>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118790" name="Group 21"/>
          <p:cNvGrpSpPr>
            <a:grpSpLocks/>
          </p:cNvGrpSpPr>
          <p:nvPr/>
        </p:nvGrpSpPr>
        <p:grpSpPr bwMode="auto">
          <a:xfrm>
            <a:off x="5367338" y="2443163"/>
            <a:ext cx="557212" cy="3557587"/>
            <a:chOff x="3381" y="1539"/>
            <a:chExt cx="351" cy="2241"/>
          </a:xfrm>
        </p:grpSpPr>
        <p:sp>
          <p:nvSpPr>
            <p:cNvPr id="350230" name="Line 22"/>
            <p:cNvSpPr>
              <a:spLocks noChangeShapeType="1"/>
            </p:cNvSpPr>
            <p:nvPr/>
          </p:nvSpPr>
          <p:spPr bwMode="auto">
            <a:xfrm>
              <a:off x="3553" y="1539"/>
              <a:ext cx="0" cy="1961"/>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50231" name="Text Box 23"/>
            <p:cNvSpPr txBox="1">
              <a:spLocks noChangeArrowheads="1"/>
            </p:cNvSpPr>
            <p:nvPr/>
          </p:nvSpPr>
          <p:spPr bwMode="auto">
            <a:xfrm>
              <a:off x="3381" y="3501"/>
              <a:ext cx="351"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cs typeface="Arial" charset="0"/>
                </a:rPr>
                <a:t>Q</a:t>
              </a:r>
              <a:r>
                <a:rPr lang="en-US" sz="2300" baseline="-25000">
                  <a:latin typeface="Tahoma" charset="0"/>
                  <a:cs typeface="Arial" charset="0"/>
                </a:rPr>
                <a:t>2</a:t>
              </a:r>
            </a:p>
          </p:txBody>
        </p:sp>
      </p:grpSp>
      <p:grpSp>
        <p:nvGrpSpPr>
          <p:cNvPr id="118791" name="Group 24"/>
          <p:cNvGrpSpPr>
            <a:grpSpLocks/>
          </p:cNvGrpSpPr>
          <p:nvPr/>
        </p:nvGrpSpPr>
        <p:grpSpPr bwMode="auto">
          <a:xfrm>
            <a:off x="3725863" y="2211388"/>
            <a:ext cx="1912937" cy="442912"/>
            <a:chOff x="2347" y="1393"/>
            <a:chExt cx="1205" cy="279"/>
          </a:xfrm>
        </p:grpSpPr>
        <p:sp>
          <p:nvSpPr>
            <p:cNvPr id="350233" name="Text Box 25"/>
            <p:cNvSpPr txBox="1">
              <a:spLocks noChangeArrowheads="1"/>
            </p:cNvSpPr>
            <p:nvPr/>
          </p:nvSpPr>
          <p:spPr bwMode="auto">
            <a:xfrm>
              <a:off x="2347" y="1393"/>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solidFill>
                    <a:srgbClr val="FF0000"/>
                  </a:solidFill>
                  <a:cs typeface="Arial" charset="0"/>
                </a:rPr>
                <a:t>P</a:t>
              </a:r>
              <a:r>
                <a:rPr lang="en-US" sz="2300" b="1" i="1" baseline="-25000">
                  <a:solidFill>
                    <a:srgbClr val="FF0000"/>
                  </a:solidFill>
                  <a:cs typeface="Arial" charset="0"/>
                </a:rPr>
                <a:t>B</a:t>
              </a:r>
            </a:p>
          </p:txBody>
        </p:sp>
        <p:sp>
          <p:nvSpPr>
            <p:cNvPr id="350234" name="Line 26"/>
            <p:cNvSpPr>
              <a:spLocks noChangeShapeType="1"/>
            </p:cNvSpPr>
            <p:nvPr/>
          </p:nvSpPr>
          <p:spPr bwMode="auto">
            <a:xfrm flipH="1">
              <a:off x="2679" y="1533"/>
              <a:ext cx="873"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18792" name="Group 27"/>
          <p:cNvGrpSpPr>
            <a:grpSpLocks/>
          </p:cNvGrpSpPr>
          <p:nvPr/>
        </p:nvGrpSpPr>
        <p:grpSpPr bwMode="auto">
          <a:xfrm>
            <a:off x="3725863" y="4260850"/>
            <a:ext cx="1911350" cy="442913"/>
            <a:chOff x="2347" y="2684"/>
            <a:chExt cx="1204" cy="279"/>
          </a:xfrm>
        </p:grpSpPr>
        <p:sp>
          <p:nvSpPr>
            <p:cNvPr id="350236" name="Text Box 28"/>
            <p:cNvSpPr txBox="1">
              <a:spLocks noChangeArrowheads="1"/>
            </p:cNvSpPr>
            <p:nvPr/>
          </p:nvSpPr>
          <p:spPr bwMode="auto">
            <a:xfrm>
              <a:off x="2347" y="2684"/>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solidFill>
                    <a:srgbClr val="FF0000"/>
                  </a:solidFill>
                  <a:cs typeface="Arial" charset="0"/>
                </a:rPr>
                <a:t>P</a:t>
              </a:r>
              <a:r>
                <a:rPr lang="en-US" sz="2300" b="1" i="1" baseline="-25000">
                  <a:solidFill>
                    <a:srgbClr val="FF0000"/>
                  </a:solidFill>
                  <a:cs typeface="Arial" charset="0"/>
                </a:rPr>
                <a:t>S</a:t>
              </a:r>
            </a:p>
          </p:txBody>
        </p:sp>
        <p:sp>
          <p:nvSpPr>
            <p:cNvPr id="350237" name="Line 29"/>
            <p:cNvSpPr>
              <a:spLocks noChangeShapeType="1"/>
            </p:cNvSpPr>
            <p:nvPr/>
          </p:nvSpPr>
          <p:spPr bwMode="auto">
            <a:xfrm flipH="1">
              <a:off x="2678" y="2825"/>
              <a:ext cx="873"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350238" name="Group 30"/>
          <p:cNvGrpSpPr>
            <a:grpSpLocks/>
          </p:cNvGrpSpPr>
          <p:nvPr/>
        </p:nvGrpSpPr>
        <p:grpSpPr bwMode="auto">
          <a:xfrm>
            <a:off x="3719513" y="1727200"/>
            <a:ext cx="1223962" cy="442913"/>
            <a:chOff x="2343" y="1088"/>
            <a:chExt cx="771" cy="279"/>
          </a:xfrm>
        </p:grpSpPr>
        <p:sp>
          <p:nvSpPr>
            <p:cNvPr id="350239" name="Text Box 31"/>
            <p:cNvSpPr txBox="1">
              <a:spLocks noChangeArrowheads="1"/>
            </p:cNvSpPr>
            <p:nvPr/>
          </p:nvSpPr>
          <p:spPr bwMode="auto">
            <a:xfrm>
              <a:off x="2343" y="1088"/>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solidFill>
                    <a:srgbClr val="0000FF"/>
                  </a:solidFill>
                  <a:cs typeface="Arial" charset="0"/>
                </a:rPr>
                <a:t>P</a:t>
              </a:r>
              <a:r>
                <a:rPr lang="en-US" sz="2300" b="1" i="1" baseline="-25000">
                  <a:solidFill>
                    <a:srgbClr val="0000FF"/>
                  </a:solidFill>
                  <a:cs typeface="Arial" charset="0"/>
                </a:rPr>
                <a:t>B</a:t>
              </a:r>
            </a:p>
          </p:txBody>
        </p:sp>
        <p:sp>
          <p:nvSpPr>
            <p:cNvPr id="350240" name="Line 32"/>
            <p:cNvSpPr>
              <a:spLocks noChangeShapeType="1"/>
            </p:cNvSpPr>
            <p:nvPr/>
          </p:nvSpPr>
          <p:spPr bwMode="auto">
            <a:xfrm flipH="1">
              <a:off x="2679" y="1230"/>
              <a:ext cx="435"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350241" name="Group 33"/>
          <p:cNvGrpSpPr>
            <a:grpSpLocks/>
          </p:cNvGrpSpPr>
          <p:nvPr/>
        </p:nvGrpSpPr>
        <p:grpSpPr bwMode="auto">
          <a:xfrm>
            <a:off x="3724275" y="4799013"/>
            <a:ext cx="1217613" cy="442912"/>
            <a:chOff x="2346" y="3023"/>
            <a:chExt cx="767" cy="279"/>
          </a:xfrm>
        </p:grpSpPr>
        <p:sp>
          <p:nvSpPr>
            <p:cNvPr id="350242" name="Text Box 34"/>
            <p:cNvSpPr txBox="1">
              <a:spLocks noChangeArrowheads="1"/>
            </p:cNvSpPr>
            <p:nvPr/>
          </p:nvSpPr>
          <p:spPr bwMode="auto">
            <a:xfrm>
              <a:off x="2346" y="3023"/>
              <a:ext cx="33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b="1" i="1">
                  <a:solidFill>
                    <a:srgbClr val="0000FF"/>
                  </a:solidFill>
                  <a:cs typeface="Arial" charset="0"/>
                </a:rPr>
                <a:t>P</a:t>
              </a:r>
              <a:r>
                <a:rPr lang="en-US" sz="2300" b="1" i="1" baseline="-25000">
                  <a:solidFill>
                    <a:srgbClr val="0000FF"/>
                  </a:solidFill>
                  <a:cs typeface="Arial" charset="0"/>
                </a:rPr>
                <a:t>S</a:t>
              </a:r>
            </a:p>
          </p:txBody>
        </p:sp>
        <p:sp>
          <p:nvSpPr>
            <p:cNvPr id="350243" name="Line 35"/>
            <p:cNvSpPr>
              <a:spLocks noChangeShapeType="1"/>
            </p:cNvSpPr>
            <p:nvPr/>
          </p:nvSpPr>
          <p:spPr bwMode="auto">
            <a:xfrm flipH="1">
              <a:off x="2678" y="3164"/>
              <a:ext cx="435"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50244" name="Rectangle 36"/>
          <p:cNvSpPr>
            <a:spLocks noChangeArrowheads="1"/>
          </p:cNvSpPr>
          <p:nvPr/>
        </p:nvSpPr>
        <p:spPr bwMode="auto">
          <a:xfrm>
            <a:off x="4260850" y="2438400"/>
            <a:ext cx="1365250" cy="2038350"/>
          </a:xfrm>
          <a:prstGeom prst="rect">
            <a:avLst/>
          </a:prstGeom>
          <a:solidFill>
            <a:srgbClr val="FF0000">
              <a:alpha val="25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50245" name="Rectangle 37"/>
          <p:cNvSpPr>
            <a:spLocks noChangeArrowheads="1"/>
          </p:cNvSpPr>
          <p:nvPr/>
        </p:nvSpPr>
        <p:spPr bwMode="auto">
          <a:xfrm>
            <a:off x="4260850" y="1955800"/>
            <a:ext cx="673100" cy="3060700"/>
          </a:xfrm>
          <a:prstGeom prst="rect">
            <a:avLst/>
          </a:prstGeom>
          <a:solidFill>
            <a:srgbClr val="0000FF">
              <a:alpha val="25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nvGrpSpPr>
          <p:cNvPr id="350246" name="Group 38"/>
          <p:cNvGrpSpPr>
            <a:grpSpLocks/>
          </p:cNvGrpSpPr>
          <p:nvPr/>
        </p:nvGrpSpPr>
        <p:grpSpPr bwMode="auto">
          <a:xfrm>
            <a:off x="5002213" y="1954213"/>
            <a:ext cx="682625" cy="3062287"/>
            <a:chOff x="3151" y="1231"/>
            <a:chExt cx="430" cy="1929"/>
          </a:xfrm>
        </p:grpSpPr>
        <p:sp>
          <p:nvSpPr>
            <p:cNvPr id="350247" name="AutoShape 39"/>
            <p:cNvSpPr>
              <a:spLocks/>
            </p:cNvSpPr>
            <p:nvPr/>
          </p:nvSpPr>
          <p:spPr bwMode="auto">
            <a:xfrm rot="10800000">
              <a:off x="3151" y="1231"/>
              <a:ext cx="129" cy="1929"/>
            </a:xfrm>
            <a:prstGeom prst="leftBrace">
              <a:avLst>
                <a:gd name="adj1" fmla="val 65837"/>
                <a:gd name="adj2" fmla="val 52616"/>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50248" name="Text Box 40"/>
            <p:cNvSpPr txBox="1">
              <a:spLocks noChangeArrowheads="1"/>
            </p:cNvSpPr>
            <p:nvPr/>
          </p:nvSpPr>
          <p:spPr bwMode="auto">
            <a:xfrm>
              <a:off x="3213" y="1999"/>
              <a:ext cx="36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cs typeface="Arial" charset="0"/>
                </a:rPr>
                <a:t>3</a:t>
              </a:r>
              <a:r>
                <a:rPr lang="en-US" b="1" i="1">
                  <a:cs typeface="Arial" charset="0"/>
                </a:rPr>
                <a:t>T</a:t>
              </a:r>
            </a:p>
          </p:txBody>
        </p:sp>
      </p:grpSp>
      <p:sp>
        <p:nvSpPr>
          <p:cNvPr id="350249" name="AutoShape 41"/>
          <p:cNvSpPr>
            <a:spLocks/>
          </p:cNvSpPr>
          <p:nvPr/>
        </p:nvSpPr>
        <p:spPr bwMode="auto">
          <a:xfrm rot="10800000">
            <a:off x="5688013" y="2447925"/>
            <a:ext cx="204787" cy="2020888"/>
          </a:xfrm>
          <a:prstGeom prst="leftBrace">
            <a:avLst>
              <a:gd name="adj1" fmla="val 47285"/>
              <a:gd name="adj2" fmla="val 52630"/>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50250" name="Text Box 42"/>
          <p:cNvSpPr txBox="1">
            <a:spLocks noChangeArrowheads="1"/>
          </p:cNvSpPr>
          <p:nvPr/>
        </p:nvSpPr>
        <p:spPr bwMode="auto">
          <a:xfrm>
            <a:off x="5789613" y="3176588"/>
            <a:ext cx="584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cs typeface="Arial" charset="0"/>
              </a:rPr>
              <a:t>2</a:t>
            </a:r>
            <a:r>
              <a:rPr lang="en-US" b="1" i="1">
                <a:cs typeface="Arial" charset="0"/>
              </a:rPr>
              <a:t>T</a:t>
            </a:r>
          </a:p>
        </p:txBody>
      </p:sp>
      <p:sp>
        <p:nvSpPr>
          <p:cNvPr id="350251" name="Rectangle 43"/>
          <p:cNvSpPr>
            <a:spLocks noChangeArrowheads="1"/>
          </p:cNvSpPr>
          <p:nvPr/>
        </p:nvSpPr>
        <p:spPr bwMode="auto">
          <a:xfrm>
            <a:off x="700088" y="3046413"/>
            <a:ext cx="2568575"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When the </a:t>
            </a:r>
            <a:br>
              <a:rPr lang="en-US" sz="2600">
                <a:cs typeface="Arial" charset="0"/>
              </a:rPr>
            </a:br>
            <a:r>
              <a:rPr lang="en-US" sz="2600">
                <a:cs typeface="Arial" charset="0"/>
              </a:rPr>
              <a:t>tax is larger, increasing it causes tax revenue to fall.  </a:t>
            </a:r>
          </a:p>
        </p:txBody>
      </p:sp>
      <p:sp>
        <p:nvSpPr>
          <p:cNvPr id="350252" name="FlagCount" hidden="1">
            <a:hlinkClick r:id="rId3"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00"/>
            </a:schemeClr>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400" b="1">
                <a:latin typeface="Tahoma" charset="0"/>
                <a:cs typeface="Arial" charset="0"/>
              </a:rPr>
              <a:t>0</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50227"/>
                                        </p:tgtEl>
                                        <p:attrNameLst>
                                          <p:attrName>style.visibility</p:attrName>
                                        </p:attrNameLst>
                                      </p:cBhvr>
                                      <p:to>
                                        <p:strVal val="visible"/>
                                      </p:to>
                                    </p:set>
                                    <p:animEffect transition="in" filter="wipe(up)">
                                      <p:cBhvr>
                                        <p:cTn id="7" dur="500"/>
                                        <p:tgtEl>
                                          <p:spTgt spid="350227"/>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350246"/>
                                        </p:tgtEl>
                                        <p:attrNameLst>
                                          <p:attrName>style.visibility</p:attrName>
                                        </p:attrNameLst>
                                      </p:cBhvr>
                                      <p:to>
                                        <p:strVal val="visible"/>
                                      </p:to>
                                    </p:set>
                                    <p:animEffect transition="in" filter="dissolve">
                                      <p:cBhvr>
                                        <p:cTn id="11" dur="500"/>
                                        <p:tgtEl>
                                          <p:spTgt spid="350246"/>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350210"/>
                                        </p:tgtEl>
                                        <p:attrNameLst>
                                          <p:attrName>style.visibility</p:attrName>
                                        </p:attrNameLst>
                                      </p:cBhvr>
                                      <p:to>
                                        <p:strVal val="visible"/>
                                      </p:to>
                                    </p:set>
                                    <p:animEffect transition="in" filter="wipe(up)">
                                      <p:cBhvr>
                                        <p:cTn id="15" dur="500"/>
                                        <p:tgtEl>
                                          <p:spTgt spid="350210"/>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2" fill="hold" nodeType="clickEffect">
                                  <p:stCondLst>
                                    <p:cond delay="0"/>
                                  </p:stCondLst>
                                  <p:childTnLst>
                                    <p:set>
                                      <p:cBhvr>
                                        <p:cTn id="19" dur="1" fill="hold">
                                          <p:stCondLst>
                                            <p:cond delay="0"/>
                                          </p:stCondLst>
                                        </p:cTn>
                                        <p:tgtEl>
                                          <p:spTgt spid="350238"/>
                                        </p:tgtEl>
                                        <p:attrNameLst>
                                          <p:attrName>style.visibility</p:attrName>
                                        </p:attrNameLst>
                                      </p:cBhvr>
                                      <p:to>
                                        <p:strVal val="visible"/>
                                      </p:to>
                                    </p:set>
                                    <p:animEffect transition="in" filter="wipe(right)">
                                      <p:cBhvr>
                                        <p:cTn id="20" dur="500"/>
                                        <p:tgtEl>
                                          <p:spTgt spid="35023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2" fill="hold" nodeType="clickEffect">
                                  <p:stCondLst>
                                    <p:cond delay="0"/>
                                  </p:stCondLst>
                                  <p:childTnLst>
                                    <p:set>
                                      <p:cBhvr>
                                        <p:cTn id="24" dur="1" fill="hold">
                                          <p:stCondLst>
                                            <p:cond delay="0"/>
                                          </p:stCondLst>
                                        </p:cTn>
                                        <p:tgtEl>
                                          <p:spTgt spid="350241"/>
                                        </p:tgtEl>
                                        <p:attrNameLst>
                                          <p:attrName>style.visibility</p:attrName>
                                        </p:attrNameLst>
                                      </p:cBhvr>
                                      <p:to>
                                        <p:strVal val="visible"/>
                                      </p:to>
                                    </p:set>
                                    <p:animEffect transition="in" filter="wipe(right)">
                                      <p:cBhvr>
                                        <p:cTn id="25" dur="500"/>
                                        <p:tgtEl>
                                          <p:spTgt spid="350241"/>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350245"/>
                                        </p:tgtEl>
                                        <p:attrNameLst>
                                          <p:attrName>style.visibility</p:attrName>
                                        </p:attrNameLst>
                                      </p:cBhvr>
                                      <p:to>
                                        <p:strVal val="visible"/>
                                      </p:to>
                                    </p:set>
                                    <p:animEffect transition="in" filter="dissolve">
                                      <p:cBhvr>
                                        <p:cTn id="30" dur="500"/>
                                        <p:tgtEl>
                                          <p:spTgt spid="350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24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ChangeArrowheads="1"/>
          </p:cNvSpPr>
          <p:nvPr/>
        </p:nvSpPr>
        <p:spPr bwMode="auto">
          <a:xfrm>
            <a:off x="266700" y="1373188"/>
            <a:ext cx="2851150" cy="283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600">
                <a:cs typeface="Arial" charset="0"/>
              </a:rPr>
              <a:t>The </a:t>
            </a:r>
            <a:r>
              <a:rPr lang="en-US" sz="2600" b="1">
                <a:solidFill>
                  <a:srgbClr val="CC0000"/>
                </a:solidFill>
                <a:cs typeface="Arial" charset="0"/>
              </a:rPr>
              <a:t>Laffer curve</a:t>
            </a:r>
            <a:r>
              <a:rPr lang="en-US" sz="2600">
                <a:cs typeface="Arial" charset="0"/>
              </a:rPr>
              <a:t> shows the relationship between </a:t>
            </a:r>
            <a:br>
              <a:rPr lang="en-US" sz="2600">
                <a:cs typeface="Arial" charset="0"/>
              </a:rPr>
            </a:br>
            <a:r>
              <a:rPr lang="en-US" sz="2600">
                <a:cs typeface="Arial" charset="0"/>
              </a:rPr>
              <a:t>the size of the tax and tax revenue. </a:t>
            </a:r>
          </a:p>
        </p:txBody>
      </p:sp>
      <p:sp>
        <p:nvSpPr>
          <p:cNvPr id="352259" name="Rectangle 3"/>
          <p:cNvSpPr>
            <a:spLocks noGrp="1" noChangeArrowheads="1"/>
          </p:cNvSpPr>
          <p:nvPr>
            <p:ph type="title"/>
          </p:nvPr>
        </p:nvSpPr>
        <p:spPr>
          <a:xfrm>
            <a:off x="685800" y="371475"/>
            <a:ext cx="7772400" cy="806450"/>
          </a:xfrm>
        </p:spPr>
        <p:txBody>
          <a:bodyPr/>
          <a:lstStyle/>
          <a:p>
            <a:pPr eaLnBrk="1" hangingPunct="1">
              <a:defRPr/>
            </a:pPr>
            <a:r>
              <a:rPr lang="en-US" sz="3600" b="1" smtClean="0">
                <a:solidFill>
                  <a:schemeClr val="accent2"/>
                </a:solidFill>
              </a:rPr>
              <a:t>Revenue and the Size of the Tax</a:t>
            </a:r>
            <a:endParaRPr lang="en-US" smtClean="0"/>
          </a:p>
        </p:txBody>
      </p:sp>
      <p:grpSp>
        <p:nvGrpSpPr>
          <p:cNvPr id="352260" name="Group 4"/>
          <p:cNvGrpSpPr>
            <a:grpSpLocks/>
          </p:cNvGrpSpPr>
          <p:nvPr/>
        </p:nvGrpSpPr>
        <p:grpSpPr bwMode="auto">
          <a:xfrm>
            <a:off x="2986088" y="1801813"/>
            <a:ext cx="5311775" cy="3884612"/>
            <a:chOff x="1881" y="1135"/>
            <a:chExt cx="3346" cy="2447"/>
          </a:xfrm>
        </p:grpSpPr>
        <p:grpSp>
          <p:nvGrpSpPr>
            <p:cNvPr id="120841" name="Group 5"/>
            <p:cNvGrpSpPr>
              <a:grpSpLocks/>
            </p:cNvGrpSpPr>
            <p:nvPr/>
          </p:nvGrpSpPr>
          <p:grpSpPr bwMode="auto">
            <a:xfrm>
              <a:off x="2712" y="1206"/>
              <a:ext cx="2382" cy="2092"/>
              <a:chOff x="2424" y="1167"/>
              <a:chExt cx="2400" cy="2079"/>
            </a:xfrm>
          </p:grpSpPr>
          <p:sp>
            <p:nvSpPr>
              <p:cNvPr id="352262" name="Line 6"/>
              <p:cNvSpPr>
                <a:spLocks noChangeShapeType="1"/>
              </p:cNvSpPr>
              <p:nvPr/>
            </p:nvSpPr>
            <p:spPr bwMode="auto">
              <a:xfrm>
                <a:off x="2424" y="1167"/>
                <a:ext cx="0" cy="20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52263" name="Line 7"/>
              <p:cNvSpPr>
                <a:spLocks noChangeShapeType="1"/>
              </p:cNvSpPr>
              <p:nvPr/>
            </p:nvSpPr>
            <p:spPr bwMode="auto">
              <a:xfrm>
                <a:off x="2424" y="3246"/>
                <a:ext cx="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352264" name="Text Box 8"/>
            <p:cNvSpPr txBox="1">
              <a:spLocks noChangeArrowheads="1"/>
            </p:cNvSpPr>
            <p:nvPr/>
          </p:nvSpPr>
          <p:spPr bwMode="auto">
            <a:xfrm>
              <a:off x="4412" y="3303"/>
              <a:ext cx="81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300">
                  <a:cs typeface="Arial" charset="0"/>
                </a:rPr>
                <a:t>Tax size</a:t>
              </a:r>
            </a:p>
          </p:txBody>
        </p:sp>
        <p:sp>
          <p:nvSpPr>
            <p:cNvPr id="352265" name="Text Box 9"/>
            <p:cNvSpPr txBox="1">
              <a:spLocks noChangeArrowheads="1"/>
            </p:cNvSpPr>
            <p:nvPr/>
          </p:nvSpPr>
          <p:spPr bwMode="auto">
            <a:xfrm>
              <a:off x="1881" y="1135"/>
              <a:ext cx="818" cy="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sz="2300">
                  <a:cs typeface="Arial" charset="0"/>
                </a:rPr>
                <a:t>Tax revenue</a:t>
              </a:r>
            </a:p>
          </p:txBody>
        </p:sp>
      </p:grpSp>
      <p:grpSp>
        <p:nvGrpSpPr>
          <p:cNvPr id="352266" name="Group 10"/>
          <p:cNvGrpSpPr>
            <a:grpSpLocks/>
          </p:cNvGrpSpPr>
          <p:nvPr/>
        </p:nvGrpSpPr>
        <p:grpSpPr bwMode="auto">
          <a:xfrm>
            <a:off x="4318000" y="2963863"/>
            <a:ext cx="3338513" cy="3446462"/>
            <a:chOff x="2720" y="1867"/>
            <a:chExt cx="2103" cy="2171"/>
          </a:xfrm>
        </p:grpSpPr>
        <p:sp>
          <p:nvSpPr>
            <p:cNvPr id="352267" name="Arc 11"/>
            <p:cNvSpPr>
              <a:spLocks/>
            </p:cNvSpPr>
            <p:nvPr/>
          </p:nvSpPr>
          <p:spPr bwMode="auto">
            <a:xfrm flipH="1">
              <a:off x="2720" y="1867"/>
              <a:ext cx="1125" cy="2170"/>
            </a:xfrm>
            <a:custGeom>
              <a:avLst/>
              <a:gdLst>
                <a:gd name="G0" fmla="+- 87 0 0"/>
                <a:gd name="G1" fmla="+- 21600 0 0"/>
                <a:gd name="G2" fmla="+- 21600 0 0"/>
                <a:gd name="T0" fmla="*/ 0 w 20396"/>
                <a:gd name="T1" fmla="*/ 0 h 21600"/>
                <a:gd name="T2" fmla="*/ 20396 w 20396"/>
                <a:gd name="T3" fmla="*/ 14245 h 21600"/>
                <a:gd name="T4" fmla="*/ 87 w 20396"/>
                <a:gd name="T5" fmla="*/ 21600 h 21600"/>
              </a:gdLst>
              <a:ahLst/>
              <a:cxnLst>
                <a:cxn ang="0">
                  <a:pos x="T0" y="T1"/>
                </a:cxn>
                <a:cxn ang="0">
                  <a:pos x="T2" y="T3"/>
                </a:cxn>
                <a:cxn ang="0">
                  <a:pos x="T4" y="T5"/>
                </a:cxn>
              </a:cxnLst>
              <a:rect l="0" t="0" r="r" b="b"/>
              <a:pathLst>
                <a:path w="20396" h="21600" fill="none" extrusionOk="0">
                  <a:moveTo>
                    <a:pt x="0" y="0"/>
                  </a:moveTo>
                  <a:cubicBezTo>
                    <a:pt x="29" y="0"/>
                    <a:pt x="58" y="-1"/>
                    <a:pt x="87" y="-1"/>
                  </a:cubicBezTo>
                  <a:cubicBezTo>
                    <a:pt x="9180" y="-1"/>
                    <a:pt x="17299" y="5695"/>
                    <a:pt x="20396" y="14244"/>
                  </a:cubicBezTo>
                </a:path>
                <a:path w="20396" h="21600" stroke="0" extrusionOk="0">
                  <a:moveTo>
                    <a:pt x="0" y="0"/>
                  </a:moveTo>
                  <a:cubicBezTo>
                    <a:pt x="29" y="0"/>
                    <a:pt x="58" y="-1"/>
                    <a:pt x="87" y="-1"/>
                  </a:cubicBezTo>
                  <a:cubicBezTo>
                    <a:pt x="9180" y="-1"/>
                    <a:pt x="17299" y="5695"/>
                    <a:pt x="20396" y="14244"/>
                  </a:cubicBezTo>
                  <a:lnTo>
                    <a:pt x="87" y="21600"/>
                  </a:lnTo>
                  <a:close/>
                </a:path>
              </a:pathLst>
            </a:custGeom>
            <a:noFill/>
            <a:ln w="28575">
              <a:solidFill>
                <a:srgbClr val="00CC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52268" name="Arc 12"/>
            <p:cNvSpPr>
              <a:spLocks/>
            </p:cNvSpPr>
            <p:nvPr/>
          </p:nvSpPr>
          <p:spPr bwMode="auto">
            <a:xfrm>
              <a:off x="3843" y="1868"/>
              <a:ext cx="980" cy="2170"/>
            </a:xfrm>
            <a:custGeom>
              <a:avLst/>
              <a:gdLst>
                <a:gd name="G0" fmla="+- 87 0 0"/>
                <a:gd name="G1" fmla="+- 21600 0 0"/>
                <a:gd name="G2" fmla="+- 21600 0 0"/>
                <a:gd name="T0" fmla="*/ 0 w 20396"/>
                <a:gd name="T1" fmla="*/ 0 h 21600"/>
                <a:gd name="T2" fmla="*/ 20396 w 20396"/>
                <a:gd name="T3" fmla="*/ 14245 h 21600"/>
                <a:gd name="T4" fmla="*/ 87 w 20396"/>
                <a:gd name="T5" fmla="*/ 21600 h 21600"/>
              </a:gdLst>
              <a:ahLst/>
              <a:cxnLst>
                <a:cxn ang="0">
                  <a:pos x="T0" y="T1"/>
                </a:cxn>
                <a:cxn ang="0">
                  <a:pos x="T2" y="T3"/>
                </a:cxn>
                <a:cxn ang="0">
                  <a:pos x="T4" y="T5"/>
                </a:cxn>
              </a:cxnLst>
              <a:rect l="0" t="0" r="r" b="b"/>
              <a:pathLst>
                <a:path w="20396" h="21600" fill="none" extrusionOk="0">
                  <a:moveTo>
                    <a:pt x="0" y="0"/>
                  </a:moveTo>
                  <a:cubicBezTo>
                    <a:pt x="29" y="0"/>
                    <a:pt x="58" y="-1"/>
                    <a:pt x="87" y="-1"/>
                  </a:cubicBezTo>
                  <a:cubicBezTo>
                    <a:pt x="9180" y="-1"/>
                    <a:pt x="17299" y="5695"/>
                    <a:pt x="20396" y="14244"/>
                  </a:cubicBezTo>
                </a:path>
                <a:path w="20396" h="21600" stroke="0" extrusionOk="0">
                  <a:moveTo>
                    <a:pt x="0" y="0"/>
                  </a:moveTo>
                  <a:cubicBezTo>
                    <a:pt x="29" y="0"/>
                    <a:pt x="58" y="-1"/>
                    <a:pt x="87" y="-1"/>
                  </a:cubicBezTo>
                  <a:cubicBezTo>
                    <a:pt x="9180" y="-1"/>
                    <a:pt x="17299" y="5695"/>
                    <a:pt x="20396" y="14244"/>
                  </a:cubicBezTo>
                  <a:lnTo>
                    <a:pt x="87" y="21600"/>
                  </a:lnTo>
                  <a:close/>
                </a:path>
              </a:pathLst>
            </a:custGeom>
            <a:noFill/>
            <a:ln w="28575">
              <a:solidFill>
                <a:srgbClr val="00CC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grpSp>
      <p:sp>
        <p:nvSpPr>
          <p:cNvPr id="352269" name="Text Box 13"/>
          <p:cNvSpPr txBox="1">
            <a:spLocks noChangeArrowheads="1"/>
          </p:cNvSpPr>
          <p:nvPr/>
        </p:nvSpPr>
        <p:spPr bwMode="auto">
          <a:xfrm>
            <a:off x="4881563" y="1608138"/>
            <a:ext cx="2689225"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600" u="sng">
                <a:cs typeface="Arial" charset="0"/>
              </a:rPr>
              <a:t>The Laffer curve</a:t>
            </a:r>
          </a:p>
        </p:txBody>
      </p:sp>
      <p:sp>
        <p:nvSpPr>
          <p:cNvPr id="352270" name="FlagCount" hidden="1">
            <a:hlinkClick r:id="rId3"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00"/>
            </a:schemeClr>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400" b="1">
                <a:latin typeface="Tahoma" charset="0"/>
                <a:cs typeface="Arial" charset="0"/>
              </a:rPr>
              <a:t>0</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52258"/>
                                        </p:tgtEl>
                                        <p:attrNameLst>
                                          <p:attrName>style.visibility</p:attrName>
                                        </p:attrNameLst>
                                      </p:cBhvr>
                                      <p:to>
                                        <p:strVal val="visible"/>
                                      </p:to>
                                    </p:set>
                                    <p:animEffect transition="in" filter="wipe(left)">
                                      <p:cBhvr>
                                        <p:cTn id="7" dur="500"/>
                                        <p:tgtEl>
                                          <p:spTgt spid="3522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52269"/>
                                        </p:tgtEl>
                                        <p:attrNameLst>
                                          <p:attrName>style.visibility</p:attrName>
                                        </p:attrNameLst>
                                      </p:cBhvr>
                                      <p:to>
                                        <p:strVal val="visible"/>
                                      </p:to>
                                    </p:set>
                                    <p:animEffect transition="in" filter="wipe(left)">
                                      <p:cBhvr>
                                        <p:cTn id="12" dur="500"/>
                                        <p:tgtEl>
                                          <p:spTgt spid="35226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6" fill="hold" nodeType="clickEffect">
                                  <p:stCondLst>
                                    <p:cond delay="0"/>
                                  </p:stCondLst>
                                  <p:childTnLst>
                                    <p:set>
                                      <p:cBhvr>
                                        <p:cTn id="16" dur="1" fill="hold">
                                          <p:stCondLst>
                                            <p:cond delay="0"/>
                                          </p:stCondLst>
                                        </p:cTn>
                                        <p:tgtEl>
                                          <p:spTgt spid="352260"/>
                                        </p:tgtEl>
                                        <p:attrNameLst>
                                          <p:attrName>style.visibility</p:attrName>
                                        </p:attrNameLst>
                                      </p:cBhvr>
                                      <p:to>
                                        <p:strVal val="visible"/>
                                      </p:to>
                                    </p:set>
                                    <p:animEffect transition="in" filter="strips(downRight)">
                                      <p:cBhvr>
                                        <p:cTn id="17" dur="500"/>
                                        <p:tgtEl>
                                          <p:spTgt spid="35226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352266"/>
                                        </p:tgtEl>
                                        <p:attrNameLst>
                                          <p:attrName>style.visibility</p:attrName>
                                        </p:attrNameLst>
                                      </p:cBhvr>
                                      <p:to>
                                        <p:strVal val="visible"/>
                                      </p:to>
                                    </p:set>
                                    <p:animEffect transition="in" filter="wipe(left)">
                                      <p:cBhvr>
                                        <p:cTn id="22" dur="500"/>
                                        <p:tgtEl>
                                          <p:spTgt spid="352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258" grpId="0"/>
      <p:bldP spid="35226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2"/>
          <p:cNvSpPr>
            <a:spLocks noGrp="1" noChangeArrowheads="1"/>
          </p:cNvSpPr>
          <p:nvPr>
            <p:ph type="title"/>
          </p:nvPr>
        </p:nvSpPr>
        <p:spPr/>
        <p:txBody>
          <a:bodyPr/>
          <a:lstStyle/>
          <a:p>
            <a:pPr eaLnBrk="1" hangingPunct="1">
              <a:defRPr/>
            </a:pPr>
            <a:r>
              <a:rPr lang="en-US" sz="3600" b="1" smtClean="0">
                <a:solidFill>
                  <a:schemeClr val="accent2"/>
                </a:solidFill>
              </a:rPr>
              <a:t>Taxes and Efficiency</a:t>
            </a:r>
            <a:endParaRPr lang="en-US" smtClean="0"/>
          </a:p>
        </p:txBody>
      </p:sp>
      <p:sp>
        <p:nvSpPr>
          <p:cNvPr id="393219" name="Rectangle 3"/>
          <p:cNvSpPr>
            <a:spLocks noGrp="1" noChangeArrowheads="1"/>
          </p:cNvSpPr>
          <p:nvPr>
            <p:ph type="body" idx="1"/>
          </p:nvPr>
        </p:nvSpPr>
        <p:spPr/>
        <p:txBody>
          <a:bodyPr/>
          <a:lstStyle/>
          <a:p>
            <a:pPr eaLnBrk="1" hangingPunct="1">
              <a:buClr>
                <a:srgbClr val="008000"/>
              </a:buClr>
              <a:defRPr/>
            </a:pPr>
            <a:r>
              <a:rPr lang="en-US" smtClean="0"/>
              <a:t>One tax system is more efficient than another if it raises the same amount of revenue at a smaller cost to taxpayers.  </a:t>
            </a:r>
          </a:p>
          <a:p>
            <a:pPr eaLnBrk="1" hangingPunct="1">
              <a:buClr>
                <a:srgbClr val="008000"/>
              </a:buClr>
              <a:defRPr/>
            </a:pPr>
            <a:r>
              <a:rPr lang="en-US" smtClean="0"/>
              <a:t>The costs to taxpayers include:</a:t>
            </a:r>
          </a:p>
          <a:p>
            <a:pPr lvl="1" eaLnBrk="1" hangingPunct="1">
              <a:buClr>
                <a:srgbClr val="FF8000"/>
              </a:buClr>
              <a:defRPr/>
            </a:pPr>
            <a:r>
              <a:rPr lang="en-US" smtClean="0"/>
              <a:t>the tax payment itself</a:t>
            </a:r>
          </a:p>
          <a:p>
            <a:pPr lvl="1" eaLnBrk="1" hangingPunct="1">
              <a:buClr>
                <a:srgbClr val="FF8000"/>
              </a:buClr>
              <a:defRPr/>
            </a:pPr>
            <a:r>
              <a:rPr lang="en-US" smtClean="0"/>
              <a:t>deadweight losses</a:t>
            </a:r>
          </a:p>
          <a:p>
            <a:pPr lvl="1" eaLnBrk="1" hangingPunct="1">
              <a:buClr>
                <a:srgbClr val="FF8000"/>
              </a:buClr>
              <a:defRPr/>
            </a:pPr>
            <a:r>
              <a:rPr lang="en-US" smtClean="0"/>
              <a:t>administrative burden</a:t>
            </a:r>
          </a:p>
        </p:txBody>
      </p:sp>
      <p:sp>
        <p:nvSpPr>
          <p:cNvPr id="393220" name="FlagCount" hidden="1">
            <a:hlinkClick r:id="rId3"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00"/>
            </a:schemeClr>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400" b="1">
                <a:latin typeface="Tahoma" charset="0"/>
                <a:cs typeface="Arial" charset="0"/>
              </a:rPr>
              <a:t>0</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ChangeArrowheads="1"/>
          </p:cNvSpPr>
          <p:nvPr>
            <p:ph type="title"/>
          </p:nvPr>
        </p:nvSpPr>
        <p:spPr>
          <a:xfrm>
            <a:off x="725488" y="0"/>
            <a:ext cx="7772400" cy="1162050"/>
          </a:xfrm>
        </p:spPr>
        <p:txBody>
          <a:bodyPr/>
          <a:lstStyle/>
          <a:p>
            <a:pPr eaLnBrk="1" hangingPunct="1">
              <a:defRPr/>
            </a:pPr>
            <a:r>
              <a:rPr lang="en-US" sz="3600" b="1" smtClean="0">
                <a:solidFill>
                  <a:schemeClr val="accent2"/>
                </a:solidFill>
              </a:rPr>
              <a:t>Administrative Burden</a:t>
            </a:r>
            <a:endParaRPr lang="en-US" smtClean="0"/>
          </a:p>
        </p:txBody>
      </p:sp>
      <p:sp>
        <p:nvSpPr>
          <p:cNvPr id="395267" name="Rectangle 3"/>
          <p:cNvSpPr>
            <a:spLocks noGrp="1" noChangeArrowheads="1"/>
          </p:cNvSpPr>
          <p:nvPr>
            <p:ph type="body" idx="1"/>
          </p:nvPr>
        </p:nvSpPr>
        <p:spPr>
          <a:xfrm>
            <a:off x="500063" y="1130300"/>
            <a:ext cx="8229600" cy="5299075"/>
          </a:xfrm>
        </p:spPr>
        <p:txBody>
          <a:bodyPr/>
          <a:lstStyle/>
          <a:p>
            <a:pPr eaLnBrk="1" hangingPunct="1">
              <a:buClr>
                <a:srgbClr val="008000"/>
              </a:buClr>
              <a:defRPr/>
            </a:pPr>
            <a:r>
              <a:rPr lang="en-US" smtClean="0"/>
              <a:t>includes the time and money people spend to comply with tax laws</a:t>
            </a:r>
          </a:p>
          <a:p>
            <a:pPr eaLnBrk="1" hangingPunct="1">
              <a:buClr>
                <a:srgbClr val="008000"/>
              </a:buClr>
              <a:defRPr/>
            </a:pPr>
            <a:r>
              <a:rPr lang="en-US" smtClean="0"/>
              <a:t>encourages the expenditure of resources on legal tax avoidance</a:t>
            </a:r>
          </a:p>
          <a:p>
            <a:pPr lvl="1" eaLnBrk="1" hangingPunct="1">
              <a:buClr>
                <a:srgbClr val="FF8000"/>
              </a:buClr>
              <a:defRPr/>
            </a:pPr>
            <a:r>
              <a:rPr lang="en-US" i="1" smtClean="0"/>
              <a:t>e.g</a:t>
            </a:r>
            <a:r>
              <a:rPr lang="en-US" smtClean="0"/>
              <a:t>., hiring accountants to exploit </a:t>
            </a:r>
            <a:r>
              <a:rPr lang="ja-JP" altLang="en-US" smtClean="0"/>
              <a:t>“</a:t>
            </a:r>
            <a:r>
              <a:rPr lang="en-US" smtClean="0"/>
              <a:t>loopholes</a:t>
            </a:r>
            <a:r>
              <a:rPr lang="ja-JP" altLang="en-US" smtClean="0"/>
              <a:t>”</a:t>
            </a:r>
            <a:r>
              <a:rPr lang="en-US" smtClean="0"/>
              <a:t> </a:t>
            </a:r>
            <a:br>
              <a:rPr lang="en-US" smtClean="0"/>
            </a:br>
            <a:r>
              <a:rPr lang="en-US" smtClean="0"/>
              <a:t>to reduce one</a:t>
            </a:r>
            <a:r>
              <a:rPr lang="ja-JP" altLang="en-US" smtClean="0"/>
              <a:t>’</a:t>
            </a:r>
            <a:r>
              <a:rPr lang="en-US" smtClean="0"/>
              <a:t>s tax burden</a:t>
            </a:r>
          </a:p>
          <a:p>
            <a:pPr eaLnBrk="1" hangingPunct="1">
              <a:buClr>
                <a:srgbClr val="008000"/>
              </a:buClr>
              <a:defRPr/>
            </a:pPr>
            <a:r>
              <a:rPr lang="en-US" smtClean="0"/>
              <a:t>is a type of deadweight loss</a:t>
            </a:r>
          </a:p>
          <a:p>
            <a:pPr eaLnBrk="1" hangingPunct="1">
              <a:buClr>
                <a:srgbClr val="008000"/>
              </a:buClr>
              <a:defRPr/>
            </a:pPr>
            <a:r>
              <a:rPr lang="en-US" smtClean="0"/>
              <a:t>could be reduced if the tax code were simplified but would require removing loopholes, politically difficult</a:t>
            </a:r>
          </a:p>
        </p:txBody>
      </p:sp>
      <p:sp>
        <p:nvSpPr>
          <p:cNvPr id="395268" name="FlagCount" hidden="1">
            <a:hlinkClick r:id="rId3"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00"/>
            </a:schemeClr>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400" b="1">
                <a:latin typeface="Tahoma" charset="0"/>
                <a:cs typeface="Arial" charset="0"/>
              </a:rPr>
              <a:t>0</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p:txBody>
          <a:bodyPr/>
          <a:lstStyle/>
          <a:p>
            <a:pPr eaLnBrk="1" hangingPunct="1">
              <a:defRPr/>
            </a:pPr>
            <a:r>
              <a:rPr lang="en-US" sz="3600" b="1" smtClean="0">
                <a:solidFill>
                  <a:schemeClr val="accent2"/>
                </a:solidFill>
              </a:rPr>
              <a:t>Marginal vs. Average Tax Rates</a:t>
            </a:r>
            <a:endParaRPr lang="en-US" smtClean="0"/>
          </a:p>
        </p:txBody>
      </p:sp>
      <p:sp>
        <p:nvSpPr>
          <p:cNvPr id="397315" name="Rectangle 3"/>
          <p:cNvSpPr>
            <a:spLocks noGrp="1" noChangeArrowheads="1"/>
          </p:cNvSpPr>
          <p:nvPr>
            <p:ph type="body" idx="1"/>
          </p:nvPr>
        </p:nvSpPr>
        <p:spPr/>
        <p:txBody>
          <a:bodyPr/>
          <a:lstStyle/>
          <a:p>
            <a:pPr eaLnBrk="1" hangingPunct="1">
              <a:buClr>
                <a:srgbClr val="008000"/>
              </a:buClr>
              <a:defRPr/>
            </a:pPr>
            <a:r>
              <a:rPr lang="en-US" sz="2800" b="1" smtClean="0">
                <a:solidFill>
                  <a:srgbClr val="CC0000"/>
                </a:solidFill>
              </a:rPr>
              <a:t>average tax rate</a:t>
            </a:r>
          </a:p>
          <a:p>
            <a:pPr lvl="1" eaLnBrk="1" hangingPunct="1">
              <a:buClr>
                <a:srgbClr val="FF8000"/>
              </a:buClr>
              <a:defRPr/>
            </a:pPr>
            <a:r>
              <a:rPr lang="en-US" sz="2400" smtClean="0"/>
              <a:t>total taxes paid divided by total income</a:t>
            </a:r>
          </a:p>
          <a:p>
            <a:pPr lvl="1" eaLnBrk="1" hangingPunct="1">
              <a:buClr>
                <a:srgbClr val="FF8000"/>
              </a:buClr>
              <a:defRPr/>
            </a:pPr>
            <a:r>
              <a:rPr lang="en-US" sz="2400" smtClean="0"/>
              <a:t>measures the sacrifice a taxpayer makes</a:t>
            </a:r>
          </a:p>
          <a:p>
            <a:pPr eaLnBrk="1" hangingPunct="1">
              <a:buClr>
                <a:srgbClr val="008000"/>
              </a:buClr>
              <a:defRPr/>
            </a:pPr>
            <a:r>
              <a:rPr lang="en-US" sz="2800" b="1" smtClean="0">
                <a:solidFill>
                  <a:srgbClr val="CC0000"/>
                </a:solidFill>
              </a:rPr>
              <a:t>marginal tax rate</a:t>
            </a:r>
          </a:p>
          <a:p>
            <a:pPr lvl="1" eaLnBrk="1" hangingPunct="1">
              <a:buClr>
                <a:srgbClr val="008000"/>
              </a:buClr>
              <a:defRPr/>
            </a:pPr>
            <a:r>
              <a:rPr lang="en-US" sz="2400" smtClean="0"/>
              <a:t>the extra taxes paid on an additional dollar of income</a:t>
            </a:r>
          </a:p>
          <a:p>
            <a:pPr lvl="1" eaLnBrk="1" hangingPunct="1">
              <a:buClr>
                <a:srgbClr val="008000"/>
              </a:buClr>
              <a:defRPr/>
            </a:pPr>
            <a:r>
              <a:rPr lang="en-US" sz="2400" smtClean="0"/>
              <a:t>measures the incentive effects of taxes </a:t>
            </a:r>
            <a:br>
              <a:rPr lang="en-US" sz="2400" smtClean="0"/>
            </a:br>
            <a:r>
              <a:rPr lang="en-US" sz="2400" smtClean="0"/>
              <a:t>on work effort, saving, etc</a:t>
            </a:r>
            <a:r>
              <a:rPr lang="en-US" sz="2400" i="1" smtClean="0"/>
              <a:t>.</a:t>
            </a:r>
          </a:p>
          <a:p>
            <a:pPr eaLnBrk="1" hangingPunct="1">
              <a:defRPr/>
            </a:pPr>
            <a:endParaRPr lang="en-US" sz="2800" smtClean="0"/>
          </a:p>
        </p:txBody>
      </p:sp>
      <p:sp>
        <p:nvSpPr>
          <p:cNvPr id="397316" name="FlagCount" hidden="1">
            <a:hlinkClick r:id="rId3"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00"/>
            </a:schemeClr>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400" b="1">
                <a:latin typeface="Tahoma" charset="0"/>
                <a:cs typeface="Arial" charset="0"/>
              </a:rPr>
              <a:t>0</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685800" y="0"/>
            <a:ext cx="7772400" cy="1295400"/>
          </a:xfrm>
        </p:spPr>
        <p:txBody>
          <a:bodyPr/>
          <a:lstStyle/>
          <a:p>
            <a:pPr eaLnBrk="1" hangingPunct="1">
              <a:defRPr/>
            </a:pPr>
            <a:r>
              <a:rPr lang="en-US" sz="3600" b="1" smtClean="0">
                <a:solidFill>
                  <a:schemeClr val="accent2"/>
                </a:solidFill>
              </a:rPr>
              <a:t>Taxes</a:t>
            </a:r>
            <a:endParaRPr lang="en-US" smtClean="0"/>
          </a:p>
        </p:txBody>
      </p:sp>
      <p:sp>
        <p:nvSpPr>
          <p:cNvPr id="105475" name="Rectangle 3"/>
          <p:cNvSpPr>
            <a:spLocks noGrp="1" noChangeArrowheads="1"/>
          </p:cNvSpPr>
          <p:nvPr>
            <p:ph type="body" idx="1"/>
          </p:nvPr>
        </p:nvSpPr>
        <p:spPr>
          <a:xfrm>
            <a:off x="0" y="1306513"/>
            <a:ext cx="9144000" cy="5205412"/>
          </a:xfrm>
        </p:spPr>
        <p:txBody>
          <a:bodyPr/>
          <a:lstStyle/>
          <a:p>
            <a:pPr eaLnBrk="1" hangingPunct="1">
              <a:spcBef>
                <a:spcPct val="55000"/>
              </a:spcBef>
              <a:buClr>
                <a:srgbClr val="008000"/>
              </a:buClr>
              <a:defRPr/>
            </a:pPr>
            <a:r>
              <a:rPr lang="en-US" smtClean="0"/>
              <a:t>The govt levies taxes on many goods &amp; services to raise revenue to pay for national defense, public schools, etc. </a:t>
            </a:r>
          </a:p>
          <a:p>
            <a:pPr eaLnBrk="1" hangingPunct="1">
              <a:spcBef>
                <a:spcPct val="55000"/>
              </a:spcBef>
              <a:buClr>
                <a:srgbClr val="008000"/>
              </a:buClr>
              <a:defRPr/>
            </a:pPr>
            <a:r>
              <a:rPr lang="en-US" smtClean="0"/>
              <a:t>The govt can make buyers or sellers pay the tax. </a:t>
            </a:r>
          </a:p>
          <a:p>
            <a:pPr eaLnBrk="1" hangingPunct="1">
              <a:spcBef>
                <a:spcPct val="55000"/>
              </a:spcBef>
              <a:buClr>
                <a:srgbClr val="008000"/>
              </a:buClr>
              <a:defRPr/>
            </a:pPr>
            <a:r>
              <a:rPr lang="en-US" smtClean="0"/>
              <a:t>The tax can be a percentage of the good</a:t>
            </a:r>
            <a:r>
              <a:rPr lang="ja-JP" altLang="en-US" smtClean="0"/>
              <a:t>’</a:t>
            </a:r>
            <a:r>
              <a:rPr lang="en-US" smtClean="0"/>
              <a:t>s price, or a specific amount for each unit sold.  </a:t>
            </a:r>
          </a:p>
          <a:p>
            <a:pPr lvl="1" eaLnBrk="1" hangingPunct="1">
              <a:buClr>
                <a:srgbClr val="FF8000"/>
              </a:buClr>
              <a:defRPr/>
            </a:pPr>
            <a:r>
              <a:rPr lang="en-US" smtClean="0"/>
              <a:t>For simplicity, we analyze per-unit taxes only. </a:t>
            </a:r>
          </a:p>
          <a:p>
            <a:pPr eaLnBrk="1" hangingPunct="1">
              <a:defRPr/>
            </a:pPr>
            <a:endParaRPr lang="en-US" smtClean="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62" name="Group 2"/>
          <p:cNvGrpSpPr>
            <a:grpSpLocks/>
          </p:cNvGrpSpPr>
          <p:nvPr/>
        </p:nvGrpSpPr>
        <p:grpSpPr bwMode="auto">
          <a:xfrm>
            <a:off x="469900" y="2498725"/>
            <a:ext cx="8105775" cy="2174875"/>
            <a:chOff x="296" y="1574"/>
            <a:chExt cx="5106" cy="1370"/>
          </a:xfrm>
        </p:grpSpPr>
        <p:grpSp>
          <p:nvGrpSpPr>
            <p:cNvPr id="129035" name="Group 3"/>
            <p:cNvGrpSpPr>
              <a:grpSpLocks/>
            </p:cNvGrpSpPr>
            <p:nvPr/>
          </p:nvGrpSpPr>
          <p:grpSpPr bwMode="auto">
            <a:xfrm>
              <a:off x="296" y="1574"/>
              <a:ext cx="5106" cy="1370"/>
              <a:chOff x="460" y="1357"/>
              <a:chExt cx="4830" cy="996"/>
            </a:xfrm>
          </p:grpSpPr>
          <p:sp>
            <p:nvSpPr>
              <p:cNvPr id="399364" name="Rectangle 4"/>
              <p:cNvSpPr>
                <a:spLocks noChangeArrowheads="1"/>
              </p:cNvSpPr>
              <p:nvPr/>
            </p:nvSpPr>
            <p:spPr bwMode="auto">
              <a:xfrm>
                <a:off x="460" y="1359"/>
                <a:ext cx="4829" cy="992"/>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399365" name="Line 5"/>
              <p:cNvSpPr>
                <a:spLocks noChangeShapeType="1"/>
              </p:cNvSpPr>
              <p:nvPr/>
            </p:nvSpPr>
            <p:spPr bwMode="auto">
              <a:xfrm>
                <a:off x="461" y="1357"/>
                <a:ext cx="4829"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99366" name="Line 6"/>
              <p:cNvSpPr>
                <a:spLocks noChangeShapeType="1"/>
              </p:cNvSpPr>
              <p:nvPr/>
            </p:nvSpPr>
            <p:spPr bwMode="auto">
              <a:xfrm>
                <a:off x="461" y="1688"/>
                <a:ext cx="482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99367" name="Line 7"/>
              <p:cNvSpPr>
                <a:spLocks noChangeShapeType="1"/>
              </p:cNvSpPr>
              <p:nvPr/>
            </p:nvSpPr>
            <p:spPr bwMode="auto">
              <a:xfrm>
                <a:off x="461" y="2021"/>
                <a:ext cx="482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99368" name="Line 8"/>
              <p:cNvSpPr>
                <a:spLocks noChangeShapeType="1"/>
              </p:cNvSpPr>
              <p:nvPr/>
            </p:nvSpPr>
            <p:spPr bwMode="auto">
              <a:xfrm>
                <a:off x="461" y="2353"/>
                <a:ext cx="4829"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99369" name="Line 9"/>
              <p:cNvSpPr>
                <a:spLocks noChangeShapeType="1"/>
              </p:cNvSpPr>
              <p:nvPr/>
            </p:nvSpPr>
            <p:spPr bwMode="auto">
              <a:xfrm>
                <a:off x="1953" y="1357"/>
                <a:ext cx="0" cy="99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99370" name="Line 10"/>
              <p:cNvSpPr>
                <a:spLocks noChangeShapeType="1"/>
              </p:cNvSpPr>
              <p:nvPr/>
            </p:nvSpPr>
            <p:spPr bwMode="auto">
              <a:xfrm>
                <a:off x="3600" y="1357"/>
                <a:ext cx="0" cy="99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99371" name="Line 11"/>
              <p:cNvSpPr>
                <a:spLocks noChangeShapeType="1"/>
              </p:cNvSpPr>
              <p:nvPr/>
            </p:nvSpPr>
            <p:spPr bwMode="auto">
              <a:xfrm>
                <a:off x="461" y="1357"/>
                <a:ext cx="0" cy="996"/>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399372" name="Line 12"/>
              <p:cNvSpPr>
                <a:spLocks noChangeShapeType="1"/>
              </p:cNvSpPr>
              <p:nvPr/>
            </p:nvSpPr>
            <p:spPr bwMode="auto">
              <a:xfrm>
                <a:off x="5290" y="1357"/>
                <a:ext cx="0" cy="996"/>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grpSp>
          <p:nvGrpSpPr>
            <p:cNvPr id="129036" name="Group 13"/>
            <p:cNvGrpSpPr>
              <a:grpSpLocks/>
            </p:cNvGrpSpPr>
            <p:nvPr/>
          </p:nvGrpSpPr>
          <p:grpSpPr bwMode="auto">
            <a:xfrm>
              <a:off x="297" y="1574"/>
              <a:ext cx="5105" cy="455"/>
              <a:chOff x="297" y="1574"/>
              <a:chExt cx="5105" cy="455"/>
            </a:xfrm>
          </p:grpSpPr>
          <p:sp>
            <p:nvSpPr>
              <p:cNvPr id="399374" name="Rectangle 14"/>
              <p:cNvSpPr>
                <a:spLocks noChangeArrowheads="1"/>
              </p:cNvSpPr>
              <p:nvPr/>
            </p:nvSpPr>
            <p:spPr bwMode="auto">
              <a:xfrm>
                <a:off x="3615" y="1574"/>
                <a:ext cx="1787" cy="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sz="2800">
                    <a:ea typeface="Osaka" charset="0"/>
                    <a:cs typeface="Osaka" charset="0"/>
                  </a:rPr>
                  <a:t>marginal tax rate</a:t>
                </a:r>
              </a:p>
            </p:txBody>
          </p:sp>
          <p:sp>
            <p:nvSpPr>
              <p:cNvPr id="399375" name="Rectangle 15"/>
              <p:cNvSpPr>
                <a:spLocks noChangeArrowheads="1"/>
              </p:cNvSpPr>
              <p:nvPr/>
            </p:nvSpPr>
            <p:spPr bwMode="auto">
              <a:xfrm>
                <a:off x="1874" y="1574"/>
                <a:ext cx="1741" cy="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sz="2800">
                    <a:ea typeface="Osaka" charset="0"/>
                    <a:cs typeface="Osaka" charset="0"/>
                  </a:rPr>
                  <a:t>average tax rate</a:t>
                </a:r>
              </a:p>
            </p:txBody>
          </p:sp>
          <p:sp>
            <p:nvSpPr>
              <p:cNvPr id="399376" name="Rectangle 16"/>
              <p:cNvSpPr>
                <a:spLocks noChangeArrowheads="1"/>
              </p:cNvSpPr>
              <p:nvPr/>
            </p:nvSpPr>
            <p:spPr bwMode="auto">
              <a:xfrm>
                <a:off x="297" y="1574"/>
                <a:ext cx="1577" cy="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sz="3200">
                    <a:ea typeface="Osaka" charset="0"/>
                    <a:cs typeface="Osaka" charset="0"/>
                  </a:rPr>
                  <a:t>income</a:t>
                </a:r>
              </a:p>
            </p:txBody>
          </p:sp>
        </p:grpSp>
      </p:grpSp>
      <p:sp>
        <p:nvSpPr>
          <p:cNvPr id="399377" name="Rectangle 17"/>
          <p:cNvSpPr>
            <a:spLocks noChangeArrowheads="1"/>
          </p:cNvSpPr>
          <p:nvPr/>
        </p:nvSpPr>
        <p:spPr bwMode="auto">
          <a:xfrm>
            <a:off x="5738813" y="3948113"/>
            <a:ext cx="2836862" cy="725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sz="3200">
                <a:ea typeface="Osaka" charset="0"/>
                <a:cs typeface="Osaka" charset="0"/>
              </a:rPr>
              <a:t>0%</a:t>
            </a:r>
          </a:p>
        </p:txBody>
      </p:sp>
      <p:sp>
        <p:nvSpPr>
          <p:cNvPr id="399378" name="Rectangle 18"/>
          <p:cNvSpPr>
            <a:spLocks noChangeArrowheads="1"/>
          </p:cNvSpPr>
          <p:nvPr/>
        </p:nvSpPr>
        <p:spPr bwMode="auto">
          <a:xfrm>
            <a:off x="2974975" y="3948113"/>
            <a:ext cx="2763838" cy="725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sz="3200">
                <a:ea typeface="Osaka" charset="0"/>
                <a:cs typeface="Osaka" charset="0"/>
              </a:rPr>
              <a:t>10%</a:t>
            </a:r>
          </a:p>
        </p:txBody>
      </p:sp>
      <p:sp>
        <p:nvSpPr>
          <p:cNvPr id="399379" name="Rectangle 19"/>
          <p:cNvSpPr>
            <a:spLocks noChangeArrowheads="1"/>
          </p:cNvSpPr>
          <p:nvPr/>
        </p:nvSpPr>
        <p:spPr bwMode="auto">
          <a:xfrm>
            <a:off x="471488" y="3948113"/>
            <a:ext cx="2503487" cy="725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sz="3200">
                <a:ea typeface="Osaka" charset="0"/>
                <a:cs typeface="Osaka" charset="0"/>
              </a:rPr>
              <a:t>$40,000</a:t>
            </a:r>
          </a:p>
        </p:txBody>
      </p:sp>
      <p:sp>
        <p:nvSpPr>
          <p:cNvPr id="399380" name="Rectangle 20"/>
          <p:cNvSpPr>
            <a:spLocks noChangeArrowheads="1"/>
          </p:cNvSpPr>
          <p:nvPr/>
        </p:nvSpPr>
        <p:spPr bwMode="auto">
          <a:xfrm>
            <a:off x="5738813" y="3221038"/>
            <a:ext cx="2836862" cy="72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sz="3200">
                <a:ea typeface="Osaka" charset="0"/>
                <a:cs typeface="Osaka" charset="0"/>
              </a:rPr>
              <a:t>0%</a:t>
            </a:r>
          </a:p>
        </p:txBody>
      </p:sp>
      <p:sp>
        <p:nvSpPr>
          <p:cNvPr id="399381" name="Rectangle 21"/>
          <p:cNvSpPr>
            <a:spLocks noChangeArrowheads="1"/>
          </p:cNvSpPr>
          <p:nvPr/>
        </p:nvSpPr>
        <p:spPr bwMode="auto">
          <a:xfrm>
            <a:off x="2974975" y="3221038"/>
            <a:ext cx="2763838" cy="72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sz="3200">
                <a:ea typeface="Osaka" charset="0"/>
                <a:cs typeface="Osaka" charset="0"/>
              </a:rPr>
              <a:t>20%</a:t>
            </a:r>
          </a:p>
        </p:txBody>
      </p:sp>
      <p:sp>
        <p:nvSpPr>
          <p:cNvPr id="399382" name="Rectangle 22"/>
          <p:cNvSpPr>
            <a:spLocks noChangeArrowheads="1"/>
          </p:cNvSpPr>
          <p:nvPr/>
        </p:nvSpPr>
        <p:spPr bwMode="auto">
          <a:xfrm>
            <a:off x="471488" y="3221038"/>
            <a:ext cx="2503487" cy="72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sz="3200">
                <a:ea typeface="Osaka" charset="0"/>
                <a:cs typeface="Osaka" charset="0"/>
              </a:rPr>
              <a:t>$20,000</a:t>
            </a:r>
          </a:p>
        </p:txBody>
      </p:sp>
      <p:sp>
        <p:nvSpPr>
          <p:cNvPr id="399383" name="Rectangle 23"/>
          <p:cNvSpPr>
            <a:spLocks noGrp="1" noChangeArrowheads="1"/>
          </p:cNvSpPr>
          <p:nvPr>
            <p:ph type="body" idx="1"/>
          </p:nvPr>
        </p:nvSpPr>
        <p:spPr>
          <a:xfrm>
            <a:off x="685800" y="1116013"/>
            <a:ext cx="7772400" cy="1423987"/>
          </a:xfrm>
        </p:spPr>
        <p:txBody>
          <a:bodyPr/>
          <a:lstStyle/>
          <a:p>
            <a:pPr eaLnBrk="1" hangingPunct="1">
              <a:buClr>
                <a:srgbClr val="008000"/>
              </a:buClr>
              <a:defRPr/>
            </a:pPr>
            <a:r>
              <a:rPr lang="en-US" sz="2800" smtClean="0"/>
              <a:t>A </a:t>
            </a:r>
            <a:r>
              <a:rPr lang="en-US" sz="2800" b="1" smtClean="0">
                <a:solidFill>
                  <a:srgbClr val="FF0000"/>
                </a:solidFill>
              </a:rPr>
              <a:t>lump-sum tax</a:t>
            </a:r>
            <a:r>
              <a:rPr lang="en-US" sz="2800" smtClean="0"/>
              <a:t> is the same for every person</a:t>
            </a:r>
          </a:p>
          <a:p>
            <a:pPr eaLnBrk="1" hangingPunct="1">
              <a:buClr>
                <a:srgbClr val="008000"/>
              </a:buClr>
              <a:defRPr/>
            </a:pPr>
            <a:r>
              <a:rPr lang="en-US" sz="2800" smtClean="0"/>
              <a:t>Example:  lump-sum tax = $4000/person</a:t>
            </a:r>
          </a:p>
        </p:txBody>
      </p:sp>
      <p:sp>
        <p:nvSpPr>
          <p:cNvPr id="399384" name="Rectangle 24"/>
          <p:cNvSpPr>
            <a:spLocks noGrp="1" noChangeArrowheads="1"/>
          </p:cNvSpPr>
          <p:nvPr>
            <p:ph type="title"/>
          </p:nvPr>
        </p:nvSpPr>
        <p:spPr>
          <a:xfrm>
            <a:off x="457200" y="196850"/>
            <a:ext cx="8229600" cy="649288"/>
          </a:xfrm>
        </p:spPr>
        <p:txBody>
          <a:bodyPr/>
          <a:lstStyle/>
          <a:p>
            <a:pPr eaLnBrk="1" hangingPunct="1">
              <a:defRPr/>
            </a:pPr>
            <a:r>
              <a:rPr lang="en-US" sz="3600" b="1" smtClean="0">
                <a:solidFill>
                  <a:schemeClr val="accent2"/>
                </a:solidFill>
              </a:rPr>
              <a:t>Lump-Sum Taxes</a:t>
            </a:r>
            <a:endParaRPr lang="en-US" smtClean="0"/>
          </a:p>
        </p:txBody>
      </p:sp>
      <p:sp>
        <p:nvSpPr>
          <p:cNvPr id="399385" name="FlagCount" hidden="1">
            <a:hlinkClick r:id="rId3"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00"/>
            </a:schemeClr>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400" b="1">
                <a:latin typeface="Tahoma" charset="0"/>
                <a:cs typeface="Arial" charset="0"/>
              </a:rPr>
              <a:t>0</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99362"/>
                                        </p:tgtEl>
                                        <p:attrNameLst>
                                          <p:attrName>style.visibility</p:attrName>
                                        </p:attrNameLst>
                                      </p:cBhvr>
                                      <p:to>
                                        <p:strVal val="visible"/>
                                      </p:to>
                                    </p:set>
                                    <p:animEffect transition="in" filter="dissolve">
                                      <p:cBhvr>
                                        <p:cTn id="7" dur="500"/>
                                        <p:tgtEl>
                                          <p:spTgt spid="3993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99382"/>
                                        </p:tgtEl>
                                        <p:attrNameLst>
                                          <p:attrName>style.visibility</p:attrName>
                                        </p:attrNameLst>
                                      </p:cBhvr>
                                      <p:to>
                                        <p:strVal val="visible"/>
                                      </p:to>
                                    </p:set>
                                    <p:animEffect transition="in" filter="dissolve">
                                      <p:cBhvr>
                                        <p:cTn id="12" dur="500"/>
                                        <p:tgtEl>
                                          <p:spTgt spid="39938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99381"/>
                                        </p:tgtEl>
                                        <p:attrNameLst>
                                          <p:attrName>style.visibility</p:attrName>
                                        </p:attrNameLst>
                                      </p:cBhvr>
                                      <p:to>
                                        <p:strVal val="visible"/>
                                      </p:to>
                                    </p:set>
                                    <p:animEffect transition="in" filter="dissolve">
                                      <p:cBhvr>
                                        <p:cTn id="17" dur="500"/>
                                        <p:tgtEl>
                                          <p:spTgt spid="39938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99380"/>
                                        </p:tgtEl>
                                        <p:attrNameLst>
                                          <p:attrName>style.visibility</p:attrName>
                                        </p:attrNameLst>
                                      </p:cBhvr>
                                      <p:to>
                                        <p:strVal val="visible"/>
                                      </p:to>
                                    </p:set>
                                    <p:animEffect transition="in" filter="dissolve">
                                      <p:cBhvr>
                                        <p:cTn id="22" dur="500"/>
                                        <p:tgtEl>
                                          <p:spTgt spid="39938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99379"/>
                                        </p:tgtEl>
                                        <p:attrNameLst>
                                          <p:attrName>style.visibility</p:attrName>
                                        </p:attrNameLst>
                                      </p:cBhvr>
                                      <p:to>
                                        <p:strVal val="visible"/>
                                      </p:to>
                                    </p:set>
                                    <p:animEffect transition="in" filter="dissolve">
                                      <p:cBhvr>
                                        <p:cTn id="27" dur="500"/>
                                        <p:tgtEl>
                                          <p:spTgt spid="39937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99378"/>
                                        </p:tgtEl>
                                        <p:attrNameLst>
                                          <p:attrName>style.visibility</p:attrName>
                                        </p:attrNameLst>
                                      </p:cBhvr>
                                      <p:to>
                                        <p:strVal val="visible"/>
                                      </p:to>
                                    </p:set>
                                    <p:animEffect transition="in" filter="dissolve">
                                      <p:cBhvr>
                                        <p:cTn id="32" dur="500"/>
                                        <p:tgtEl>
                                          <p:spTgt spid="399378"/>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99377"/>
                                        </p:tgtEl>
                                        <p:attrNameLst>
                                          <p:attrName>style.visibility</p:attrName>
                                        </p:attrNameLst>
                                      </p:cBhvr>
                                      <p:to>
                                        <p:strVal val="visible"/>
                                      </p:to>
                                    </p:set>
                                    <p:animEffect transition="in" filter="dissolve">
                                      <p:cBhvr>
                                        <p:cTn id="37" dur="500"/>
                                        <p:tgtEl>
                                          <p:spTgt spid="3993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77" grpId="0"/>
      <p:bldP spid="399378" grpId="0"/>
      <p:bldP spid="399379" grpId="0"/>
      <p:bldP spid="399380" grpId="0"/>
      <p:bldP spid="399381" grpId="0"/>
      <p:bldP spid="39938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title"/>
          </p:nvPr>
        </p:nvSpPr>
        <p:spPr/>
        <p:txBody>
          <a:bodyPr/>
          <a:lstStyle/>
          <a:p>
            <a:pPr eaLnBrk="1" hangingPunct="1">
              <a:defRPr/>
            </a:pPr>
            <a:r>
              <a:rPr lang="en-US" sz="3600" b="1" smtClean="0">
                <a:solidFill>
                  <a:schemeClr val="accent2"/>
                </a:solidFill>
              </a:rPr>
              <a:t>Taxes and Equity</a:t>
            </a:r>
            <a:endParaRPr lang="en-US" smtClean="0"/>
          </a:p>
        </p:txBody>
      </p:sp>
      <p:sp>
        <p:nvSpPr>
          <p:cNvPr id="403459" name="Rectangle 3"/>
          <p:cNvSpPr>
            <a:spLocks noGrp="1" noChangeArrowheads="1"/>
          </p:cNvSpPr>
          <p:nvPr>
            <p:ph type="body" idx="1"/>
          </p:nvPr>
        </p:nvSpPr>
        <p:spPr/>
        <p:txBody>
          <a:bodyPr/>
          <a:lstStyle/>
          <a:p>
            <a:pPr eaLnBrk="1" hangingPunct="1">
              <a:lnSpc>
                <a:spcPct val="90000"/>
              </a:lnSpc>
              <a:buClr>
                <a:srgbClr val="008000"/>
              </a:buClr>
              <a:defRPr/>
            </a:pPr>
            <a:r>
              <a:rPr lang="en-US" smtClean="0"/>
              <a:t>Another goal of tax policy:  equity – distributing the burden of taxes </a:t>
            </a:r>
            <a:r>
              <a:rPr lang="ja-JP" altLang="en-US" smtClean="0"/>
              <a:t>“</a:t>
            </a:r>
            <a:r>
              <a:rPr lang="en-US" smtClean="0"/>
              <a:t>fairly.</a:t>
            </a:r>
            <a:r>
              <a:rPr lang="ja-JP" altLang="en-US" smtClean="0"/>
              <a:t>”</a:t>
            </a:r>
            <a:endParaRPr lang="en-US" smtClean="0"/>
          </a:p>
          <a:p>
            <a:pPr eaLnBrk="1" hangingPunct="1">
              <a:lnSpc>
                <a:spcPct val="90000"/>
              </a:lnSpc>
              <a:buClr>
                <a:srgbClr val="008000"/>
              </a:buClr>
              <a:defRPr/>
            </a:pPr>
            <a:r>
              <a:rPr lang="en-US" smtClean="0"/>
              <a:t>Agreeing on what is </a:t>
            </a:r>
            <a:r>
              <a:rPr lang="ja-JP" altLang="en-US" smtClean="0"/>
              <a:t>“</a:t>
            </a:r>
            <a:r>
              <a:rPr lang="en-US" smtClean="0"/>
              <a:t>fair</a:t>
            </a:r>
            <a:r>
              <a:rPr lang="ja-JP" altLang="en-US" smtClean="0"/>
              <a:t>”</a:t>
            </a:r>
            <a:r>
              <a:rPr lang="en-US" smtClean="0"/>
              <a:t> is much harder than agreeing on what is </a:t>
            </a:r>
            <a:r>
              <a:rPr lang="ja-JP" altLang="en-US" smtClean="0"/>
              <a:t>“</a:t>
            </a:r>
            <a:r>
              <a:rPr lang="en-US" smtClean="0"/>
              <a:t>efficient.</a:t>
            </a:r>
            <a:r>
              <a:rPr lang="ja-JP" altLang="en-US" smtClean="0"/>
              <a:t>”</a:t>
            </a:r>
            <a:r>
              <a:rPr lang="en-US" smtClean="0"/>
              <a:t>  </a:t>
            </a:r>
          </a:p>
          <a:p>
            <a:pPr eaLnBrk="1" hangingPunct="1">
              <a:lnSpc>
                <a:spcPct val="90000"/>
              </a:lnSpc>
              <a:buClr>
                <a:srgbClr val="008000"/>
              </a:buClr>
              <a:defRPr/>
            </a:pPr>
            <a:r>
              <a:rPr lang="en-US" smtClean="0"/>
              <a:t>Yet, there are several principles people apply to evaluate the equity of a tax system.</a:t>
            </a:r>
          </a:p>
        </p:txBody>
      </p:sp>
      <p:sp>
        <p:nvSpPr>
          <p:cNvPr id="403460" name="FlagCount" hidden="1">
            <a:hlinkClick r:id="rId3"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00"/>
            </a:schemeClr>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400" b="1">
                <a:latin typeface="Tahoma" charset="0"/>
                <a:cs typeface="Arial" charset="0"/>
              </a:rPr>
              <a:t>0</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Grp="1" noChangeArrowheads="1"/>
          </p:cNvSpPr>
          <p:nvPr>
            <p:ph type="title"/>
          </p:nvPr>
        </p:nvSpPr>
        <p:spPr/>
        <p:txBody>
          <a:bodyPr/>
          <a:lstStyle/>
          <a:p>
            <a:pPr eaLnBrk="1" hangingPunct="1">
              <a:defRPr/>
            </a:pPr>
            <a:r>
              <a:rPr lang="en-US" sz="3600" b="1" smtClean="0">
                <a:solidFill>
                  <a:schemeClr val="accent2"/>
                </a:solidFill>
              </a:rPr>
              <a:t>The Benefits Principle</a:t>
            </a:r>
            <a:endParaRPr lang="en-US" smtClean="0"/>
          </a:p>
        </p:txBody>
      </p:sp>
      <p:sp>
        <p:nvSpPr>
          <p:cNvPr id="405507" name="Rectangle 3"/>
          <p:cNvSpPr>
            <a:spLocks noGrp="1" noChangeArrowheads="1"/>
          </p:cNvSpPr>
          <p:nvPr>
            <p:ph type="body" idx="1"/>
          </p:nvPr>
        </p:nvSpPr>
        <p:spPr/>
        <p:txBody>
          <a:bodyPr/>
          <a:lstStyle/>
          <a:p>
            <a:pPr eaLnBrk="1" hangingPunct="1">
              <a:buClr>
                <a:srgbClr val="008000"/>
              </a:buClr>
              <a:defRPr/>
            </a:pPr>
            <a:r>
              <a:rPr lang="en-US" sz="2800" b="1" smtClean="0">
                <a:solidFill>
                  <a:srgbClr val="CC0000"/>
                </a:solidFill>
              </a:rPr>
              <a:t>Benefits principle</a:t>
            </a:r>
            <a:r>
              <a:rPr lang="en-US" sz="2800" smtClean="0"/>
              <a:t>:  the idea that people should pay taxes based on the benefits they receive from govt services</a:t>
            </a:r>
          </a:p>
          <a:p>
            <a:pPr eaLnBrk="1" hangingPunct="1">
              <a:buClr>
                <a:srgbClr val="008000"/>
              </a:buClr>
              <a:defRPr/>
            </a:pPr>
            <a:r>
              <a:rPr lang="en-US" sz="2800" smtClean="0"/>
              <a:t>Tries to make public goods similar to private goods – the more you use, the more you pay.</a:t>
            </a:r>
          </a:p>
          <a:p>
            <a:pPr eaLnBrk="1" hangingPunct="1">
              <a:buClr>
                <a:srgbClr val="008000"/>
              </a:buClr>
              <a:defRPr/>
            </a:pPr>
            <a:r>
              <a:rPr lang="en-US" sz="2800" smtClean="0"/>
              <a:t>Example:  Gasoline taxes</a:t>
            </a:r>
          </a:p>
          <a:p>
            <a:pPr lvl="1" eaLnBrk="1" hangingPunct="1">
              <a:buClr>
                <a:srgbClr val="FF8000"/>
              </a:buClr>
              <a:defRPr/>
            </a:pPr>
            <a:r>
              <a:rPr lang="en-US" sz="2400" smtClean="0"/>
              <a:t>the more you drive on public roads, </a:t>
            </a:r>
            <a:br>
              <a:rPr lang="en-US" sz="2400" smtClean="0"/>
            </a:br>
            <a:r>
              <a:rPr lang="en-US" sz="2400" smtClean="0"/>
              <a:t>the more gas you buy, </a:t>
            </a:r>
            <a:br>
              <a:rPr lang="en-US" sz="2400" smtClean="0"/>
            </a:br>
            <a:r>
              <a:rPr lang="en-US" sz="2400" smtClean="0"/>
              <a:t>so the more gas tax you pay</a:t>
            </a:r>
          </a:p>
        </p:txBody>
      </p:sp>
      <p:sp>
        <p:nvSpPr>
          <p:cNvPr id="405508" name="FlagCount" hidden="1">
            <a:hlinkClick r:id="rId3"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00"/>
            </a:schemeClr>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400" b="1">
                <a:latin typeface="Tahoma" charset="0"/>
                <a:cs typeface="Arial" charset="0"/>
              </a:rPr>
              <a:t>0</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Rectangle 2"/>
          <p:cNvSpPr>
            <a:spLocks noGrp="1" noChangeArrowheads="1"/>
          </p:cNvSpPr>
          <p:nvPr>
            <p:ph type="title"/>
          </p:nvPr>
        </p:nvSpPr>
        <p:spPr>
          <a:xfrm>
            <a:off x="704850" y="0"/>
            <a:ext cx="7772400" cy="1019175"/>
          </a:xfrm>
        </p:spPr>
        <p:txBody>
          <a:bodyPr/>
          <a:lstStyle/>
          <a:p>
            <a:pPr eaLnBrk="1" hangingPunct="1">
              <a:defRPr/>
            </a:pPr>
            <a:r>
              <a:rPr lang="en-US" sz="3600" b="1" smtClean="0">
                <a:solidFill>
                  <a:schemeClr val="accent2"/>
                </a:solidFill>
              </a:rPr>
              <a:t>The Ability-To-Pay Principle</a:t>
            </a:r>
            <a:endParaRPr lang="en-US" smtClean="0"/>
          </a:p>
        </p:txBody>
      </p:sp>
      <p:sp>
        <p:nvSpPr>
          <p:cNvPr id="407555" name="Rectangle 3"/>
          <p:cNvSpPr>
            <a:spLocks noGrp="1" noChangeArrowheads="1"/>
          </p:cNvSpPr>
          <p:nvPr>
            <p:ph type="body" idx="1"/>
          </p:nvPr>
        </p:nvSpPr>
        <p:spPr>
          <a:xfrm>
            <a:off x="349250" y="1385888"/>
            <a:ext cx="8794750" cy="5472112"/>
          </a:xfrm>
        </p:spPr>
        <p:txBody>
          <a:bodyPr/>
          <a:lstStyle/>
          <a:p>
            <a:pPr eaLnBrk="1" hangingPunct="1">
              <a:buClr>
                <a:srgbClr val="008000"/>
              </a:buClr>
              <a:defRPr/>
            </a:pPr>
            <a:r>
              <a:rPr lang="en-US" b="1" smtClean="0">
                <a:solidFill>
                  <a:srgbClr val="CC0000"/>
                </a:solidFill>
              </a:rPr>
              <a:t>Ability-to-pay principle</a:t>
            </a:r>
            <a:r>
              <a:rPr lang="en-US" smtClean="0"/>
              <a:t>:  the idea that taxes should be levied on a person according to how well that person can shoulder the burden</a:t>
            </a:r>
          </a:p>
          <a:p>
            <a:pPr eaLnBrk="1" hangingPunct="1">
              <a:buClr>
                <a:srgbClr val="008000"/>
              </a:buClr>
              <a:defRPr/>
            </a:pPr>
            <a:r>
              <a:rPr lang="en-US" smtClean="0"/>
              <a:t>suggests that all taxpayers should make an </a:t>
            </a:r>
            <a:r>
              <a:rPr lang="ja-JP" altLang="en-US" smtClean="0"/>
              <a:t>“</a:t>
            </a:r>
            <a:r>
              <a:rPr lang="en-US" smtClean="0"/>
              <a:t>equal sacrifice</a:t>
            </a:r>
            <a:r>
              <a:rPr lang="ja-JP" altLang="en-US" smtClean="0"/>
              <a:t>”</a:t>
            </a:r>
            <a:r>
              <a:rPr lang="en-US" smtClean="0"/>
              <a:t> to support govt</a:t>
            </a:r>
          </a:p>
          <a:p>
            <a:pPr eaLnBrk="1" hangingPunct="1">
              <a:buClr>
                <a:srgbClr val="008000"/>
              </a:buClr>
              <a:defRPr/>
            </a:pPr>
            <a:r>
              <a:rPr lang="en-US" smtClean="0"/>
              <a:t>recognizes that the magnitude of the sacrifice depends not just on the tax payment, but on the person</a:t>
            </a:r>
            <a:r>
              <a:rPr lang="ja-JP" altLang="en-US" smtClean="0"/>
              <a:t>’</a:t>
            </a:r>
            <a:r>
              <a:rPr lang="en-US" smtClean="0"/>
              <a:t>s income and other circumstances</a:t>
            </a:r>
          </a:p>
          <a:p>
            <a:pPr lvl="1" eaLnBrk="1" hangingPunct="1">
              <a:buClr>
                <a:srgbClr val="FF8000"/>
              </a:buClr>
              <a:defRPr/>
            </a:pPr>
            <a:r>
              <a:rPr lang="en-US" smtClean="0"/>
              <a:t>a $10,000 tax bill is a bigger sacrifice for a </a:t>
            </a:r>
            <a:br>
              <a:rPr lang="en-US" smtClean="0"/>
            </a:br>
            <a:r>
              <a:rPr lang="en-US" smtClean="0"/>
              <a:t>poor person than a rich person</a:t>
            </a:r>
          </a:p>
        </p:txBody>
      </p:sp>
      <p:sp>
        <p:nvSpPr>
          <p:cNvPr id="407556" name="FlagCount" hidden="1">
            <a:hlinkClick r:id="rId3"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00"/>
            </a:schemeClr>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400" b="1">
                <a:latin typeface="Tahoma" charset="0"/>
                <a:cs typeface="Arial" charset="0"/>
              </a:rPr>
              <a:t>0</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2"/>
          <p:cNvSpPr>
            <a:spLocks noGrp="1" noChangeArrowheads="1"/>
          </p:cNvSpPr>
          <p:nvPr>
            <p:ph type="title"/>
          </p:nvPr>
        </p:nvSpPr>
        <p:spPr>
          <a:xfrm>
            <a:off x="685800" y="293688"/>
            <a:ext cx="7772400" cy="923925"/>
          </a:xfrm>
        </p:spPr>
        <p:txBody>
          <a:bodyPr/>
          <a:lstStyle/>
          <a:p>
            <a:pPr eaLnBrk="1" hangingPunct="1">
              <a:defRPr/>
            </a:pPr>
            <a:r>
              <a:rPr lang="en-US" sz="3600" b="1" smtClean="0">
                <a:solidFill>
                  <a:schemeClr val="accent2"/>
                </a:solidFill>
              </a:rPr>
              <a:t>Three Tax Systems</a:t>
            </a:r>
            <a:endParaRPr lang="en-US" smtClean="0"/>
          </a:p>
        </p:txBody>
      </p:sp>
      <p:sp>
        <p:nvSpPr>
          <p:cNvPr id="409603" name="Rectangle 3"/>
          <p:cNvSpPr>
            <a:spLocks noGrp="1" noChangeArrowheads="1"/>
          </p:cNvSpPr>
          <p:nvPr>
            <p:ph type="body" idx="1"/>
          </p:nvPr>
        </p:nvSpPr>
        <p:spPr>
          <a:xfrm>
            <a:off x="457200" y="1338263"/>
            <a:ext cx="8301038" cy="5083175"/>
          </a:xfrm>
        </p:spPr>
        <p:txBody>
          <a:bodyPr/>
          <a:lstStyle/>
          <a:p>
            <a:pPr eaLnBrk="1" hangingPunct="1">
              <a:spcBef>
                <a:spcPct val="40000"/>
              </a:spcBef>
              <a:buClr>
                <a:srgbClr val="008000"/>
              </a:buClr>
              <a:defRPr/>
            </a:pPr>
            <a:r>
              <a:rPr lang="en-US" b="1" smtClean="0">
                <a:solidFill>
                  <a:srgbClr val="CC0000"/>
                </a:solidFill>
              </a:rPr>
              <a:t>Proportional tax</a:t>
            </a:r>
            <a:r>
              <a:rPr lang="en-US" smtClean="0"/>
              <a:t>:  taxpayers pay the same fraction of income, regardless of income</a:t>
            </a:r>
          </a:p>
          <a:p>
            <a:pPr eaLnBrk="1" hangingPunct="1">
              <a:spcBef>
                <a:spcPct val="40000"/>
              </a:spcBef>
              <a:buClr>
                <a:srgbClr val="008000"/>
              </a:buClr>
              <a:defRPr/>
            </a:pPr>
            <a:r>
              <a:rPr lang="en-US" b="1" smtClean="0">
                <a:solidFill>
                  <a:srgbClr val="CC0000"/>
                </a:solidFill>
              </a:rPr>
              <a:t>Regressive tax</a:t>
            </a:r>
            <a:r>
              <a:rPr lang="en-US" smtClean="0"/>
              <a:t>:  high-income taxpayers pay a smaller fraction of their income than low-income taxpayers</a:t>
            </a:r>
          </a:p>
          <a:p>
            <a:pPr eaLnBrk="1" hangingPunct="1">
              <a:spcBef>
                <a:spcPct val="40000"/>
              </a:spcBef>
              <a:buClr>
                <a:srgbClr val="008000"/>
              </a:buClr>
              <a:defRPr/>
            </a:pPr>
            <a:r>
              <a:rPr lang="en-US" b="1" smtClean="0">
                <a:solidFill>
                  <a:srgbClr val="CC0000"/>
                </a:solidFill>
              </a:rPr>
              <a:t>Progressive tax</a:t>
            </a:r>
            <a:r>
              <a:rPr lang="en-US" smtClean="0"/>
              <a:t>:  high-income taxpayers pay a larger fraction of their income than low-income taxpayers</a:t>
            </a:r>
          </a:p>
        </p:txBody>
      </p:sp>
      <p:sp>
        <p:nvSpPr>
          <p:cNvPr id="409604" name="FlagCount" hidden="1">
            <a:hlinkClick r:id="rId3"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00"/>
            </a:schemeClr>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400" b="1">
                <a:latin typeface="Tahoma" charset="0"/>
                <a:cs typeface="Arial" charset="0"/>
              </a:rPr>
              <a:t>0</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ChangeArrowheads="1"/>
          </p:cNvSpPr>
          <p:nvPr/>
        </p:nvSpPr>
        <p:spPr bwMode="auto">
          <a:xfrm>
            <a:off x="331788" y="1196975"/>
            <a:ext cx="8489950" cy="3619500"/>
          </a:xfrm>
          <a:prstGeom prst="rect">
            <a:avLst/>
          </a:prstGeom>
          <a:solidFill>
            <a:srgbClr val="CC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411651" name="Rectangle 3"/>
          <p:cNvSpPr>
            <a:spLocks noChangeArrowheads="1"/>
          </p:cNvSpPr>
          <p:nvPr/>
        </p:nvSpPr>
        <p:spPr bwMode="auto">
          <a:xfrm>
            <a:off x="327025" y="4129088"/>
            <a:ext cx="1312863" cy="690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spcBef>
                <a:spcPct val="20000"/>
              </a:spcBef>
              <a:defRPr/>
            </a:pPr>
            <a:r>
              <a:rPr lang="en-US" sz="2000">
                <a:ea typeface="Osaka" charset="0"/>
                <a:cs typeface="Osaka" charset="0"/>
              </a:rPr>
              <a:t>$200,000</a:t>
            </a:r>
          </a:p>
        </p:txBody>
      </p:sp>
      <p:sp>
        <p:nvSpPr>
          <p:cNvPr id="411652" name="Rectangle 4"/>
          <p:cNvSpPr>
            <a:spLocks noChangeArrowheads="1"/>
          </p:cNvSpPr>
          <p:nvPr/>
        </p:nvSpPr>
        <p:spPr bwMode="auto">
          <a:xfrm>
            <a:off x="327025" y="3440113"/>
            <a:ext cx="1392238" cy="68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spcBef>
                <a:spcPct val="20000"/>
              </a:spcBef>
              <a:defRPr/>
            </a:pPr>
            <a:r>
              <a:rPr lang="en-US" sz="2000">
                <a:ea typeface="Osaka" charset="0"/>
                <a:cs typeface="Osaka" charset="0"/>
              </a:rPr>
              <a:t>$100,000</a:t>
            </a:r>
          </a:p>
        </p:txBody>
      </p:sp>
      <p:sp>
        <p:nvSpPr>
          <p:cNvPr id="411653" name="Rectangle 5"/>
          <p:cNvSpPr>
            <a:spLocks noChangeArrowheads="1"/>
          </p:cNvSpPr>
          <p:nvPr/>
        </p:nvSpPr>
        <p:spPr bwMode="auto">
          <a:xfrm>
            <a:off x="327025" y="2752725"/>
            <a:ext cx="1233488" cy="68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spcBef>
                <a:spcPct val="20000"/>
              </a:spcBef>
              <a:defRPr/>
            </a:pPr>
            <a:r>
              <a:rPr lang="en-US" sz="2000">
                <a:ea typeface="Osaka" charset="0"/>
                <a:cs typeface="Osaka" charset="0"/>
              </a:rPr>
              <a:t>$50,000</a:t>
            </a:r>
          </a:p>
        </p:txBody>
      </p:sp>
      <p:sp>
        <p:nvSpPr>
          <p:cNvPr id="411654" name="Rectangle 6"/>
          <p:cNvSpPr>
            <a:spLocks noChangeArrowheads="1"/>
          </p:cNvSpPr>
          <p:nvPr/>
        </p:nvSpPr>
        <p:spPr bwMode="auto">
          <a:xfrm>
            <a:off x="7724775" y="1881188"/>
            <a:ext cx="1098550"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sz="2000" i="1">
                <a:ea typeface="Osaka" charset="0"/>
                <a:cs typeface="Osaka" charset="0"/>
              </a:rPr>
              <a:t>% of income</a:t>
            </a:r>
            <a:endParaRPr lang="en-US" sz="2600" i="1">
              <a:ea typeface="Osaka" charset="0"/>
              <a:cs typeface="Osaka" charset="0"/>
            </a:endParaRPr>
          </a:p>
        </p:txBody>
      </p:sp>
      <p:sp>
        <p:nvSpPr>
          <p:cNvPr id="411655" name="Rectangle 7"/>
          <p:cNvSpPr>
            <a:spLocks noChangeArrowheads="1"/>
          </p:cNvSpPr>
          <p:nvPr/>
        </p:nvSpPr>
        <p:spPr bwMode="auto">
          <a:xfrm>
            <a:off x="6386513" y="1881188"/>
            <a:ext cx="1338262"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sz="2000" i="1">
                <a:ea typeface="Osaka" charset="0"/>
                <a:cs typeface="Osaka" charset="0"/>
              </a:rPr>
              <a:t>tax</a:t>
            </a:r>
          </a:p>
        </p:txBody>
      </p:sp>
      <p:sp>
        <p:nvSpPr>
          <p:cNvPr id="411656" name="Rectangle 8"/>
          <p:cNvSpPr>
            <a:spLocks noChangeArrowheads="1"/>
          </p:cNvSpPr>
          <p:nvPr/>
        </p:nvSpPr>
        <p:spPr bwMode="auto">
          <a:xfrm>
            <a:off x="5257800" y="1881188"/>
            <a:ext cx="1128713"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sz="2000" i="1">
                <a:ea typeface="Osaka" charset="0"/>
                <a:cs typeface="Osaka" charset="0"/>
              </a:rPr>
              <a:t>% of income</a:t>
            </a:r>
          </a:p>
        </p:txBody>
      </p:sp>
      <p:sp>
        <p:nvSpPr>
          <p:cNvPr id="411657" name="Rectangle 9"/>
          <p:cNvSpPr>
            <a:spLocks noChangeArrowheads="1"/>
          </p:cNvSpPr>
          <p:nvPr/>
        </p:nvSpPr>
        <p:spPr bwMode="auto">
          <a:xfrm>
            <a:off x="3890963" y="1881188"/>
            <a:ext cx="1366837"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sz="2000" i="1">
                <a:ea typeface="Osaka" charset="0"/>
                <a:cs typeface="Osaka" charset="0"/>
              </a:rPr>
              <a:t>tax</a:t>
            </a:r>
            <a:endParaRPr lang="en-US" sz="2600">
              <a:ea typeface="Osaka" charset="0"/>
              <a:cs typeface="Osaka" charset="0"/>
            </a:endParaRPr>
          </a:p>
        </p:txBody>
      </p:sp>
      <p:sp>
        <p:nvSpPr>
          <p:cNvPr id="411658" name="Rectangle 10"/>
          <p:cNvSpPr>
            <a:spLocks noChangeArrowheads="1"/>
          </p:cNvSpPr>
          <p:nvPr/>
        </p:nvSpPr>
        <p:spPr bwMode="auto">
          <a:xfrm>
            <a:off x="2794000" y="2019300"/>
            <a:ext cx="1038225" cy="61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sz="2000" i="1">
                <a:ea typeface="Osaka" charset="0"/>
                <a:cs typeface="Osaka" charset="0"/>
              </a:rPr>
              <a:t>% of income</a:t>
            </a:r>
            <a:endParaRPr lang="en-US" sz="2000">
              <a:ea typeface="Osaka" charset="0"/>
              <a:cs typeface="Osaka" charset="0"/>
            </a:endParaRPr>
          </a:p>
        </p:txBody>
      </p:sp>
      <p:sp>
        <p:nvSpPr>
          <p:cNvPr id="411659" name="Rectangle 11"/>
          <p:cNvSpPr>
            <a:spLocks noChangeArrowheads="1"/>
          </p:cNvSpPr>
          <p:nvPr/>
        </p:nvSpPr>
        <p:spPr bwMode="auto">
          <a:xfrm>
            <a:off x="1560513" y="1881188"/>
            <a:ext cx="1233487"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sz="2000" i="1">
                <a:ea typeface="Osaka" charset="0"/>
                <a:cs typeface="Osaka" charset="0"/>
              </a:rPr>
              <a:t>tax</a:t>
            </a:r>
          </a:p>
        </p:txBody>
      </p:sp>
      <p:sp>
        <p:nvSpPr>
          <p:cNvPr id="411660" name="Rectangle 12"/>
          <p:cNvSpPr>
            <a:spLocks noChangeArrowheads="1"/>
          </p:cNvSpPr>
          <p:nvPr/>
        </p:nvSpPr>
        <p:spPr bwMode="auto">
          <a:xfrm>
            <a:off x="327025" y="1881188"/>
            <a:ext cx="1233488"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sz="2000" i="1">
                <a:ea typeface="Osaka" charset="0"/>
                <a:cs typeface="Osaka" charset="0"/>
              </a:rPr>
              <a:t>income</a:t>
            </a:r>
            <a:endParaRPr lang="en-US" sz="2000">
              <a:ea typeface="Osaka" charset="0"/>
              <a:cs typeface="Osaka" charset="0"/>
            </a:endParaRPr>
          </a:p>
        </p:txBody>
      </p:sp>
      <p:grpSp>
        <p:nvGrpSpPr>
          <p:cNvPr id="411661" name="Group 13"/>
          <p:cNvGrpSpPr>
            <a:grpSpLocks/>
          </p:cNvGrpSpPr>
          <p:nvPr/>
        </p:nvGrpSpPr>
        <p:grpSpPr bwMode="auto">
          <a:xfrm>
            <a:off x="6386513" y="1190625"/>
            <a:ext cx="2436812" cy="3629025"/>
            <a:chOff x="4023" y="750"/>
            <a:chExt cx="1535" cy="2286"/>
          </a:xfrm>
        </p:grpSpPr>
        <p:sp>
          <p:nvSpPr>
            <p:cNvPr id="411662" name="Rectangle 14"/>
            <p:cNvSpPr>
              <a:spLocks noChangeArrowheads="1"/>
            </p:cNvSpPr>
            <p:nvPr/>
          </p:nvSpPr>
          <p:spPr bwMode="auto">
            <a:xfrm>
              <a:off x="4866" y="2601"/>
              <a:ext cx="692" cy="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82880" anchor="ctr"/>
            <a:lstStyle/>
            <a:p>
              <a:pPr>
                <a:spcBef>
                  <a:spcPct val="20000"/>
                </a:spcBef>
                <a:defRPr/>
              </a:pPr>
              <a:r>
                <a:rPr lang="en-US" sz="2000">
                  <a:ea typeface="Osaka" charset="0"/>
                  <a:cs typeface="Osaka" charset="0"/>
                </a:rPr>
                <a:t>30%</a:t>
              </a:r>
            </a:p>
          </p:txBody>
        </p:sp>
        <p:sp>
          <p:nvSpPr>
            <p:cNvPr id="411663" name="Rectangle 15"/>
            <p:cNvSpPr>
              <a:spLocks noChangeArrowheads="1"/>
            </p:cNvSpPr>
            <p:nvPr/>
          </p:nvSpPr>
          <p:spPr bwMode="auto">
            <a:xfrm>
              <a:off x="4023" y="2601"/>
              <a:ext cx="843" cy="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r">
                <a:spcBef>
                  <a:spcPct val="20000"/>
                </a:spcBef>
                <a:defRPr/>
              </a:pPr>
              <a:r>
                <a:rPr lang="en-US" sz="2000">
                  <a:ea typeface="Osaka" charset="0"/>
                  <a:cs typeface="Osaka" charset="0"/>
                </a:rPr>
                <a:t>$60,000</a:t>
              </a:r>
              <a:endParaRPr lang="en-US" sz="2600">
                <a:ea typeface="Osaka" charset="0"/>
                <a:cs typeface="Osaka" charset="0"/>
              </a:endParaRPr>
            </a:p>
          </p:txBody>
        </p:sp>
        <p:sp>
          <p:nvSpPr>
            <p:cNvPr id="411664" name="Rectangle 16"/>
            <p:cNvSpPr>
              <a:spLocks noChangeArrowheads="1"/>
            </p:cNvSpPr>
            <p:nvPr/>
          </p:nvSpPr>
          <p:spPr bwMode="auto">
            <a:xfrm>
              <a:off x="4866" y="2167"/>
              <a:ext cx="692" cy="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82880" anchor="ctr"/>
            <a:lstStyle/>
            <a:p>
              <a:pPr>
                <a:spcBef>
                  <a:spcPct val="20000"/>
                </a:spcBef>
                <a:defRPr/>
              </a:pPr>
              <a:r>
                <a:rPr lang="en-US" sz="2000">
                  <a:ea typeface="Osaka" charset="0"/>
                  <a:cs typeface="Osaka" charset="0"/>
                </a:rPr>
                <a:t>25%</a:t>
              </a:r>
            </a:p>
          </p:txBody>
        </p:sp>
        <p:sp>
          <p:nvSpPr>
            <p:cNvPr id="411665" name="Rectangle 17"/>
            <p:cNvSpPr>
              <a:spLocks noChangeArrowheads="1"/>
            </p:cNvSpPr>
            <p:nvPr/>
          </p:nvSpPr>
          <p:spPr bwMode="auto">
            <a:xfrm>
              <a:off x="4023" y="2167"/>
              <a:ext cx="843" cy="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r">
                <a:spcBef>
                  <a:spcPct val="20000"/>
                </a:spcBef>
                <a:defRPr/>
              </a:pPr>
              <a:r>
                <a:rPr lang="en-US" sz="2000">
                  <a:ea typeface="Osaka" charset="0"/>
                  <a:cs typeface="Osaka" charset="0"/>
                </a:rPr>
                <a:t>$25,000</a:t>
              </a:r>
              <a:endParaRPr lang="en-US" sz="2600">
                <a:ea typeface="Osaka" charset="0"/>
                <a:cs typeface="Osaka" charset="0"/>
              </a:endParaRPr>
            </a:p>
          </p:txBody>
        </p:sp>
        <p:sp>
          <p:nvSpPr>
            <p:cNvPr id="411666" name="Rectangle 18"/>
            <p:cNvSpPr>
              <a:spLocks noChangeArrowheads="1"/>
            </p:cNvSpPr>
            <p:nvPr/>
          </p:nvSpPr>
          <p:spPr bwMode="auto">
            <a:xfrm>
              <a:off x="4866" y="1734"/>
              <a:ext cx="692"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82880" anchor="ctr"/>
            <a:lstStyle/>
            <a:p>
              <a:pPr>
                <a:spcBef>
                  <a:spcPct val="20000"/>
                </a:spcBef>
                <a:defRPr/>
              </a:pPr>
              <a:r>
                <a:rPr lang="en-US" sz="2000">
                  <a:ea typeface="Osaka" charset="0"/>
                  <a:cs typeface="Osaka" charset="0"/>
                </a:rPr>
                <a:t>20%</a:t>
              </a:r>
              <a:endParaRPr lang="en-US" sz="2600">
                <a:ea typeface="Osaka" charset="0"/>
                <a:cs typeface="Osaka" charset="0"/>
              </a:endParaRPr>
            </a:p>
          </p:txBody>
        </p:sp>
        <p:sp>
          <p:nvSpPr>
            <p:cNvPr id="411667" name="Rectangle 19"/>
            <p:cNvSpPr>
              <a:spLocks noChangeArrowheads="1"/>
            </p:cNvSpPr>
            <p:nvPr/>
          </p:nvSpPr>
          <p:spPr bwMode="auto">
            <a:xfrm>
              <a:off x="4023" y="1734"/>
              <a:ext cx="843"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r">
                <a:spcBef>
                  <a:spcPct val="20000"/>
                </a:spcBef>
                <a:defRPr/>
              </a:pPr>
              <a:r>
                <a:rPr lang="en-US" sz="2000">
                  <a:ea typeface="Osaka" charset="0"/>
                  <a:cs typeface="Osaka" charset="0"/>
                </a:rPr>
                <a:t>$10,000</a:t>
              </a:r>
              <a:endParaRPr lang="en-US" sz="2600">
                <a:ea typeface="Osaka" charset="0"/>
                <a:cs typeface="Osaka" charset="0"/>
              </a:endParaRPr>
            </a:p>
          </p:txBody>
        </p:sp>
        <p:sp>
          <p:nvSpPr>
            <p:cNvPr id="411668" name="Rectangle 20"/>
            <p:cNvSpPr>
              <a:spLocks noChangeArrowheads="1"/>
            </p:cNvSpPr>
            <p:nvPr/>
          </p:nvSpPr>
          <p:spPr bwMode="auto">
            <a:xfrm>
              <a:off x="4023" y="750"/>
              <a:ext cx="1535" cy="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b="1">
                  <a:ea typeface="Osaka" charset="0"/>
                  <a:cs typeface="Osaka" charset="0"/>
                </a:rPr>
                <a:t>progressive</a:t>
              </a:r>
              <a:endParaRPr lang="en-US" sz="2800" b="1">
                <a:ea typeface="Osaka" charset="0"/>
                <a:cs typeface="Osaka" charset="0"/>
              </a:endParaRPr>
            </a:p>
          </p:txBody>
        </p:sp>
      </p:grpSp>
      <p:grpSp>
        <p:nvGrpSpPr>
          <p:cNvPr id="411669" name="Group 21"/>
          <p:cNvGrpSpPr>
            <a:grpSpLocks/>
          </p:cNvGrpSpPr>
          <p:nvPr/>
        </p:nvGrpSpPr>
        <p:grpSpPr bwMode="auto">
          <a:xfrm>
            <a:off x="3890963" y="1169988"/>
            <a:ext cx="2495550" cy="3629025"/>
            <a:chOff x="2451" y="750"/>
            <a:chExt cx="1572" cy="2286"/>
          </a:xfrm>
        </p:grpSpPr>
        <p:sp>
          <p:nvSpPr>
            <p:cNvPr id="411670" name="Rectangle 22"/>
            <p:cNvSpPr>
              <a:spLocks noChangeArrowheads="1"/>
            </p:cNvSpPr>
            <p:nvPr/>
          </p:nvSpPr>
          <p:spPr bwMode="auto">
            <a:xfrm>
              <a:off x="3312" y="2601"/>
              <a:ext cx="711" cy="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82880" anchor="ctr"/>
            <a:lstStyle/>
            <a:p>
              <a:pPr>
                <a:spcBef>
                  <a:spcPct val="20000"/>
                </a:spcBef>
                <a:defRPr/>
              </a:pPr>
              <a:r>
                <a:rPr lang="en-US" sz="2000">
                  <a:ea typeface="Osaka" charset="0"/>
                  <a:cs typeface="Osaka" charset="0"/>
                </a:rPr>
                <a:t>25%</a:t>
              </a:r>
            </a:p>
          </p:txBody>
        </p:sp>
        <p:sp>
          <p:nvSpPr>
            <p:cNvPr id="411671" name="Rectangle 23"/>
            <p:cNvSpPr>
              <a:spLocks noChangeArrowheads="1"/>
            </p:cNvSpPr>
            <p:nvPr/>
          </p:nvSpPr>
          <p:spPr bwMode="auto">
            <a:xfrm>
              <a:off x="2451" y="2601"/>
              <a:ext cx="861" cy="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r">
                <a:spcBef>
                  <a:spcPct val="20000"/>
                </a:spcBef>
                <a:defRPr/>
              </a:pPr>
              <a:r>
                <a:rPr lang="en-US" sz="2000">
                  <a:ea typeface="Osaka" charset="0"/>
                  <a:cs typeface="Osaka" charset="0"/>
                </a:rPr>
                <a:t>$50,000</a:t>
              </a:r>
              <a:endParaRPr lang="en-US" sz="2600">
                <a:ea typeface="Osaka" charset="0"/>
                <a:cs typeface="Osaka" charset="0"/>
              </a:endParaRPr>
            </a:p>
          </p:txBody>
        </p:sp>
        <p:sp>
          <p:nvSpPr>
            <p:cNvPr id="411672" name="Rectangle 24"/>
            <p:cNvSpPr>
              <a:spLocks noChangeArrowheads="1"/>
            </p:cNvSpPr>
            <p:nvPr/>
          </p:nvSpPr>
          <p:spPr bwMode="auto">
            <a:xfrm>
              <a:off x="3312" y="2167"/>
              <a:ext cx="711" cy="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82880" anchor="ctr"/>
            <a:lstStyle/>
            <a:p>
              <a:pPr>
                <a:spcBef>
                  <a:spcPct val="20000"/>
                </a:spcBef>
                <a:defRPr/>
              </a:pPr>
              <a:r>
                <a:rPr lang="en-US" sz="2000">
                  <a:ea typeface="Osaka" charset="0"/>
                  <a:cs typeface="Osaka" charset="0"/>
                </a:rPr>
                <a:t>25%</a:t>
              </a:r>
              <a:endParaRPr lang="en-US" sz="2600">
                <a:ea typeface="Osaka" charset="0"/>
                <a:cs typeface="Osaka" charset="0"/>
              </a:endParaRPr>
            </a:p>
          </p:txBody>
        </p:sp>
        <p:sp>
          <p:nvSpPr>
            <p:cNvPr id="411673" name="Rectangle 25"/>
            <p:cNvSpPr>
              <a:spLocks noChangeArrowheads="1"/>
            </p:cNvSpPr>
            <p:nvPr/>
          </p:nvSpPr>
          <p:spPr bwMode="auto">
            <a:xfrm>
              <a:off x="2451" y="2167"/>
              <a:ext cx="861" cy="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r">
                <a:spcBef>
                  <a:spcPct val="20000"/>
                </a:spcBef>
                <a:defRPr/>
              </a:pPr>
              <a:r>
                <a:rPr lang="en-US" sz="2000">
                  <a:ea typeface="Osaka" charset="0"/>
                  <a:cs typeface="Osaka" charset="0"/>
                </a:rPr>
                <a:t>$25,000</a:t>
              </a:r>
              <a:endParaRPr lang="en-US" sz="2600">
                <a:ea typeface="Osaka" charset="0"/>
                <a:cs typeface="Osaka" charset="0"/>
              </a:endParaRPr>
            </a:p>
          </p:txBody>
        </p:sp>
        <p:sp>
          <p:nvSpPr>
            <p:cNvPr id="411674" name="Rectangle 26"/>
            <p:cNvSpPr>
              <a:spLocks noChangeArrowheads="1"/>
            </p:cNvSpPr>
            <p:nvPr/>
          </p:nvSpPr>
          <p:spPr bwMode="auto">
            <a:xfrm>
              <a:off x="3312" y="1734"/>
              <a:ext cx="711"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82880" anchor="ctr"/>
            <a:lstStyle/>
            <a:p>
              <a:pPr>
                <a:spcBef>
                  <a:spcPct val="20000"/>
                </a:spcBef>
                <a:defRPr/>
              </a:pPr>
              <a:r>
                <a:rPr lang="en-US" sz="2000">
                  <a:ea typeface="Osaka" charset="0"/>
                  <a:cs typeface="Osaka" charset="0"/>
                </a:rPr>
                <a:t>25%</a:t>
              </a:r>
            </a:p>
          </p:txBody>
        </p:sp>
        <p:sp>
          <p:nvSpPr>
            <p:cNvPr id="411675" name="Rectangle 27"/>
            <p:cNvSpPr>
              <a:spLocks noChangeArrowheads="1"/>
            </p:cNvSpPr>
            <p:nvPr/>
          </p:nvSpPr>
          <p:spPr bwMode="auto">
            <a:xfrm>
              <a:off x="2451" y="1734"/>
              <a:ext cx="861"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r">
                <a:spcBef>
                  <a:spcPct val="20000"/>
                </a:spcBef>
                <a:defRPr/>
              </a:pPr>
              <a:r>
                <a:rPr lang="en-US" sz="2000">
                  <a:ea typeface="Osaka" charset="0"/>
                  <a:cs typeface="Osaka" charset="0"/>
                </a:rPr>
                <a:t>$12,500</a:t>
              </a:r>
              <a:endParaRPr lang="en-US" sz="2600">
                <a:ea typeface="Osaka" charset="0"/>
                <a:cs typeface="Osaka" charset="0"/>
              </a:endParaRPr>
            </a:p>
          </p:txBody>
        </p:sp>
        <p:sp>
          <p:nvSpPr>
            <p:cNvPr id="411676" name="Rectangle 28"/>
            <p:cNvSpPr>
              <a:spLocks noChangeArrowheads="1"/>
            </p:cNvSpPr>
            <p:nvPr/>
          </p:nvSpPr>
          <p:spPr bwMode="auto">
            <a:xfrm>
              <a:off x="2451" y="750"/>
              <a:ext cx="1572" cy="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b="1">
                  <a:ea typeface="Osaka" charset="0"/>
                  <a:cs typeface="Osaka" charset="0"/>
                </a:rPr>
                <a:t>proportional</a:t>
              </a:r>
              <a:endParaRPr lang="en-US" sz="2800" b="1">
                <a:ea typeface="Osaka" charset="0"/>
                <a:cs typeface="Osaka" charset="0"/>
              </a:endParaRPr>
            </a:p>
          </p:txBody>
        </p:sp>
      </p:grpSp>
      <p:grpSp>
        <p:nvGrpSpPr>
          <p:cNvPr id="411677" name="Group 29"/>
          <p:cNvGrpSpPr>
            <a:grpSpLocks/>
          </p:cNvGrpSpPr>
          <p:nvPr/>
        </p:nvGrpSpPr>
        <p:grpSpPr bwMode="auto">
          <a:xfrm>
            <a:off x="1541463" y="1190625"/>
            <a:ext cx="2330450" cy="3629025"/>
            <a:chOff x="983" y="750"/>
            <a:chExt cx="1468" cy="2286"/>
          </a:xfrm>
        </p:grpSpPr>
        <p:sp>
          <p:nvSpPr>
            <p:cNvPr id="411678" name="Rectangle 30"/>
            <p:cNvSpPr>
              <a:spLocks noChangeArrowheads="1"/>
            </p:cNvSpPr>
            <p:nvPr/>
          </p:nvSpPr>
          <p:spPr bwMode="auto">
            <a:xfrm>
              <a:off x="1760" y="2601"/>
              <a:ext cx="691" cy="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82880" anchor="ctr"/>
            <a:lstStyle/>
            <a:p>
              <a:pPr>
                <a:spcBef>
                  <a:spcPct val="20000"/>
                </a:spcBef>
                <a:defRPr/>
              </a:pPr>
              <a:r>
                <a:rPr lang="en-US" sz="2000">
                  <a:ea typeface="Osaka" charset="0"/>
                  <a:cs typeface="Osaka" charset="0"/>
                </a:rPr>
                <a:t>20%</a:t>
              </a:r>
            </a:p>
          </p:txBody>
        </p:sp>
        <p:sp>
          <p:nvSpPr>
            <p:cNvPr id="411679" name="Rectangle 31"/>
            <p:cNvSpPr>
              <a:spLocks noChangeArrowheads="1"/>
            </p:cNvSpPr>
            <p:nvPr/>
          </p:nvSpPr>
          <p:spPr bwMode="auto">
            <a:xfrm>
              <a:off x="983" y="2601"/>
              <a:ext cx="777" cy="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r">
                <a:spcBef>
                  <a:spcPct val="20000"/>
                </a:spcBef>
                <a:defRPr/>
              </a:pPr>
              <a:r>
                <a:rPr lang="en-US" sz="2000">
                  <a:ea typeface="Osaka" charset="0"/>
                  <a:cs typeface="Osaka" charset="0"/>
                </a:rPr>
                <a:t>$40,000</a:t>
              </a:r>
            </a:p>
          </p:txBody>
        </p:sp>
        <p:sp>
          <p:nvSpPr>
            <p:cNvPr id="411680" name="Rectangle 32"/>
            <p:cNvSpPr>
              <a:spLocks noChangeArrowheads="1"/>
            </p:cNvSpPr>
            <p:nvPr/>
          </p:nvSpPr>
          <p:spPr bwMode="auto">
            <a:xfrm>
              <a:off x="1760" y="2167"/>
              <a:ext cx="691" cy="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82880" anchor="ctr"/>
            <a:lstStyle/>
            <a:p>
              <a:pPr>
                <a:spcBef>
                  <a:spcPct val="20000"/>
                </a:spcBef>
                <a:defRPr/>
              </a:pPr>
              <a:r>
                <a:rPr lang="en-US" sz="2000">
                  <a:ea typeface="Osaka" charset="0"/>
                  <a:cs typeface="Osaka" charset="0"/>
                </a:rPr>
                <a:t>25%</a:t>
              </a:r>
              <a:endParaRPr lang="en-US" sz="2600">
                <a:ea typeface="Osaka" charset="0"/>
                <a:cs typeface="Osaka" charset="0"/>
              </a:endParaRPr>
            </a:p>
          </p:txBody>
        </p:sp>
        <p:sp>
          <p:nvSpPr>
            <p:cNvPr id="411681" name="Rectangle 33"/>
            <p:cNvSpPr>
              <a:spLocks noChangeArrowheads="1"/>
            </p:cNvSpPr>
            <p:nvPr/>
          </p:nvSpPr>
          <p:spPr bwMode="auto">
            <a:xfrm>
              <a:off x="983" y="2167"/>
              <a:ext cx="777" cy="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r">
                <a:spcBef>
                  <a:spcPct val="20000"/>
                </a:spcBef>
                <a:defRPr/>
              </a:pPr>
              <a:r>
                <a:rPr lang="en-US" sz="2000">
                  <a:ea typeface="Osaka" charset="0"/>
                  <a:cs typeface="Osaka" charset="0"/>
                </a:rPr>
                <a:t>$25,000</a:t>
              </a:r>
              <a:endParaRPr lang="en-US" sz="2600">
                <a:ea typeface="Osaka" charset="0"/>
                <a:cs typeface="Osaka" charset="0"/>
              </a:endParaRPr>
            </a:p>
          </p:txBody>
        </p:sp>
        <p:sp>
          <p:nvSpPr>
            <p:cNvPr id="411682" name="Rectangle 34"/>
            <p:cNvSpPr>
              <a:spLocks noChangeArrowheads="1"/>
            </p:cNvSpPr>
            <p:nvPr/>
          </p:nvSpPr>
          <p:spPr bwMode="auto">
            <a:xfrm>
              <a:off x="1760" y="1734"/>
              <a:ext cx="691"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82880" anchor="ctr"/>
            <a:lstStyle/>
            <a:p>
              <a:pPr>
                <a:spcBef>
                  <a:spcPct val="20000"/>
                </a:spcBef>
                <a:defRPr/>
              </a:pPr>
              <a:r>
                <a:rPr lang="en-US" sz="2000">
                  <a:ea typeface="Osaka" charset="0"/>
                  <a:cs typeface="Osaka" charset="0"/>
                </a:rPr>
                <a:t>30%</a:t>
              </a:r>
            </a:p>
          </p:txBody>
        </p:sp>
        <p:sp>
          <p:nvSpPr>
            <p:cNvPr id="411683" name="Rectangle 35"/>
            <p:cNvSpPr>
              <a:spLocks noChangeArrowheads="1"/>
            </p:cNvSpPr>
            <p:nvPr/>
          </p:nvSpPr>
          <p:spPr bwMode="auto">
            <a:xfrm>
              <a:off x="983" y="1734"/>
              <a:ext cx="777"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r">
                <a:spcBef>
                  <a:spcPct val="20000"/>
                </a:spcBef>
                <a:defRPr/>
              </a:pPr>
              <a:r>
                <a:rPr lang="en-US" sz="2000">
                  <a:ea typeface="Osaka" charset="0"/>
                  <a:cs typeface="Osaka" charset="0"/>
                </a:rPr>
                <a:t>$15,000</a:t>
              </a:r>
              <a:endParaRPr lang="en-US" sz="2600">
                <a:ea typeface="Osaka" charset="0"/>
                <a:cs typeface="Osaka" charset="0"/>
              </a:endParaRPr>
            </a:p>
          </p:txBody>
        </p:sp>
        <p:sp>
          <p:nvSpPr>
            <p:cNvPr id="411684" name="Rectangle 36"/>
            <p:cNvSpPr>
              <a:spLocks noChangeArrowheads="1"/>
            </p:cNvSpPr>
            <p:nvPr/>
          </p:nvSpPr>
          <p:spPr bwMode="auto">
            <a:xfrm>
              <a:off x="983" y="750"/>
              <a:ext cx="1468" cy="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spcBef>
                  <a:spcPct val="20000"/>
                </a:spcBef>
                <a:defRPr/>
              </a:pPr>
              <a:r>
                <a:rPr lang="en-US" b="1">
                  <a:ea typeface="Osaka" charset="0"/>
                  <a:cs typeface="Osaka" charset="0"/>
                </a:rPr>
                <a:t>regressive</a:t>
              </a:r>
              <a:endParaRPr lang="en-US" sz="2800" b="1">
                <a:ea typeface="Osaka" charset="0"/>
                <a:cs typeface="Osaka" charset="0"/>
              </a:endParaRPr>
            </a:p>
          </p:txBody>
        </p:sp>
      </p:grpSp>
      <p:sp>
        <p:nvSpPr>
          <p:cNvPr id="411685" name="Rectangle 37"/>
          <p:cNvSpPr>
            <a:spLocks noChangeArrowheads="1"/>
          </p:cNvSpPr>
          <p:nvPr/>
        </p:nvSpPr>
        <p:spPr bwMode="auto">
          <a:xfrm>
            <a:off x="327025" y="1190625"/>
            <a:ext cx="1233488" cy="690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spcBef>
                <a:spcPct val="20000"/>
              </a:spcBef>
              <a:defRPr/>
            </a:pPr>
            <a:endParaRPr lang="en-US" sz="2600">
              <a:ea typeface="Osaka" charset="0"/>
              <a:cs typeface="Osaka" charset="0"/>
            </a:endParaRPr>
          </a:p>
        </p:txBody>
      </p:sp>
      <p:sp>
        <p:nvSpPr>
          <p:cNvPr id="411686" name="Line 38"/>
          <p:cNvSpPr>
            <a:spLocks noChangeShapeType="1"/>
          </p:cNvSpPr>
          <p:nvPr/>
        </p:nvSpPr>
        <p:spPr bwMode="auto">
          <a:xfrm>
            <a:off x="306388" y="1169988"/>
            <a:ext cx="8496300"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411687" name="Line 39"/>
          <p:cNvSpPr>
            <a:spLocks noChangeShapeType="1"/>
          </p:cNvSpPr>
          <p:nvPr/>
        </p:nvSpPr>
        <p:spPr bwMode="auto">
          <a:xfrm>
            <a:off x="327025" y="1881188"/>
            <a:ext cx="84963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411688" name="Line 40"/>
          <p:cNvSpPr>
            <a:spLocks noChangeShapeType="1"/>
          </p:cNvSpPr>
          <p:nvPr/>
        </p:nvSpPr>
        <p:spPr bwMode="auto">
          <a:xfrm>
            <a:off x="327025" y="2752725"/>
            <a:ext cx="84963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411689" name="Line 41"/>
          <p:cNvSpPr>
            <a:spLocks noChangeShapeType="1"/>
          </p:cNvSpPr>
          <p:nvPr/>
        </p:nvSpPr>
        <p:spPr bwMode="auto">
          <a:xfrm>
            <a:off x="327025" y="3440113"/>
            <a:ext cx="84963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411690" name="Line 42"/>
          <p:cNvSpPr>
            <a:spLocks noChangeShapeType="1"/>
          </p:cNvSpPr>
          <p:nvPr/>
        </p:nvSpPr>
        <p:spPr bwMode="auto">
          <a:xfrm>
            <a:off x="327025" y="4129088"/>
            <a:ext cx="84963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411691" name="Line 43"/>
          <p:cNvSpPr>
            <a:spLocks noChangeShapeType="1"/>
          </p:cNvSpPr>
          <p:nvPr/>
        </p:nvSpPr>
        <p:spPr bwMode="auto">
          <a:xfrm>
            <a:off x="327025" y="4819650"/>
            <a:ext cx="8496300"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411692" name="Line 44"/>
          <p:cNvSpPr>
            <a:spLocks noChangeShapeType="1"/>
          </p:cNvSpPr>
          <p:nvPr/>
        </p:nvSpPr>
        <p:spPr bwMode="auto">
          <a:xfrm>
            <a:off x="327025" y="1190625"/>
            <a:ext cx="0" cy="3629025"/>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411693" name="Line 45"/>
          <p:cNvSpPr>
            <a:spLocks noChangeShapeType="1"/>
          </p:cNvSpPr>
          <p:nvPr/>
        </p:nvSpPr>
        <p:spPr bwMode="auto">
          <a:xfrm>
            <a:off x="1560513" y="1190625"/>
            <a:ext cx="0" cy="3629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411694" name="Line 46"/>
          <p:cNvSpPr>
            <a:spLocks noChangeShapeType="1"/>
          </p:cNvSpPr>
          <p:nvPr/>
        </p:nvSpPr>
        <p:spPr bwMode="auto">
          <a:xfrm>
            <a:off x="3890963" y="1190625"/>
            <a:ext cx="0" cy="3629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411695" name="Line 47"/>
          <p:cNvSpPr>
            <a:spLocks noChangeShapeType="1"/>
          </p:cNvSpPr>
          <p:nvPr/>
        </p:nvSpPr>
        <p:spPr bwMode="auto">
          <a:xfrm>
            <a:off x="6386513" y="1190625"/>
            <a:ext cx="0" cy="3629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411696" name="Line 48"/>
          <p:cNvSpPr>
            <a:spLocks noChangeShapeType="1"/>
          </p:cNvSpPr>
          <p:nvPr/>
        </p:nvSpPr>
        <p:spPr bwMode="auto">
          <a:xfrm>
            <a:off x="8823325" y="1190625"/>
            <a:ext cx="0" cy="3629025"/>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411697" name="Line 49"/>
          <p:cNvSpPr>
            <a:spLocks noChangeShapeType="1"/>
          </p:cNvSpPr>
          <p:nvPr/>
        </p:nvSpPr>
        <p:spPr bwMode="auto">
          <a:xfrm>
            <a:off x="2794000" y="1881188"/>
            <a:ext cx="0" cy="2938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411698" name="Line 50"/>
          <p:cNvSpPr>
            <a:spLocks noChangeShapeType="1"/>
          </p:cNvSpPr>
          <p:nvPr/>
        </p:nvSpPr>
        <p:spPr bwMode="auto">
          <a:xfrm>
            <a:off x="5257800" y="1881188"/>
            <a:ext cx="0" cy="2938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411699" name="Line 51"/>
          <p:cNvSpPr>
            <a:spLocks noChangeShapeType="1"/>
          </p:cNvSpPr>
          <p:nvPr/>
        </p:nvSpPr>
        <p:spPr bwMode="auto">
          <a:xfrm>
            <a:off x="7724775" y="1881188"/>
            <a:ext cx="0" cy="29384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411700" name="Rectangle 52"/>
          <p:cNvSpPr>
            <a:spLocks noGrp="1" noChangeArrowheads="1"/>
          </p:cNvSpPr>
          <p:nvPr>
            <p:ph type="title" idx="4294967295"/>
          </p:nvPr>
        </p:nvSpPr>
        <p:spPr>
          <a:xfrm>
            <a:off x="0" y="252413"/>
            <a:ext cx="9144000" cy="649287"/>
          </a:xfrm>
        </p:spPr>
        <p:txBody>
          <a:bodyPr/>
          <a:lstStyle/>
          <a:p>
            <a:pPr eaLnBrk="1" hangingPunct="1">
              <a:defRPr/>
            </a:pPr>
            <a:r>
              <a:rPr lang="en-US" sz="3600" b="1" smtClean="0">
                <a:solidFill>
                  <a:schemeClr val="accent2"/>
                </a:solidFill>
              </a:rPr>
              <a:t>Examples of the Three Tax Systems</a:t>
            </a:r>
            <a:endParaRPr lang="en-US" sz="4100" smtClean="0"/>
          </a:p>
        </p:txBody>
      </p:sp>
      <p:sp>
        <p:nvSpPr>
          <p:cNvPr id="411701" name="FlagCount" hidden="1">
            <a:hlinkClick r:id="rId3"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00"/>
            </a:schemeClr>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400" b="1">
                <a:latin typeface="Tahoma" charset="0"/>
                <a:cs typeface="Arial" charset="0"/>
              </a:rPr>
              <a:t>0</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11677"/>
                                        </p:tgtEl>
                                        <p:attrNameLst>
                                          <p:attrName>style.visibility</p:attrName>
                                        </p:attrNameLst>
                                      </p:cBhvr>
                                      <p:to>
                                        <p:strVal val="visible"/>
                                      </p:to>
                                    </p:set>
                                    <p:animEffect transition="in" filter="dissolve">
                                      <p:cBhvr>
                                        <p:cTn id="7" dur="500"/>
                                        <p:tgtEl>
                                          <p:spTgt spid="41167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411669"/>
                                        </p:tgtEl>
                                        <p:attrNameLst>
                                          <p:attrName>style.visibility</p:attrName>
                                        </p:attrNameLst>
                                      </p:cBhvr>
                                      <p:to>
                                        <p:strVal val="visible"/>
                                      </p:to>
                                    </p:set>
                                    <p:animEffect transition="in" filter="dissolve">
                                      <p:cBhvr>
                                        <p:cTn id="12" dur="500"/>
                                        <p:tgtEl>
                                          <p:spTgt spid="41166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411661"/>
                                        </p:tgtEl>
                                        <p:attrNameLst>
                                          <p:attrName>style.visibility</p:attrName>
                                        </p:attrNameLst>
                                      </p:cBhvr>
                                      <p:to>
                                        <p:strVal val="visible"/>
                                      </p:to>
                                    </p:set>
                                    <p:animEffect transition="in" filter="dissolve">
                                      <p:cBhvr>
                                        <p:cTn id="17" dur="500"/>
                                        <p:tgtEl>
                                          <p:spTgt spid="4116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Grp="1" noChangeArrowheads="1"/>
          </p:cNvSpPr>
          <p:nvPr>
            <p:ph type="title"/>
          </p:nvPr>
        </p:nvSpPr>
        <p:spPr>
          <a:xfrm>
            <a:off x="457200" y="0"/>
            <a:ext cx="8210550" cy="1420813"/>
          </a:xfrm>
        </p:spPr>
        <p:txBody>
          <a:bodyPr/>
          <a:lstStyle/>
          <a:p>
            <a:pPr eaLnBrk="1" hangingPunct="1">
              <a:defRPr/>
            </a:pPr>
            <a:r>
              <a:rPr lang="en-US" sz="3600" b="1" smtClean="0">
                <a:solidFill>
                  <a:schemeClr val="accent2"/>
                </a:solidFill>
              </a:rPr>
              <a:t>U.S. Federal Income Tax Rates:  2010 (Married Filing Jointly)</a:t>
            </a:r>
            <a:endParaRPr lang="en-US" sz="4000" smtClean="0"/>
          </a:p>
        </p:txBody>
      </p:sp>
      <p:graphicFrame>
        <p:nvGraphicFramePr>
          <p:cNvPr id="413732" name="Group 36"/>
          <p:cNvGraphicFramePr>
            <a:graphicFrameLocks noGrp="1"/>
          </p:cNvGraphicFramePr>
          <p:nvPr>
            <p:ph idx="1"/>
          </p:nvPr>
        </p:nvGraphicFramePr>
        <p:xfrm>
          <a:off x="3614738" y="1763713"/>
          <a:ext cx="4803775" cy="4803776"/>
        </p:xfrm>
        <a:graphic>
          <a:graphicData uri="http://schemas.openxmlformats.org/drawingml/2006/table">
            <a:tbl>
              <a:tblPr/>
              <a:tblGrid>
                <a:gridCol w="2976562"/>
                <a:gridCol w="1827213"/>
              </a:tblGrid>
              <a:tr h="9032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Osaka" charset="0"/>
                          <a:cs typeface="Osaka" charset="0"/>
                        </a:rPr>
                        <a:t>On taxable income…</a:t>
                      </a:r>
                      <a:endParaRPr kumimoji="0" lang="en-US" sz="3000" b="0" i="0" u="none" strike="noStrike" cap="none" normalizeH="0" baseline="0">
                        <a:ln>
                          <a:noFill/>
                        </a:ln>
                        <a:solidFill>
                          <a:schemeClr val="tx1"/>
                        </a:solidFill>
                        <a:effectLst/>
                        <a:latin typeface="Arial" charset="0"/>
                        <a:ea typeface="Osaka" charset="0"/>
                        <a:cs typeface="Osak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Osaka" charset="0"/>
                          <a:cs typeface="Osaka" charset="0"/>
                        </a:rPr>
                        <a:t>the tax rate is…</a:t>
                      </a:r>
                      <a:endParaRPr kumimoji="0" lang="en-US" sz="3000" b="0" i="0" u="none" strike="noStrike" cap="none" normalizeH="0" baseline="0">
                        <a:ln>
                          <a:noFill/>
                        </a:ln>
                        <a:solidFill>
                          <a:schemeClr val="tx1"/>
                        </a:solidFill>
                        <a:effectLst/>
                        <a:latin typeface="Arial" charset="0"/>
                        <a:ea typeface="Osaka" charset="0"/>
                        <a:cs typeface="Osak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650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Osaka" charset="0"/>
                          <a:cs typeface="Osaka" charset="0"/>
                        </a:rPr>
                        <a:t>0 – $16,750</a:t>
                      </a:r>
                      <a:endParaRPr kumimoji="0" lang="en-US" sz="3000" b="0" i="0" u="none" strike="noStrike" cap="none" normalizeH="0" baseline="0">
                        <a:ln>
                          <a:noFill/>
                        </a:ln>
                        <a:solidFill>
                          <a:schemeClr val="tx1"/>
                        </a:solidFill>
                        <a:effectLst/>
                        <a:latin typeface="Arial" charset="0"/>
                        <a:ea typeface="Osaka" charset="0"/>
                        <a:cs typeface="Osak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Osaka" charset="0"/>
                          <a:cs typeface="Osaka" charset="0"/>
                        </a:rPr>
                        <a:t>10%</a:t>
                      </a:r>
                      <a:endParaRPr kumimoji="0" lang="en-US" sz="3000" b="0" i="0" u="none" strike="noStrike" cap="none" normalizeH="0" baseline="0">
                        <a:ln>
                          <a:noFill/>
                        </a:ln>
                        <a:solidFill>
                          <a:schemeClr val="tx1"/>
                        </a:solidFill>
                        <a:effectLst/>
                        <a:latin typeface="Arial" charset="0"/>
                        <a:ea typeface="Osaka" charset="0"/>
                        <a:cs typeface="Osak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6492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Osaka" charset="0"/>
                          <a:cs typeface="Osaka" charset="0"/>
                        </a:rPr>
                        <a:t>$16,750 - $68,000</a:t>
                      </a:r>
                      <a:endParaRPr kumimoji="0" lang="en-US" sz="3000" b="0" i="0" u="none" strike="noStrike" cap="none" normalizeH="0" baseline="0">
                        <a:ln>
                          <a:noFill/>
                        </a:ln>
                        <a:solidFill>
                          <a:schemeClr val="tx1"/>
                        </a:solidFill>
                        <a:effectLst/>
                        <a:latin typeface="Arial" charset="0"/>
                        <a:ea typeface="Osaka" charset="0"/>
                        <a:cs typeface="Osak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Osaka" charset="0"/>
                          <a:cs typeface="Osaka" charset="0"/>
                        </a:rPr>
                        <a:t>15%</a:t>
                      </a:r>
                      <a:endParaRPr kumimoji="0" lang="en-US" sz="3000" b="0" i="0" u="none" strike="noStrike" cap="none" normalizeH="0" baseline="0">
                        <a:ln>
                          <a:noFill/>
                        </a:ln>
                        <a:solidFill>
                          <a:schemeClr val="tx1"/>
                        </a:solidFill>
                        <a:effectLst/>
                        <a:latin typeface="Arial" charset="0"/>
                        <a:ea typeface="Osaka" charset="0"/>
                        <a:cs typeface="Osak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650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Osaka" charset="0"/>
                          <a:cs typeface="Osaka" charset="0"/>
                        </a:rPr>
                        <a:t>$68,000 - $137,300</a:t>
                      </a:r>
                      <a:endParaRPr kumimoji="0" lang="en-US" sz="3000" b="0" i="0" u="none" strike="noStrike" cap="none" normalizeH="0" baseline="0">
                        <a:ln>
                          <a:noFill/>
                        </a:ln>
                        <a:solidFill>
                          <a:schemeClr val="tx1"/>
                        </a:solidFill>
                        <a:effectLst/>
                        <a:latin typeface="Arial" charset="0"/>
                        <a:ea typeface="Osaka" charset="0"/>
                        <a:cs typeface="Osak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Osaka" charset="0"/>
                          <a:cs typeface="Osaka" charset="0"/>
                        </a:rPr>
                        <a:t>25%</a:t>
                      </a:r>
                      <a:endParaRPr kumimoji="0" lang="en-US" sz="3000" b="0" i="0" u="none" strike="noStrike" cap="none" normalizeH="0" baseline="0">
                        <a:ln>
                          <a:noFill/>
                        </a:ln>
                        <a:solidFill>
                          <a:schemeClr val="tx1"/>
                        </a:solidFill>
                        <a:effectLst/>
                        <a:latin typeface="Arial" charset="0"/>
                        <a:ea typeface="Osaka" charset="0"/>
                        <a:cs typeface="Osak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650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Osaka" charset="0"/>
                          <a:cs typeface="Osaka" charset="0"/>
                        </a:rPr>
                        <a:t>$137,300 - $209,250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Osaka" charset="0"/>
                          <a:cs typeface="Osaka" charset="0"/>
                        </a:rPr>
                        <a:t>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6477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Osaka" charset="0"/>
                          <a:cs typeface="Osaka" charset="0"/>
                        </a:rPr>
                        <a:t>$209,250 - $373,650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Osaka" charset="0"/>
                          <a:cs typeface="Osaka" charset="0"/>
                        </a:rPr>
                        <a:t>33%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650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Osaka" charset="0"/>
                          <a:cs typeface="Osaka" charset="0"/>
                        </a:rPr>
                        <a:t>Over $373,650</a:t>
                      </a:r>
                      <a:r>
                        <a:rPr kumimoji="0" lang="en-US" sz="3000" b="0" i="0" u="none" strike="noStrike" cap="none" normalizeH="0" baseline="0">
                          <a:ln>
                            <a:noFill/>
                          </a:ln>
                          <a:solidFill>
                            <a:schemeClr val="tx1"/>
                          </a:solidFill>
                          <a:effectLst/>
                          <a:latin typeface="Arial" charset="0"/>
                          <a:ea typeface="Osaka" charset="0"/>
                          <a:cs typeface="Osaka" charset="0"/>
                        </a:rPr>
                        <a:t>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Osaka" charset="0"/>
                          <a:cs typeface="Osaka" charset="0"/>
                        </a:rPr>
                        <a:t>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bl>
          </a:graphicData>
        </a:graphic>
      </p:graphicFrame>
      <p:sp>
        <p:nvSpPr>
          <p:cNvPr id="413725" name="Text Box 29"/>
          <p:cNvSpPr txBox="1">
            <a:spLocks noChangeArrowheads="1"/>
          </p:cNvSpPr>
          <p:nvPr/>
        </p:nvSpPr>
        <p:spPr bwMode="auto">
          <a:xfrm>
            <a:off x="496888" y="1860550"/>
            <a:ext cx="2516187" cy="1344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05000"/>
              </a:lnSpc>
              <a:spcBef>
                <a:spcPct val="50000"/>
              </a:spcBef>
              <a:defRPr/>
            </a:pPr>
            <a:r>
              <a:rPr lang="en-US" sz="2600">
                <a:cs typeface="Arial" charset="0"/>
              </a:rPr>
              <a:t>The U.S. has a progressive income tax.  </a:t>
            </a:r>
          </a:p>
        </p:txBody>
      </p:sp>
      <p:sp>
        <p:nvSpPr>
          <p:cNvPr id="413726" name="FlagCount" hidden="1">
            <a:hlinkClick r:id="rId3"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00"/>
            </a:schemeClr>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400" b="1">
                <a:latin typeface="Tahoma" charset="0"/>
                <a:cs typeface="Arial" charset="0"/>
              </a:rPr>
              <a:t>0</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8" name="Rectangle 4"/>
          <p:cNvSpPr>
            <a:spLocks noGrp="1" noChangeArrowheads="1"/>
          </p:cNvSpPr>
          <p:nvPr>
            <p:ph type="title"/>
          </p:nvPr>
        </p:nvSpPr>
        <p:spPr>
          <a:xfrm>
            <a:off x="1131888" y="604838"/>
            <a:ext cx="7621587" cy="592137"/>
          </a:xfrm>
        </p:spPr>
        <p:txBody>
          <a:bodyPr anchor="t"/>
          <a:lstStyle/>
          <a:p>
            <a:pPr algn="l" eaLnBrk="1" hangingPunct="1">
              <a:lnSpc>
                <a:spcPct val="105000"/>
              </a:lnSpc>
              <a:defRPr/>
            </a:pPr>
            <a:r>
              <a:rPr kumimoji="0" lang="en-US" sz="4300" smtClean="0">
                <a:solidFill>
                  <a:schemeClr val="tx1"/>
                </a:solidFill>
              </a:rPr>
              <a:t>CHAPTER SUMMARY</a:t>
            </a:r>
          </a:p>
        </p:txBody>
      </p:sp>
      <p:sp>
        <p:nvSpPr>
          <p:cNvPr id="139269" name="Rectangle 5"/>
          <p:cNvSpPr>
            <a:spLocks noGrp="1" noChangeArrowheads="1"/>
          </p:cNvSpPr>
          <p:nvPr>
            <p:ph type="body" idx="1"/>
          </p:nvPr>
        </p:nvSpPr>
        <p:spPr>
          <a:xfrm>
            <a:off x="428625" y="1277938"/>
            <a:ext cx="8229600" cy="5013325"/>
          </a:xfrm>
        </p:spPr>
        <p:txBody>
          <a:bodyPr/>
          <a:lstStyle/>
          <a:p>
            <a:pPr eaLnBrk="1" hangingPunct="1">
              <a:lnSpc>
                <a:spcPct val="90000"/>
              </a:lnSpc>
              <a:spcBef>
                <a:spcPct val="40000"/>
              </a:spcBef>
              <a:buClr>
                <a:srgbClr val="003399"/>
              </a:buClr>
              <a:defRPr/>
            </a:pPr>
            <a:r>
              <a:rPr kumimoji="0" lang="en-US" sz="2400" smtClean="0"/>
              <a:t>A tax on a good places a wedge between the price buyers pay and the price sellers receive, and causes the eq</a:t>
            </a:r>
            <a:r>
              <a:rPr kumimoji="0" lang="ja-JP" altLang="en-US" sz="2400" smtClean="0"/>
              <a:t>’</a:t>
            </a:r>
            <a:r>
              <a:rPr kumimoji="0" lang="en-US" sz="2400" smtClean="0"/>
              <a:t>m quantity to fall, whether the tax is imposed on buyers or sellers. </a:t>
            </a:r>
          </a:p>
          <a:p>
            <a:pPr eaLnBrk="1" hangingPunct="1">
              <a:lnSpc>
                <a:spcPct val="90000"/>
              </a:lnSpc>
              <a:spcBef>
                <a:spcPct val="40000"/>
              </a:spcBef>
              <a:buClr>
                <a:srgbClr val="003399"/>
              </a:buClr>
              <a:defRPr/>
            </a:pPr>
            <a:r>
              <a:rPr kumimoji="0" lang="en-US" sz="2400" smtClean="0"/>
              <a:t>The incidence of a tax is the division of the burden of the tax between buyers and sellers, and does not depend on whether the tax is imposed on buyers or sellers. </a:t>
            </a:r>
          </a:p>
          <a:p>
            <a:pPr eaLnBrk="1" hangingPunct="1">
              <a:lnSpc>
                <a:spcPct val="90000"/>
              </a:lnSpc>
              <a:spcBef>
                <a:spcPct val="40000"/>
              </a:spcBef>
              <a:buClr>
                <a:srgbClr val="003399"/>
              </a:buClr>
              <a:defRPr/>
            </a:pPr>
            <a:r>
              <a:rPr kumimoji="0" lang="en-US" sz="2400" smtClean="0"/>
              <a:t>The incidence of the tax depends on the price elasticities of supply and demand. </a:t>
            </a:r>
          </a:p>
          <a:p>
            <a:pPr eaLnBrk="1" hangingPunct="1">
              <a:lnSpc>
                <a:spcPct val="90000"/>
              </a:lnSpc>
              <a:spcBef>
                <a:spcPct val="40000"/>
              </a:spcBef>
              <a:buClr>
                <a:srgbClr val="003399"/>
              </a:buClr>
              <a:defRPr/>
            </a:pPr>
            <a:r>
              <a:rPr kumimoji="0" lang="en-US" sz="2400" smtClean="0"/>
              <a:t>Policymakers often face a tradeoff between the goals of efficiency and equity in the tax system.  Much of the debate over tax policy arises because people give different weights to these two goals.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5" name="Rectangle 3"/>
          <p:cNvSpPr>
            <a:spLocks noGrp="1" noChangeArrowheads="1"/>
          </p:cNvSpPr>
          <p:nvPr>
            <p:ph type="title"/>
          </p:nvPr>
        </p:nvSpPr>
        <p:spPr>
          <a:xfrm>
            <a:off x="1131888" y="604838"/>
            <a:ext cx="7621587" cy="592137"/>
          </a:xfrm>
        </p:spPr>
        <p:txBody>
          <a:bodyPr anchor="t"/>
          <a:lstStyle/>
          <a:p>
            <a:pPr algn="l" eaLnBrk="1" hangingPunct="1">
              <a:lnSpc>
                <a:spcPct val="105000"/>
              </a:lnSpc>
              <a:defRPr/>
            </a:pPr>
            <a:r>
              <a:rPr kumimoji="0" lang="en-US" sz="4300" smtClean="0">
                <a:solidFill>
                  <a:schemeClr val="tx1"/>
                </a:solidFill>
              </a:rPr>
              <a:t>CHAPTER SUMMARY</a:t>
            </a:r>
          </a:p>
        </p:txBody>
      </p:sp>
      <p:sp>
        <p:nvSpPr>
          <p:cNvPr id="417796" name="Rectangle 4"/>
          <p:cNvSpPr>
            <a:spLocks noGrp="1" noChangeArrowheads="1"/>
          </p:cNvSpPr>
          <p:nvPr>
            <p:ph type="body" idx="1"/>
          </p:nvPr>
        </p:nvSpPr>
        <p:spPr>
          <a:xfrm>
            <a:off x="428625" y="1277938"/>
            <a:ext cx="8229600" cy="5013325"/>
          </a:xfrm>
        </p:spPr>
        <p:txBody>
          <a:bodyPr/>
          <a:lstStyle/>
          <a:p>
            <a:pPr eaLnBrk="1" hangingPunct="1">
              <a:lnSpc>
                <a:spcPct val="90000"/>
              </a:lnSpc>
              <a:spcBef>
                <a:spcPct val="40000"/>
              </a:spcBef>
              <a:buClr>
                <a:srgbClr val="003399"/>
              </a:buClr>
              <a:defRPr/>
            </a:pPr>
            <a:r>
              <a:rPr kumimoji="0" lang="en-US" sz="2400" smtClean="0"/>
              <a:t>The efficiency of a tax system refers to the costs it imposes on taxpayers beyond their tax payments.  One cost is the deadweight loss caused by the distortion of incentives from taxes.  Another is the administrative burden of complying with tax laws.</a:t>
            </a:r>
          </a:p>
          <a:p>
            <a:pPr eaLnBrk="1" hangingPunct="1">
              <a:lnSpc>
                <a:spcPct val="90000"/>
              </a:lnSpc>
              <a:spcBef>
                <a:spcPct val="40000"/>
              </a:spcBef>
              <a:buClr>
                <a:srgbClr val="003399"/>
              </a:buClr>
              <a:defRPr/>
            </a:pPr>
            <a:r>
              <a:rPr kumimoji="0" lang="en-US" sz="2400" smtClean="0"/>
              <a:t>The equity of a tax system refers to its fairness.  The benefits principle suggests that it is fair for people to be taxed based on the amount of government benefits they receive.  The ability-to-pay principle suggests that it is fair for people to pay taxes based on their ability to handle the burden.  </a:t>
            </a:r>
          </a:p>
          <a:p>
            <a:pPr eaLnBrk="1" hangingPunct="1">
              <a:lnSpc>
                <a:spcPct val="90000"/>
              </a:lnSpc>
              <a:spcBef>
                <a:spcPct val="40000"/>
              </a:spcBef>
              <a:buClr>
                <a:srgbClr val="003399"/>
              </a:buClr>
              <a:defRPr/>
            </a:pPr>
            <a:r>
              <a:rPr kumimoji="0" lang="en-US" sz="2400" smtClean="0"/>
              <a:t>The U.S. has a progressive tax system, in which high income taxpayers face a higher average tax rate than low income taxpayers.</a:t>
            </a:r>
            <a:r>
              <a:rPr kumimoji="0" lang="en-US" sz="2800" smtClean="0"/>
              <a:t>  </a:t>
            </a:r>
          </a:p>
          <a:p>
            <a:pPr eaLnBrk="1" hangingPunct="1">
              <a:lnSpc>
                <a:spcPct val="90000"/>
              </a:lnSpc>
              <a:spcBef>
                <a:spcPct val="40000"/>
              </a:spcBef>
              <a:buClr>
                <a:srgbClr val="003399"/>
              </a:buClr>
              <a:buFont typeface="Wingdings" charset="0"/>
              <a:buNone/>
              <a:defRPr/>
            </a:pPr>
            <a:endParaRPr kumimoji="0" lang="en-US" sz="2800" smtClean="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3" name="Group 2"/>
          <p:cNvGrpSpPr>
            <a:grpSpLocks/>
          </p:cNvGrpSpPr>
          <p:nvPr/>
        </p:nvGrpSpPr>
        <p:grpSpPr bwMode="auto">
          <a:xfrm>
            <a:off x="5072063" y="2278063"/>
            <a:ext cx="3176587" cy="2274887"/>
            <a:chOff x="3027" y="1106"/>
            <a:chExt cx="2001" cy="1433"/>
          </a:xfrm>
        </p:grpSpPr>
        <p:sp>
          <p:nvSpPr>
            <p:cNvPr id="114691" name="Line 3"/>
            <p:cNvSpPr>
              <a:spLocks noChangeShapeType="1"/>
            </p:cNvSpPr>
            <p:nvPr/>
          </p:nvSpPr>
          <p:spPr bwMode="auto">
            <a:xfrm flipV="1">
              <a:off x="3027" y="1316"/>
              <a:ext cx="1696" cy="1223"/>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14692" name="Text Box 4"/>
            <p:cNvSpPr txBox="1">
              <a:spLocks noChangeArrowheads="1"/>
            </p:cNvSpPr>
            <p:nvPr/>
          </p:nvSpPr>
          <p:spPr bwMode="auto">
            <a:xfrm>
              <a:off x="4642" y="1106"/>
              <a:ext cx="38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S</a:t>
              </a:r>
              <a:r>
                <a:rPr lang="en-US" b="1" baseline="-25000">
                  <a:cs typeface="Arial" charset="0"/>
                </a:rPr>
                <a:t>1</a:t>
              </a:r>
            </a:p>
          </p:txBody>
        </p:sp>
      </p:grpSp>
      <p:sp>
        <p:nvSpPr>
          <p:cNvPr id="114693" name="Rectangle 5"/>
          <p:cNvSpPr>
            <a:spLocks noGrp="1" noChangeArrowheads="1"/>
          </p:cNvSpPr>
          <p:nvPr>
            <p:ph type="title"/>
          </p:nvPr>
        </p:nvSpPr>
        <p:spPr>
          <a:xfrm>
            <a:off x="0" y="207963"/>
            <a:ext cx="9144000" cy="649287"/>
          </a:xfrm>
        </p:spPr>
        <p:txBody>
          <a:bodyPr/>
          <a:lstStyle/>
          <a:p>
            <a:pPr eaLnBrk="1" hangingPunct="1">
              <a:defRPr/>
            </a:pPr>
            <a:r>
              <a:rPr lang="en-US" sz="3600" b="1" smtClean="0">
                <a:solidFill>
                  <a:schemeClr val="accent2"/>
                </a:solidFill>
              </a:rPr>
              <a:t>EXAMPLE 1:   The Market for Pizza</a:t>
            </a:r>
            <a:endParaRPr lang="en-US" sz="4000" smtClean="0"/>
          </a:p>
        </p:txBody>
      </p:sp>
      <p:sp>
        <p:nvSpPr>
          <p:cNvPr id="114694" name="Rectangle 6"/>
          <p:cNvSpPr>
            <a:spLocks noGrp="1" noChangeArrowheads="1"/>
          </p:cNvSpPr>
          <p:nvPr>
            <p:ph type="body" idx="1"/>
          </p:nvPr>
        </p:nvSpPr>
        <p:spPr>
          <a:xfrm>
            <a:off x="1516063" y="2346325"/>
            <a:ext cx="1296987" cy="1225550"/>
          </a:xfrm>
          <a:solidFill>
            <a:srgbClr val="FFCCCC"/>
          </a:solidFill>
          <a:effectLst>
            <a:outerShdw blurRad="63500" dist="71842" dir="2700000" algn="ctr" rotWithShape="0">
              <a:schemeClr val="bg2">
                <a:alpha val="74998"/>
              </a:schemeClr>
            </a:outerShdw>
          </a:effectLst>
        </p:spPr>
        <p:txBody>
          <a:bodyPr/>
          <a:lstStyle/>
          <a:p>
            <a:pPr marL="0" indent="0" eaLnBrk="1" hangingPunct="1">
              <a:lnSpc>
                <a:spcPct val="90000"/>
              </a:lnSpc>
              <a:buFontTx/>
              <a:buNone/>
              <a:defRPr/>
            </a:pPr>
            <a:r>
              <a:rPr lang="en-US" sz="3000" smtClean="0"/>
              <a:t>Eq</a:t>
            </a:r>
            <a:r>
              <a:rPr lang="ja-JP" altLang="en-US" sz="3000" smtClean="0"/>
              <a:t>’</a:t>
            </a:r>
            <a:r>
              <a:rPr lang="en-US" sz="3000" smtClean="0"/>
              <a:t>m </a:t>
            </a:r>
            <a:br>
              <a:rPr lang="en-US" sz="3000" smtClean="0"/>
            </a:br>
            <a:r>
              <a:rPr lang="en-US" sz="3000" smtClean="0"/>
              <a:t>w/o tax</a:t>
            </a:r>
          </a:p>
        </p:txBody>
      </p:sp>
      <p:grpSp>
        <p:nvGrpSpPr>
          <p:cNvPr id="38916" name="Group 7"/>
          <p:cNvGrpSpPr>
            <a:grpSpLocks/>
          </p:cNvGrpSpPr>
          <p:nvPr/>
        </p:nvGrpSpPr>
        <p:grpSpPr bwMode="auto">
          <a:xfrm>
            <a:off x="4360863" y="1757363"/>
            <a:ext cx="4422775" cy="3871912"/>
            <a:chOff x="2579" y="785"/>
            <a:chExt cx="2786" cy="2439"/>
          </a:xfrm>
        </p:grpSpPr>
        <p:grpSp>
          <p:nvGrpSpPr>
            <p:cNvPr id="38927" name="Group 8"/>
            <p:cNvGrpSpPr>
              <a:grpSpLocks/>
            </p:cNvGrpSpPr>
            <p:nvPr/>
          </p:nvGrpSpPr>
          <p:grpSpPr bwMode="auto">
            <a:xfrm>
              <a:off x="2697" y="1037"/>
              <a:ext cx="2409" cy="2049"/>
              <a:chOff x="1098" y="1361"/>
              <a:chExt cx="2116" cy="2027"/>
            </a:xfrm>
          </p:grpSpPr>
          <p:sp>
            <p:nvSpPr>
              <p:cNvPr id="114697" name="Line 9"/>
              <p:cNvSpPr>
                <a:spLocks noChangeShapeType="1"/>
              </p:cNvSpPr>
              <p:nvPr/>
            </p:nvSpPr>
            <p:spPr bwMode="auto">
              <a:xfrm>
                <a:off x="1102" y="1361"/>
                <a:ext cx="0" cy="2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14698" name="Line 10"/>
              <p:cNvSpPr>
                <a:spLocks noChangeShapeType="1"/>
              </p:cNvSpPr>
              <p:nvPr/>
            </p:nvSpPr>
            <p:spPr bwMode="auto">
              <a:xfrm>
                <a:off x="1098" y="3388"/>
                <a:ext cx="211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114699" name="Text Box 11"/>
            <p:cNvSpPr txBox="1">
              <a:spLocks noChangeArrowheads="1"/>
            </p:cNvSpPr>
            <p:nvPr/>
          </p:nvSpPr>
          <p:spPr bwMode="auto">
            <a:xfrm>
              <a:off x="2579" y="785"/>
              <a:ext cx="26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P</a:t>
              </a:r>
            </a:p>
          </p:txBody>
        </p:sp>
        <p:sp>
          <p:nvSpPr>
            <p:cNvPr id="114700" name="Text Box 12"/>
            <p:cNvSpPr txBox="1">
              <a:spLocks noChangeArrowheads="1"/>
            </p:cNvSpPr>
            <p:nvPr/>
          </p:nvSpPr>
          <p:spPr bwMode="auto">
            <a:xfrm>
              <a:off x="5075" y="2936"/>
              <a:ext cx="29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Q</a:t>
              </a:r>
            </a:p>
          </p:txBody>
        </p:sp>
      </p:grpSp>
      <p:grpSp>
        <p:nvGrpSpPr>
          <p:cNvPr id="38917" name="Group 13"/>
          <p:cNvGrpSpPr>
            <a:grpSpLocks/>
          </p:cNvGrpSpPr>
          <p:nvPr/>
        </p:nvGrpSpPr>
        <p:grpSpPr bwMode="auto">
          <a:xfrm>
            <a:off x="5686425" y="2116138"/>
            <a:ext cx="2730500" cy="2649537"/>
            <a:chOff x="3414" y="1004"/>
            <a:chExt cx="1720" cy="1669"/>
          </a:xfrm>
        </p:grpSpPr>
        <p:sp>
          <p:nvSpPr>
            <p:cNvPr id="114702" name="Line 14"/>
            <p:cNvSpPr>
              <a:spLocks noChangeShapeType="1"/>
            </p:cNvSpPr>
            <p:nvPr/>
          </p:nvSpPr>
          <p:spPr bwMode="auto">
            <a:xfrm>
              <a:off x="3414" y="1004"/>
              <a:ext cx="1417" cy="1470"/>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14703" name="Text Box 15"/>
            <p:cNvSpPr txBox="1">
              <a:spLocks noChangeArrowheads="1"/>
            </p:cNvSpPr>
            <p:nvPr/>
          </p:nvSpPr>
          <p:spPr bwMode="auto">
            <a:xfrm>
              <a:off x="4748" y="2385"/>
              <a:ext cx="38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D</a:t>
              </a:r>
              <a:r>
                <a:rPr lang="en-US" b="1" baseline="-25000">
                  <a:cs typeface="Arial" charset="0"/>
                </a:rPr>
                <a:t>1</a:t>
              </a:r>
            </a:p>
          </p:txBody>
        </p:sp>
      </p:grpSp>
      <p:grpSp>
        <p:nvGrpSpPr>
          <p:cNvPr id="114704" name="Group 16"/>
          <p:cNvGrpSpPr>
            <a:grpSpLocks/>
          </p:cNvGrpSpPr>
          <p:nvPr/>
        </p:nvGrpSpPr>
        <p:grpSpPr bwMode="auto">
          <a:xfrm>
            <a:off x="3382963" y="3105150"/>
            <a:ext cx="3773487" cy="2720975"/>
            <a:chOff x="1963" y="1627"/>
            <a:chExt cx="2377" cy="1714"/>
          </a:xfrm>
        </p:grpSpPr>
        <p:grpSp>
          <p:nvGrpSpPr>
            <p:cNvPr id="38919" name="Group 17"/>
            <p:cNvGrpSpPr>
              <a:grpSpLocks/>
            </p:cNvGrpSpPr>
            <p:nvPr/>
          </p:nvGrpSpPr>
          <p:grpSpPr bwMode="auto">
            <a:xfrm>
              <a:off x="2703" y="1746"/>
              <a:ext cx="1425" cy="1333"/>
              <a:chOff x="357" y="2450"/>
              <a:chExt cx="795" cy="646"/>
            </a:xfrm>
          </p:grpSpPr>
          <p:sp>
            <p:nvSpPr>
              <p:cNvPr id="114706" name="Line 18"/>
              <p:cNvSpPr>
                <a:spLocks noChangeShapeType="1"/>
              </p:cNvSpPr>
              <p:nvPr/>
            </p:nvSpPr>
            <p:spPr bwMode="auto">
              <a:xfrm>
                <a:off x="357" y="2450"/>
                <a:ext cx="795"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14707" name="Line 19"/>
              <p:cNvSpPr>
                <a:spLocks noChangeShapeType="1"/>
              </p:cNvSpPr>
              <p:nvPr/>
            </p:nvSpPr>
            <p:spPr bwMode="auto">
              <a:xfrm>
                <a:off x="1152" y="2451"/>
                <a:ext cx="0" cy="645"/>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114708" name="Oval 20"/>
            <p:cNvSpPr>
              <a:spLocks noChangeArrowheads="1"/>
            </p:cNvSpPr>
            <p:nvPr/>
          </p:nvSpPr>
          <p:spPr bwMode="auto">
            <a:xfrm>
              <a:off x="4081" y="1699"/>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14709" name="Text Box 21"/>
            <p:cNvSpPr txBox="1">
              <a:spLocks noChangeArrowheads="1"/>
            </p:cNvSpPr>
            <p:nvPr/>
          </p:nvSpPr>
          <p:spPr bwMode="auto">
            <a:xfrm>
              <a:off x="1963" y="1627"/>
              <a:ext cx="721"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bIns="0">
              <a:spAutoFit/>
            </a:bodyPr>
            <a:lstStyle/>
            <a:p>
              <a:pPr algn="r">
                <a:spcBef>
                  <a:spcPct val="50000"/>
                </a:spcBef>
                <a:defRPr/>
              </a:pPr>
              <a:r>
                <a:rPr lang="en-US">
                  <a:cs typeface="Arial" charset="0"/>
                </a:rPr>
                <a:t>$10.00</a:t>
              </a:r>
            </a:p>
          </p:txBody>
        </p:sp>
        <p:sp>
          <p:nvSpPr>
            <p:cNvPr id="114710" name="Text Box 22"/>
            <p:cNvSpPr txBox="1">
              <a:spLocks noChangeArrowheads="1"/>
            </p:cNvSpPr>
            <p:nvPr/>
          </p:nvSpPr>
          <p:spPr bwMode="auto">
            <a:xfrm>
              <a:off x="3969" y="3111"/>
              <a:ext cx="371"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500</a:t>
              </a:r>
            </a:p>
          </p:txBody>
        </p:sp>
      </p:gr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4694"/>
                                        </p:tgtEl>
                                        <p:attrNameLst>
                                          <p:attrName>style.visibility</p:attrName>
                                        </p:attrNameLst>
                                      </p:cBhvr>
                                      <p:to>
                                        <p:strVal val="visible"/>
                                      </p:to>
                                    </p:set>
                                    <p:animEffect transition="in" filter="dissolve">
                                      <p:cBhvr>
                                        <p:cTn id="7" dur="500"/>
                                        <p:tgtEl>
                                          <p:spTgt spid="114694"/>
                                        </p:tgtEl>
                                      </p:cBhvr>
                                    </p:animEffect>
                                  </p:childTnLst>
                                </p:cTn>
                              </p:par>
                              <p:par>
                                <p:cTn id="8" presetID="18" presetClass="entr" presetSubtype="6" fill="hold" nodeType="withEffect">
                                  <p:stCondLst>
                                    <p:cond delay="0"/>
                                  </p:stCondLst>
                                  <p:childTnLst>
                                    <p:set>
                                      <p:cBhvr>
                                        <p:cTn id="9" dur="1" fill="hold">
                                          <p:stCondLst>
                                            <p:cond delay="0"/>
                                          </p:stCondLst>
                                        </p:cTn>
                                        <p:tgtEl>
                                          <p:spTgt spid="114704"/>
                                        </p:tgtEl>
                                        <p:attrNameLst>
                                          <p:attrName>style.visibility</p:attrName>
                                        </p:attrNameLst>
                                      </p:cBhvr>
                                      <p:to>
                                        <p:strVal val="visible"/>
                                      </p:to>
                                    </p:set>
                                    <p:animEffect transition="in" filter="strips(downRight)">
                                      <p:cBhvr>
                                        <p:cTn id="10" dur="500"/>
                                        <p:tgtEl>
                                          <p:spTgt spid="1147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4" grpId="0" bldLvl="5"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1" name="Group 2"/>
          <p:cNvGrpSpPr>
            <a:grpSpLocks/>
          </p:cNvGrpSpPr>
          <p:nvPr/>
        </p:nvGrpSpPr>
        <p:grpSpPr bwMode="auto">
          <a:xfrm>
            <a:off x="5072063" y="2278063"/>
            <a:ext cx="3176587" cy="2274887"/>
            <a:chOff x="3027" y="1106"/>
            <a:chExt cx="2001" cy="1433"/>
          </a:xfrm>
        </p:grpSpPr>
        <p:sp>
          <p:nvSpPr>
            <p:cNvPr id="116739" name="Line 3"/>
            <p:cNvSpPr>
              <a:spLocks noChangeShapeType="1"/>
            </p:cNvSpPr>
            <p:nvPr/>
          </p:nvSpPr>
          <p:spPr bwMode="auto">
            <a:xfrm flipV="1">
              <a:off x="3027" y="1316"/>
              <a:ext cx="1696" cy="1223"/>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16740" name="Text Box 4"/>
            <p:cNvSpPr txBox="1">
              <a:spLocks noChangeArrowheads="1"/>
            </p:cNvSpPr>
            <p:nvPr/>
          </p:nvSpPr>
          <p:spPr bwMode="auto">
            <a:xfrm>
              <a:off x="4642" y="1106"/>
              <a:ext cx="38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S</a:t>
              </a:r>
              <a:r>
                <a:rPr lang="en-US" b="1" baseline="-25000">
                  <a:cs typeface="Arial" charset="0"/>
                </a:rPr>
                <a:t>1</a:t>
              </a:r>
            </a:p>
          </p:txBody>
        </p:sp>
      </p:grpSp>
      <p:grpSp>
        <p:nvGrpSpPr>
          <p:cNvPr id="40962" name="Group 13"/>
          <p:cNvGrpSpPr>
            <a:grpSpLocks/>
          </p:cNvGrpSpPr>
          <p:nvPr/>
        </p:nvGrpSpPr>
        <p:grpSpPr bwMode="auto">
          <a:xfrm>
            <a:off x="5686425" y="2116138"/>
            <a:ext cx="2730500" cy="2649537"/>
            <a:chOff x="3414" y="1004"/>
            <a:chExt cx="1720" cy="1669"/>
          </a:xfrm>
        </p:grpSpPr>
        <p:sp>
          <p:nvSpPr>
            <p:cNvPr id="116750" name="Line 14"/>
            <p:cNvSpPr>
              <a:spLocks noChangeShapeType="1"/>
            </p:cNvSpPr>
            <p:nvPr/>
          </p:nvSpPr>
          <p:spPr bwMode="auto">
            <a:xfrm>
              <a:off x="3414" y="1004"/>
              <a:ext cx="1417" cy="1470"/>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16751" name="Text Box 15"/>
            <p:cNvSpPr txBox="1">
              <a:spLocks noChangeArrowheads="1"/>
            </p:cNvSpPr>
            <p:nvPr/>
          </p:nvSpPr>
          <p:spPr bwMode="auto">
            <a:xfrm>
              <a:off x="4748" y="2385"/>
              <a:ext cx="38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D</a:t>
              </a:r>
              <a:r>
                <a:rPr lang="en-US" b="1" baseline="-25000">
                  <a:cs typeface="Arial" charset="0"/>
                </a:rPr>
                <a:t>1</a:t>
              </a:r>
            </a:p>
          </p:txBody>
        </p:sp>
      </p:grpSp>
      <p:grpSp>
        <p:nvGrpSpPr>
          <p:cNvPr id="40963" name="Group 16"/>
          <p:cNvGrpSpPr>
            <a:grpSpLocks/>
          </p:cNvGrpSpPr>
          <p:nvPr/>
        </p:nvGrpSpPr>
        <p:grpSpPr bwMode="auto">
          <a:xfrm>
            <a:off x="3382963" y="3105150"/>
            <a:ext cx="3773487" cy="2720975"/>
            <a:chOff x="1963" y="1627"/>
            <a:chExt cx="2377" cy="1714"/>
          </a:xfrm>
        </p:grpSpPr>
        <p:grpSp>
          <p:nvGrpSpPr>
            <p:cNvPr id="40997" name="Group 17"/>
            <p:cNvGrpSpPr>
              <a:grpSpLocks/>
            </p:cNvGrpSpPr>
            <p:nvPr/>
          </p:nvGrpSpPr>
          <p:grpSpPr bwMode="auto">
            <a:xfrm>
              <a:off x="2703" y="1746"/>
              <a:ext cx="1425" cy="1333"/>
              <a:chOff x="357" y="2450"/>
              <a:chExt cx="795" cy="646"/>
            </a:xfrm>
          </p:grpSpPr>
          <p:sp>
            <p:nvSpPr>
              <p:cNvPr id="116754" name="Line 18"/>
              <p:cNvSpPr>
                <a:spLocks noChangeShapeType="1"/>
              </p:cNvSpPr>
              <p:nvPr/>
            </p:nvSpPr>
            <p:spPr bwMode="auto">
              <a:xfrm>
                <a:off x="357" y="2450"/>
                <a:ext cx="795"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16755" name="Line 19"/>
              <p:cNvSpPr>
                <a:spLocks noChangeShapeType="1"/>
              </p:cNvSpPr>
              <p:nvPr/>
            </p:nvSpPr>
            <p:spPr bwMode="auto">
              <a:xfrm>
                <a:off x="1152" y="2451"/>
                <a:ext cx="0" cy="645"/>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116756" name="Oval 20"/>
            <p:cNvSpPr>
              <a:spLocks noChangeArrowheads="1"/>
            </p:cNvSpPr>
            <p:nvPr/>
          </p:nvSpPr>
          <p:spPr bwMode="auto">
            <a:xfrm>
              <a:off x="4081" y="1699"/>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16757" name="Text Box 21"/>
            <p:cNvSpPr txBox="1">
              <a:spLocks noChangeArrowheads="1"/>
            </p:cNvSpPr>
            <p:nvPr/>
          </p:nvSpPr>
          <p:spPr bwMode="auto">
            <a:xfrm>
              <a:off x="1963" y="1627"/>
              <a:ext cx="721"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bIns="0">
              <a:spAutoFit/>
            </a:bodyPr>
            <a:lstStyle/>
            <a:p>
              <a:pPr algn="r">
                <a:spcBef>
                  <a:spcPct val="50000"/>
                </a:spcBef>
                <a:defRPr/>
              </a:pPr>
              <a:r>
                <a:rPr lang="en-US">
                  <a:cs typeface="Arial" charset="0"/>
                </a:rPr>
                <a:t>$10.00</a:t>
              </a:r>
            </a:p>
          </p:txBody>
        </p:sp>
        <p:sp>
          <p:nvSpPr>
            <p:cNvPr id="116758" name="Text Box 22"/>
            <p:cNvSpPr txBox="1">
              <a:spLocks noChangeArrowheads="1"/>
            </p:cNvSpPr>
            <p:nvPr/>
          </p:nvSpPr>
          <p:spPr bwMode="auto">
            <a:xfrm>
              <a:off x="3969" y="3111"/>
              <a:ext cx="371"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500</a:t>
              </a:r>
            </a:p>
          </p:txBody>
        </p:sp>
      </p:grpSp>
      <p:grpSp>
        <p:nvGrpSpPr>
          <p:cNvPr id="116784" name="Group 48"/>
          <p:cNvGrpSpPr>
            <a:grpSpLocks/>
          </p:cNvGrpSpPr>
          <p:nvPr/>
        </p:nvGrpSpPr>
        <p:grpSpPr bwMode="auto">
          <a:xfrm>
            <a:off x="5913438" y="2711450"/>
            <a:ext cx="588962" cy="3114675"/>
            <a:chOff x="3725" y="1708"/>
            <a:chExt cx="371" cy="1962"/>
          </a:xfrm>
        </p:grpSpPr>
        <p:sp>
          <p:nvSpPr>
            <p:cNvPr id="116762" name="Line 26"/>
            <p:cNvSpPr>
              <a:spLocks noChangeShapeType="1"/>
            </p:cNvSpPr>
            <p:nvPr/>
          </p:nvSpPr>
          <p:spPr bwMode="auto">
            <a:xfrm>
              <a:off x="3940" y="1708"/>
              <a:ext cx="0" cy="1699"/>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16766" name="Text Box 30"/>
            <p:cNvSpPr txBox="1">
              <a:spLocks noChangeArrowheads="1"/>
            </p:cNvSpPr>
            <p:nvPr/>
          </p:nvSpPr>
          <p:spPr bwMode="auto">
            <a:xfrm>
              <a:off x="3725" y="3440"/>
              <a:ext cx="371"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430</a:t>
              </a:r>
            </a:p>
          </p:txBody>
        </p:sp>
      </p:grpSp>
      <p:sp>
        <p:nvSpPr>
          <p:cNvPr id="116778" name="Line 42"/>
          <p:cNvSpPr>
            <a:spLocks noChangeShapeType="1"/>
          </p:cNvSpPr>
          <p:nvPr/>
        </p:nvSpPr>
        <p:spPr bwMode="auto">
          <a:xfrm flipH="1" flipV="1">
            <a:off x="6259513" y="2709863"/>
            <a:ext cx="1587" cy="987425"/>
          </a:xfrm>
          <a:prstGeom prst="line">
            <a:avLst/>
          </a:prstGeom>
          <a:noFill/>
          <a:ln w="38100">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16741" name="Rectangle 5"/>
          <p:cNvSpPr>
            <a:spLocks noGrp="1" noChangeArrowheads="1"/>
          </p:cNvSpPr>
          <p:nvPr>
            <p:ph type="title"/>
          </p:nvPr>
        </p:nvSpPr>
        <p:spPr>
          <a:xfrm>
            <a:off x="0" y="207963"/>
            <a:ext cx="9144000" cy="649287"/>
          </a:xfrm>
        </p:spPr>
        <p:txBody>
          <a:bodyPr/>
          <a:lstStyle/>
          <a:p>
            <a:pPr eaLnBrk="1" hangingPunct="1">
              <a:defRPr/>
            </a:pPr>
            <a:r>
              <a:rPr lang="en-US" sz="3600" b="1" smtClean="0">
                <a:solidFill>
                  <a:schemeClr val="accent2"/>
                </a:solidFill>
              </a:rPr>
              <a:t>A Tax on Buyers</a:t>
            </a:r>
            <a:endParaRPr lang="en-US" smtClean="0"/>
          </a:p>
        </p:txBody>
      </p:sp>
      <p:sp>
        <p:nvSpPr>
          <p:cNvPr id="116742" name="Rectangle 6"/>
          <p:cNvSpPr>
            <a:spLocks noGrp="1" noChangeArrowheads="1"/>
          </p:cNvSpPr>
          <p:nvPr>
            <p:ph type="body" idx="1"/>
          </p:nvPr>
        </p:nvSpPr>
        <p:spPr>
          <a:xfrm>
            <a:off x="0" y="733425"/>
            <a:ext cx="2722563" cy="2613025"/>
          </a:xfrm>
          <a:solidFill>
            <a:srgbClr val="CCFFCC"/>
          </a:solidFill>
          <a:effectLst>
            <a:outerShdw blurRad="63500" dist="71842" dir="2700000" algn="ctr" rotWithShape="0">
              <a:schemeClr val="bg2">
                <a:alpha val="74998"/>
              </a:schemeClr>
            </a:outerShdw>
          </a:effectLst>
        </p:spPr>
        <p:txBody>
          <a:bodyPr/>
          <a:lstStyle/>
          <a:p>
            <a:pPr marL="0" indent="0" eaLnBrk="1" hangingPunct="1">
              <a:lnSpc>
                <a:spcPct val="90000"/>
              </a:lnSpc>
              <a:buFontTx/>
              <a:buNone/>
              <a:defRPr/>
            </a:pPr>
            <a:r>
              <a:rPr lang="en-US" sz="3000" smtClean="0"/>
              <a:t>A tax on buyers shifts the </a:t>
            </a:r>
            <a:r>
              <a:rPr lang="en-US" sz="3000" b="1" i="1" smtClean="0"/>
              <a:t>D</a:t>
            </a:r>
            <a:r>
              <a:rPr lang="en-US" sz="3000" smtClean="0"/>
              <a:t> curve down by the amount of the tax. </a:t>
            </a:r>
          </a:p>
        </p:txBody>
      </p:sp>
      <p:grpSp>
        <p:nvGrpSpPr>
          <p:cNvPr id="40968" name="Group 7"/>
          <p:cNvGrpSpPr>
            <a:grpSpLocks/>
          </p:cNvGrpSpPr>
          <p:nvPr/>
        </p:nvGrpSpPr>
        <p:grpSpPr bwMode="auto">
          <a:xfrm>
            <a:off x="4360863" y="1757363"/>
            <a:ext cx="4422775" cy="3871912"/>
            <a:chOff x="2579" y="785"/>
            <a:chExt cx="2786" cy="2439"/>
          </a:xfrm>
        </p:grpSpPr>
        <p:grpSp>
          <p:nvGrpSpPr>
            <p:cNvPr id="40990" name="Group 8"/>
            <p:cNvGrpSpPr>
              <a:grpSpLocks/>
            </p:cNvGrpSpPr>
            <p:nvPr/>
          </p:nvGrpSpPr>
          <p:grpSpPr bwMode="auto">
            <a:xfrm>
              <a:off x="2697" y="1037"/>
              <a:ext cx="2409" cy="2049"/>
              <a:chOff x="1098" y="1361"/>
              <a:chExt cx="2116" cy="2027"/>
            </a:xfrm>
          </p:grpSpPr>
          <p:sp>
            <p:nvSpPr>
              <p:cNvPr id="116745" name="Line 9"/>
              <p:cNvSpPr>
                <a:spLocks noChangeShapeType="1"/>
              </p:cNvSpPr>
              <p:nvPr/>
            </p:nvSpPr>
            <p:spPr bwMode="auto">
              <a:xfrm>
                <a:off x="1102" y="1361"/>
                <a:ext cx="0" cy="2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16746" name="Line 10"/>
              <p:cNvSpPr>
                <a:spLocks noChangeShapeType="1"/>
              </p:cNvSpPr>
              <p:nvPr/>
            </p:nvSpPr>
            <p:spPr bwMode="auto">
              <a:xfrm>
                <a:off x="1098" y="3388"/>
                <a:ext cx="211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116747" name="Text Box 11"/>
            <p:cNvSpPr txBox="1">
              <a:spLocks noChangeArrowheads="1"/>
            </p:cNvSpPr>
            <p:nvPr/>
          </p:nvSpPr>
          <p:spPr bwMode="auto">
            <a:xfrm>
              <a:off x="2579" y="785"/>
              <a:ext cx="26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P</a:t>
              </a:r>
            </a:p>
          </p:txBody>
        </p:sp>
        <p:sp>
          <p:nvSpPr>
            <p:cNvPr id="116748" name="Text Box 12"/>
            <p:cNvSpPr txBox="1">
              <a:spLocks noChangeArrowheads="1"/>
            </p:cNvSpPr>
            <p:nvPr/>
          </p:nvSpPr>
          <p:spPr bwMode="auto">
            <a:xfrm>
              <a:off x="5075" y="2936"/>
              <a:ext cx="29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Q</a:t>
              </a:r>
            </a:p>
          </p:txBody>
        </p:sp>
      </p:grpSp>
      <p:grpSp>
        <p:nvGrpSpPr>
          <p:cNvPr id="116759" name="Group 23"/>
          <p:cNvGrpSpPr>
            <a:grpSpLocks/>
          </p:cNvGrpSpPr>
          <p:nvPr/>
        </p:nvGrpSpPr>
        <p:grpSpPr bwMode="auto">
          <a:xfrm>
            <a:off x="5232400" y="2641600"/>
            <a:ext cx="2730500" cy="2649538"/>
            <a:chOff x="3128" y="1335"/>
            <a:chExt cx="1720" cy="1669"/>
          </a:xfrm>
        </p:grpSpPr>
        <p:sp>
          <p:nvSpPr>
            <p:cNvPr id="116760" name="Line 24"/>
            <p:cNvSpPr>
              <a:spLocks noChangeShapeType="1"/>
            </p:cNvSpPr>
            <p:nvPr/>
          </p:nvSpPr>
          <p:spPr bwMode="auto">
            <a:xfrm>
              <a:off x="3128" y="1335"/>
              <a:ext cx="1417" cy="1470"/>
            </a:xfrm>
            <a:prstGeom prst="line">
              <a:avLst/>
            </a:prstGeom>
            <a:noFill/>
            <a:ln w="38100">
              <a:solidFill>
                <a:srgbClr val="A5002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16761" name="Text Box 25"/>
            <p:cNvSpPr txBox="1">
              <a:spLocks noChangeArrowheads="1"/>
            </p:cNvSpPr>
            <p:nvPr/>
          </p:nvSpPr>
          <p:spPr bwMode="auto">
            <a:xfrm>
              <a:off x="4462" y="2716"/>
              <a:ext cx="38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D</a:t>
              </a:r>
              <a:r>
                <a:rPr lang="en-US" b="1" baseline="-25000">
                  <a:cs typeface="Arial" charset="0"/>
                </a:rPr>
                <a:t>2</a:t>
              </a:r>
            </a:p>
          </p:txBody>
        </p:sp>
      </p:grpSp>
      <p:grpSp>
        <p:nvGrpSpPr>
          <p:cNvPr id="116785" name="Group 49"/>
          <p:cNvGrpSpPr>
            <a:grpSpLocks/>
          </p:cNvGrpSpPr>
          <p:nvPr/>
        </p:nvGrpSpPr>
        <p:grpSpPr bwMode="auto">
          <a:xfrm>
            <a:off x="2711450" y="2479675"/>
            <a:ext cx="3616325" cy="457200"/>
            <a:chOff x="1708" y="1562"/>
            <a:chExt cx="2278" cy="288"/>
          </a:xfrm>
        </p:grpSpPr>
        <p:grpSp>
          <p:nvGrpSpPr>
            <p:cNvPr id="40983" name="Group 35"/>
            <p:cNvGrpSpPr>
              <a:grpSpLocks/>
            </p:cNvGrpSpPr>
            <p:nvPr/>
          </p:nvGrpSpPr>
          <p:grpSpPr bwMode="auto">
            <a:xfrm>
              <a:off x="2121" y="1589"/>
              <a:ext cx="1865" cy="230"/>
              <a:chOff x="1947" y="1263"/>
              <a:chExt cx="1865" cy="230"/>
            </a:xfrm>
          </p:grpSpPr>
          <p:sp>
            <p:nvSpPr>
              <p:cNvPr id="116772" name="Line 36"/>
              <p:cNvSpPr>
                <a:spLocks noChangeShapeType="1"/>
              </p:cNvSpPr>
              <p:nvPr/>
            </p:nvSpPr>
            <p:spPr bwMode="auto">
              <a:xfrm>
                <a:off x="2700" y="1376"/>
                <a:ext cx="1072"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16773" name="Oval 37"/>
              <p:cNvSpPr>
                <a:spLocks noChangeArrowheads="1"/>
              </p:cNvSpPr>
              <p:nvPr/>
            </p:nvSpPr>
            <p:spPr bwMode="auto">
              <a:xfrm>
                <a:off x="3724" y="1330"/>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16774" name="Text Box 38"/>
              <p:cNvSpPr txBox="1">
                <a:spLocks noChangeArrowheads="1"/>
              </p:cNvSpPr>
              <p:nvPr/>
            </p:nvSpPr>
            <p:spPr bwMode="auto">
              <a:xfrm>
                <a:off x="1947" y="1263"/>
                <a:ext cx="737"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bIns="0">
                <a:spAutoFit/>
              </a:bodyPr>
              <a:lstStyle/>
              <a:p>
                <a:pPr algn="r">
                  <a:spcBef>
                    <a:spcPct val="50000"/>
                  </a:spcBef>
                  <a:defRPr/>
                </a:pPr>
                <a:r>
                  <a:rPr lang="en-US">
                    <a:cs typeface="Arial" charset="0"/>
                  </a:rPr>
                  <a:t>$11.00</a:t>
                </a:r>
              </a:p>
            </p:txBody>
          </p:sp>
        </p:grpSp>
        <p:sp>
          <p:nvSpPr>
            <p:cNvPr id="116775" name="Text Box 39"/>
            <p:cNvSpPr txBox="1">
              <a:spLocks noChangeArrowheads="1"/>
            </p:cNvSpPr>
            <p:nvPr/>
          </p:nvSpPr>
          <p:spPr bwMode="auto">
            <a:xfrm>
              <a:off x="1708" y="1562"/>
              <a:ext cx="50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b="1" i="1">
                  <a:cs typeface="Arial" charset="0"/>
                </a:rPr>
                <a:t>P</a:t>
              </a:r>
              <a:r>
                <a:rPr lang="en-US" b="1" i="1" baseline="-25000">
                  <a:cs typeface="Arial" charset="0"/>
                </a:rPr>
                <a:t>B</a:t>
              </a:r>
              <a:r>
                <a:rPr lang="en-US">
                  <a:cs typeface="Arial" charset="0"/>
                </a:rPr>
                <a:t> =</a:t>
              </a:r>
              <a:endParaRPr lang="en-US" b="1" i="1" baseline="-25000">
                <a:cs typeface="Arial" charset="0"/>
              </a:endParaRPr>
            </a:p>
          </p:txBody>
        </p:sp>
      </p:grpSp>
      <p:grpSp>
        <p:nvGrpSpPr>
          <p:cNvPr id="116786" name="Group 50"/>
          <p:cNvGrpSpPr>
            <a:grpSpLocks/>
          </p:cNvGrpSpPr>
          <p:nvPr/>
        </p:nvGrpSpPr>
        <p:grpSpPr bwMode="auto">
          <a:xfrm>
            <a:off x="2870200" y="3484563"/>
            <a:ext cx="3460750" cy="457200"/>
            <a:chOff x="1808" y="2195"/>
            <a:chExt cx="2180" cy="288"/>
          </a:xfrm>
        </p:grpSpPr>
        <p:grpSp>
          <p:nvGrpSpPr>
            <p:cNvPr id="40978" name="Group 31"/>
            <p:cNvGrpSpPr>
              <a:grpSpLocks/>
            </p:cNvGrpSpPr>
            <p:nvPr/>
          </p:nvGrpSpPr>
          <p:grpSpPr bwMode="auto">
            <a:xfrm>
              <a:off x="2263" y="2220"/>
              <a:ext cx="1725" cy="230"/>
              <a:chOff x="2091" y="1887"/>
              <a:chExt cx="1725" cy="230"/>
            </a:xfrm>
          </p:grpSpPr>
          <p:sp>
            <p:nvSpPr>
              <p:cNvPr id="116768" name="Line 32"/>
              <p:cNvSpPr>
                <a:spLocks noChangeShapeType="1"/>
              </p:cNvSpPr>
              <p:nvPr/>
            </p:nvSpPr>
            <p:spPr bwMode="auto">
              <a:xfrm>
                <a:off x="2700" y="2005"/>
                <a:ext cx="1072"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16769" name="Oval 33"/>
              <p:cNvSpPr>
                <a:spLocks noChangeArrowheads="1"/>
              </p:cNvSpPr>
              <p:nvPr/>
            </p:nvSpPr>
            <p:spPr bwMode="auto">
              <a:xfrm>
                <a:off x="3728" y="1958"/>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16770" name="Text Box 34"/>
              <p:cNvSpPr txBox="1">
                <a:spLocks noChangeArrowheads="1"/>
              </p:cNvSpPr>
              <p:nvPr/>
            </p:nvSpPr>
            <p:spPr bwMode="auto">
              <a:xfrm>
                <a:off x="2091" y="1887"/>
                <a:ext cx="593"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bIns="0">
                <a:spAutoFit/>
              </a:bodyPr>
              <a:lstStyle/>
              <a:p>
                <a:pPr algn="r">
                  <a:spcBef>
                    <a:spcPct val="50000"/>
                  </a:spcBef>
                  <a:defRPr/>
                </a:pPr>
                <a:r>
                  <a:rPr lang="en-US">
                    <a:cs typeface="Arial" charset="0"/>
                  </a:rPr>
                  <a:t>$9.50</a:t>
                </a:r>
              </a:p>
            </p:txBody>
          </p:sp>
        </p:grpSp>
        <p:sp>
          <p:nvSpPr>
            <p:cNvPr id="116776" name="Text Box 40"/>
            <p:cNvSpPr txBox="1">
              <a:spLocks noChangeArrowheads="1"/>
            </p:cNvSpPr>
            <p:nvPr/>
          </p:nvSpPr>
          <p:spPr bwMode="auto">
            <a:xfrm>
              <a:off x="1808" y="2195"/>
              <a:ext cx="50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b="1" i="1">
                  <a:cs typeface="Arial" charset="0"/>
                </a:rPr>
                <a:t>P</a:t>
              </a:r>
              <a:r>
                <a:rPr lang="en-US" b="1" i="1" baseline="-25000">
                  <a:cs typeface="Arial" charset="0"/>
                </a:rPr>
                <a:t>S</a:t>
              </a:r>
              <a:r>
                <a:rPr lang="en-US">
                  <a:cs typeface="Arial" charset="0"/>
                </a:rPr>
                <a:t> =</a:t>
              </a:r>
              <a:endParaRPr lang="en-US" b="1" i="1" baseline="-25000">
                <a:cs typeface="Arial" charset="0"/>
              </a:endParaRPr>
            </a:p>
          </p:txBody>
        </p:sp>
      </p:grpSp>
      <p:grpSp>
        <p:nvGrpSpPr>
          <p:cNvPr id="116787" name="Group 51"/>
          <p:cNvGrpSpPr>
            <a:grpSpLocks/>
          </p:cNvGrpSpPr>
          <p:nvPr/>
        </p:nvGrpSpPr>
        <p:grpSpPr bwMode="auto">
          <a:xfrm>
            <a:off x="6332538" y="2635250"/>
            <a:ext cx="842962" cy="1058863"/>
            <a:chOff x="3989" y="1656"/>
            <a:chExt cx="531" cy="667"/>
          </a:xfrm>
        </p:grpSpPr>
        <p:sp>
          <p:nvSpPr>
            <p:cNvPr id="116779" name="AutoShape 43"/>
            <p:cNvSpPr>
              <a:spLocks/>
            </p:cNvSpPr>
            <p:nvPr/>
          </p:nvSpPr>
          <p:spPr bwMode="auto">
            <a:xfrm flipH="1">
              <a:off x="3989" y="1702"/>
              <a:ext cx="118" cy="621"/>
            </a:xfrm>
            <a:prstGeom prst="leftBrace">
              <a:avLst>
                <a:gd name="adj1" fmla="val 57110"/>
                <a:gd name="adj2" fmla="val 49435"/>
              </a:avLst>
            </a:prstGeom>
            <a:noFill/>
            <a:ln w="31750">
              <a:solidFill>
                <a:srgbClr val="0066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16780" name="Text Box 44"/>
            <p:cNvSpPr txBox="1">
              <a:spLocks noChangeArrowheads="1"/>
            </p:cNvSpPr>
            <p:nvPr/>
          </p:nvSpPr>
          <p:spPr bwMode="auto">
            <a:xfrm>
              <a:off x="4078" y="1656"/>
              <a:ext cx="44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solidFill>
                    <a:srgbClr val="006600"/>
                  </a:solidFill>
                  <a:cs typeface="Arial" charset="0"/>
                </a:rPr>
                <a:t>Tax</a:t>
              </a:r>
            </a:p>
          </p:txBody>
        </p:sp>
        <p:sp>
          <p:nvSpPr>
            <p:cNvPr id="116781" name="Line 45"/>
            <p:cNvSpPr>
              <a:spLocks noChangeShapeType="1"/>
            </p:cNvSpPr>
            <p:nvPr/>
          </p:nvSpPr>
          <p:spPr bwMode="auto">
            <a:xfrm flipV="1">
              <a:off x="4135" y="1888"/>
              <a:ext cx="140" cy="1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116782" name="Text Box 46"/>
          <p:cNvSpPr txBox="1">
            <a:spLocks noChangeArrowheads="1"/>
          </p:cNvSpPr>
          <p:nvPr/>
        </p:nvSpPr>
        <p:spPr bwMode="auto">
          <a:xfrm>
            <a:off x="4814888" y="1003300"/>
            <a:ext cx="347980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600">
                <a:cs typeface="Arial" charset="0"/>
              </a:rPr>
              <a:t>Effects of a $1.50 per unit tax on buyers</a:t>
            </a:r>
          </a:p>
        </p:txBody>
      </p:sp>
      <p:sp>
        <p:nvSpPr>
          <p:cNvPr id="116783" name="Rectangle 47"/>
          <p:cNvSpPr>
            <a:spLocks noChangeArrowheads="1"/>
          </p:cNvSpPr>
          <p:nvPr/>
        </p:nvSpPr>
        <p:spPr bwMode="auto">
          <a:xfrm>
            <a:off x="428625" y="3629025"/>
            <a:ext cx="2043113" cy="2613025"/>
          </a:xfrm>
          <a:prstGeom prst="rect">
            <a:avLst/>
          </a:prstGeom>
          <a:solidFill>
            <a:srgbClr val="CCFFCC"/>
          </a:solidFill>
          <a:ln>
            <a:noFill/>
          </a:ln>
          <a:effectLst>
            <a:outerShdw blurRad="63500" dist="71842" dir="2700000" algn="ctr" rotWithShape="0">
              <a:schemeClr val="bg2">
                <a:alpha val="74998"/>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lstStyle/>
          <a:p>
            <a:pPr>
              <a:defRPr/>
            </a:pPr>
            <a:r>
              <a:rPr lang="en-US" sz="2600">
                <a:cs typeface="Arial" charset="0"/>
              </a:rPr>
              <a:t>The price buyers pay rises, the price sellers receive falls, eq</a:t>
            </a:r>
            <a:r>
              <a:rPr lang="ja-JP" altLang="en-US" sz="2600">
                <a:latin typeface="Arial"/>
                <a:cs typeface="Arial" charset="0"/>
              </a:rPr>
              <a:t>’</a:t>
            </a:r>
            <a:r>
              <a:rPr lang="en-US" sz="2600">
                <a:cs typeface="Arial" charset="0"/>
              </a:rPr>
              <a:t>m </a:t>
            </a:r>
            <a:r>
              <a:rPr lang="en-US" sz="2600" b="1" i="1">
                <a:cs typeface="Arial" charset="0"/>
              </a:rPr>
              <a:t>Q</a:t>
            </a:r>
            <a:r>
              <a:rPr lang="en-US" sz="2600">
                <a:cs typeface="Arial" charset="0"/>
              </a:rPr>
              <a:t> falls.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6742"/>
                                        </p:tgtEl>
                                        <p:attrNameLst>
                                          <p:attrName>style.visibility</p:attrName>
                                        </p:attrNameLst>
                                      </p:cBhvr>
                                      <p:to>
                                        <p:strVal val="visible"/>
                                      </p:to>
                                    </p:set>
                                    <p:animEffect transition="in" filter="dissolve">
                                      <p:cBhvr>
                                        <p:cTn id="7" dur="500"/>
                                        <p:tgtEl>
                                          <p:spTgt spid="1167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116778"/>
                                        </p:tgtEl>
                                        <p:attrNameLst>
                                          <p:attrName>style.visibility</p:attrName>
                                        </p:attrNameLst>
                                      </p:cBhvr>
                                      <p:to>
                                        <p:strVal val="visible"/>
                                      </p:to>
                                    </p:set>
                                    <p:animEffect transition="in" filter="wipe(up)">
                                      <p:cBhvr>
                                        <p:cTn id="12" dur="500"/>
                                        <p:tgtEl>
                                          <p:spTgt spid="116778"/>
                                        </p:tgtEl>
                                      </p:cBhvr>
                                    </p:animEffect>
                                  </p:childTnLst>
                                </p:cTn>
                              </p:par>
                            </p:childTnLst>
                          </p:cTn>
                        </p:par>
                        <p:par>
                          <p:cTn id="13" fill="hold" nodeType="afterGroup">
                            <p:stCondLst>
                              <p:cond delay="500"/>
                            </p:stCondLst>
                            <p:childTnLst>
                              <p:par>
                                <p:cTn id="14" presetID="18" presetClass="entr" presetSubtype="6" fill="hold" nodeType="afterEffect">
                                  <p:stCondLst>
                                    <p:cond delay="0"/>
                                  </p:stCondLst>
                                  <p:childTnLst>
                                    <p:set>
                                      <p:cBhvr>
                                        <p:cTn id="15" dur="1" fill="hold">
                                          <p:stCondLst>
                                            <p:cond delay="0"/>
                                          </p:stCondLst>
                                        </p:cTn>
                                        <p:tgtEl>
                                          <p:spTgt spid="116759"/>
                                        </p:tgtEl>
                                        <p:attrNameLst>
                                          <p:attrName>style.visibility</p:attrName>
                                        </p:attrNameLst>
                                      </p:cBhvr>
                                      <p:to>
                                        <p:strVal val="visible"/>
                                      </p:to>
                                    </p:set>
                                    <p:animEffect transition="in" filter="strips(downRight)">
                                      <p:cBhvr>
                                        <p:cTn id="16" dur="500"/>
                                        <p:tgtEl>
                                          <p:spTgt spid="116759"/>
                                        </p:tgtEl>
                                      </p:cBhvr>
                                    </p:animEffect>
                                  </p:childTnLst>
                                </p:cTn>
                              </p:par>
                            </p:childTnLst>
                          </p:cTn>
                        </p:par>
                        <p:par>
                          <p:cTn id="17" fill="hold" nodeType="afterGroup">
                            <p:stCondLst>
                              <p:cond delay="1000"/>
                            </p:stCondLst>
                            <p:childTnLst>
                              <p:par>
                                <p:cTn id="18" presetID="18" presetClass="entr" presetSubtype="12" fill="hold" nodeType="afterEffect">
                                  <p:stCondLst>
                                    <p:cond delay="0"/>
                                  </p:stCondLst>
                                  <p:childTnLst>
                                    <p:set>
                                      <p:cBhvr>
                                        <p:cTn id="19" dur="1" fill="hold">
                                          <p:stCondLst>
                                            <p:cond delay="0"/>
                                          </p:stCondLst>
                                        </p:cTn>
                                        <p:tgtEl>
                                          <p:spTgt spid="116787"/>
                                        </p:tgtEl>
                                        <p:attrNameLst>
                                          <p:attrName>style.visibility</p:attrName>
                                        </p:attrNameLst>
                                      </p:cBhvr>
                                      <p:to>
                                        <p:strVal val="visible"/>
                                      </p:to>
                                    </p:set>
                                    <p:animEffect transition="in" filter="strips(downLeft)">
                                      <p:cBhvr>
                                        <p:cTn id="20" dur="500"/>
                                        <p:tgtEl>
                                          <p:spTgt spid="11678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116783"/>
                                        </p:tgtEl>
                                        <p:attrNameLst>
                                          <p:attrName>style.visibility</p:attrName>
                                        </p:attrNameLst>
                                      </p:cBhvr>
                                      <p:to>
                                        <p:strVal val="visible"/>
                                      </p:to>
                                    </p:set>
                                    <p:animEffect transition="in" filter="dissolve">
                                      <p:cBhvr>
                                        <p:cTn id="25" dur="500"/>
                                        <p:tgtEl>
                                          <p:spTgt spid="116783"/>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2" fill="hold" nodeType="clickEffect">
                                  <p:stCondLst>
                                    <p:cond delay="0"/>
                                  </p:stCondLst>
                                  <p:childTnLst>
                                    <p:set>
                                      <p:cBhvr>
                                        <p:cTn id="29" dur="1" fill="hold">
                                          <p:stCondLst>
                                            <p:cond delay="0"/>
                                          </p:stCondLst>
                                        </p:cTn>
                                        <p:tgtEl>
                                          <p:spTgt spid="116785"/>
                                        </p:tgtEl>
                                        <p:attrNameLst>
                                          <p:attrName>style.visibility</p:attrName>
                                        </p:attrNameLst>
                                      </p:cBhvr>
                                      <p:to>
                                        <p:strVal val="visible"/>
                                      </p:to>
                                    </p:set>
                                    <p:animEffect transition="in" filter="wipe(right)">
                                      <p:cBhvr>
                                        <p:cTn id="30" dur="500"/>
                                        <p:tgtEl>
                                          <p:spTgt spid="116785"/>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2" fill="hold" nodeType="clickEffect">
                                  <p:stCondLst>
                                    <p:cond delay="0"/>
                                  </p:stCondLst>
                                  <p:childTnLst>
                                    <p:set>
                                      <p:cBhvr>
                                        <p:cTn id="34" dur="1" fill="hold">
                                          <p:stCondLst>
                                            <p:cond delay="0"/>
                                          </p:stCondLst>
                                        </p:cTn>
                                        <p:tgtEl>
                                          <p:spTgt spid="116786"/>
                                        </p:tgtEl>
                                        <p:attrNameLst>
                                          <p:attrName>style.visibility</p:attrName>
                                        </p:attrNameLst>
                                      </p:cBhvr>
                                      <p:to>
                                        <p:strVal val="visible"/>
                                      </p:to>
                                    </p:set>
                                    <p:animEffect transition="in" filter="wipe(right)">
                                      <p:cBhvr>
                                        <p:cTn id="35" dur="500"/>
                                        <p:tgtEl>
                                          <p:spTgt spid="116786"/>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1" fill="hold" nodeType="clickEffect">
                                  <p:stCondLst>
                                    <p:cond delay="0"/>
                                  </p:stCondLst>
                                  <p:childTnLst>
                                    <p:set>
                                      <p:cBhvr>
                                        <p:cTn id="39" dur="1" fill="hold">
                                          <p:stCondLst>
                                            <p:cond delay="0"/>
                                          </p:stCondLst>
                                        </p:cTn>
                                        <p:tgtEl>
                                          <p:spTgt spid="116784"/>
                                        </p:tgtEl>
                                        <p:attrNameLst>
                                          <p:attrName>style.visibility</p:attrName>
                                        </p:attrNameLst>
                                      </p:cBhvr>
                                      <p:to>
                                        <p:strVal val="visible"/>
                                      </p:to>
                                    </p:set>
                                    <p:animEffect transition="in" filter="wipe(up)">
                                      <p:cBhvr>
                                        <p:cTn id="40" dur="500"/>
                                        <p:tgtEl>
                                          <p:spTgt spid="1167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2" grpId="0" bldLvl="5" animBg="1"/>
      <p:bldP spid="116783" grpId="0" bldLvl="5"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09" name="Group 26"/>
          <p:cNvGrpSpPr>
            <a:grpSpLocks/>
          </p:cNvGrpSpPr>
          <p:nvPr/>
        </p:nvGrpSpPr>
        <p:grpSpPr bwMode="auto">
          <a:xfrm>
            <a:off x="5913438" y="2711450"/>
            <a:ext cx="588962" cy="3114675"/>
            <a:chOff x="3725" y="1708"/>
            <a:chExt cx="371" cy="1962"/>
          </a:xfrm>
        </p:grpSpPr>
        <p:sp>
          <p:nvSpPr>
            <p:cNvPr id="262171" name="Line 27"/>
            <p:cNvSpPr>
              <a:spLocks noChangeShapeType="1"/>
            </p:cNvSpPr>
            <p:nvPr/>
          </p:nvSpPr>
          <p:spPr bwMode="auto">
            <a:xfrm>
              <a:off x="3940" y="1708"/>
              <a:ext cx="0" cy="1699"/>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62172" name="Text Box 28"/>
            <p:cNvSpPr txBox="1">
              <a:spLocks noChangeArrowheads="1"/>
            </p:cNvSpPr>
            <p:nvPr/>
          </p:nvSpPr>
          <p:spPr bwMode="auto">
            <a:xfrm>
              <a:off x="3725" y="3440"/>
              <a:ext cx="371"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430</a:t>
              </a:r>
            </a:p>
          </p:txBody>
        </p:sp>
      </p:grpSp>
      <p:sp>
        <p:nvSpPr>
          <p:cNvPr id="262185" name="Line 41"/>
          <p:cNvSpPr>
            <a:spLocks noChangeShapeType="1"/>
          </p:cNvSpPr>
          <p:nvPr/>
        </p:nvSpPr>
        <p:spPr bwMode="auto">
          <a:xfrm flipH="1" flipV="1">
            <a:off x="6259513" y="2709863"/>
            <a:ext cx="1587" cy="987425"/>
          </a:xfrm>
          <a:prstGeom prst="line">
            <a:avLst/>
          </a:prstGeom>
          <a:noFill/>
          <a:ln w="38100">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43011" name="Group 2"/>
          <p:cNvGrpSpPr>
            <a:grpSpLocks/>
          </p:cNvGrpSpPr>
          <p:nvPr/>
        </p:nvGrpSpPr>
        <p:grpSpPr bwMode="auto">
          <a:xfrm>
            <a:off x="5072063" y="2278063"/>
            <a:ext cx="3176587" cy="2274887"/>
            <a:chOff x="3027" y="1106"/>
            <a:chExt cx="2001" cy="1433"/>
          </a:xfrm>
        </p:grpSpPr>
        <p:sp>
          <p:nvSpPr>
            <p:cNvPr id="262147" name="Line 3"/>
            <p:cNvSpPr>
              <a:spLocks noChangeShapeType="1"/>
            </p:cNvSpPr>
            <p:nvPr/>
          </p:nvSpPr>
          <p:spPr bwMode="auto">
            <a:xfrm flipV="1">
              <a:off x="3027" y="1316"/>
              <a:ext cx="1696" cy="1223"/>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62148" name="Text Box 4"/>
            <p:cNvSpPr txBox="1">
              <a:spLocks noChangeArrowheads="1"/>
            </p:cNvSpPr>
            <p:nvPr/>
          </p:nvSpPr>
          <p:spPr bwMode="auto">
            <a:xfrm>
              <a:off x="4642" y="1106"/>
              <a:ext cx="38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S</a:t>
              </a:r>
              <a:r>
                <a:rPr lang="en-US" b="1" baseline="-25000">
                  <a:cs typeface="Arial" charset="0"/>
                </a:rPr>
                <a:t>1</a:t>
              </a:r>
            </a:p>
          </p:txBody>
        </p:sp>
      </p:grpSp>
      <p:sp>
        <p:nvSpPr>
          <p:cNvPr id="262149" name="Rectangle 5"/>
          <p:cNvSpPr>
            <a:spLocks noGrp="1" noChangeArrowheads="1"/>
          </p:cNvSpPr>
          <p:nvPr>
            <p:ph type="title"/>
          </p:nvPr>
        </p:nvSpPr>
        <p:spPr>
          <a:xfrm>
            <a:off x="0" y="219075"/>
            <a:ext cx="5254625" cy="649288"/>
          </a:xfrm>
        </p:spPr>
        <p:txBody>
          <a:bodyPr/>
          <a:lstStyle/>
          <a:p>
            <a:pPr eaLnBrk="1" hangingPunct="1">
              <a:defRPr/>
            </a:pPr>
            <a:r>
              <a:rPr lang="en-US" sz="3600" b="1" smtClean="0">
                <a:solidFill>
                  <a:schemeClr val="accent2"/>
                </a:solidFill>
              </a:rPr>
              <a:t>The</a:t>
            </a:r>
            <a:r>
              <a:rPr lang="en-US" sz="3600" b="1" smtClean="0">
                <a:solidFill>
                  <a:schemeClr val="tx1"/>
                </a:solidFill>
              </a:rPr>
              <a:t> </a:t>
            </a:r>
            <a:r>
              <a:rPr lang="en-US" sz="3600" b="1" smtClean="0">
                <a:solidFill>
                  <a:srgbClr val="CC0000"/>
                </a:solidFill>
              </a:rPr>
              <a:t>Incidence</a:t>
            </a:r>
            <a:r>
              <a:rPr lang="en-US" sz="3600" b="1" smtClean="0">
                <a:solidFill>
                  <a:schemeClr val="tx1"/>
                </a:solidFill>
              </a:rPr>
              <a:t> </a:t>
            </a:r>
            <a:r>
              <a:rPr lang="en-US" sz="3600" b="1" smtClean="0">
                <a:solidFill>
                  <a:schemeClr val="accent2"/>
                </a:solidFill>
              </a:rPr>
              <a:t>of a Tax:</a:t>
            </a:r>
            <a:endParaRPr lang="en-US" sz="4000" b="1" smtClean="0">
              <a:solidFill>
                <a:schemeClr val="tx1"/>
              </a:solidFill>
            </a:endParaRPr>
          </a:p>
        </p:txBody>
      </p:sp>
      <p:sp>
        <p:nvSpPr>
          <p:cNvPr id="262150" name="Rectangle 6"/>
          <p:cNvSpPr>
            <a:spLocks noGrp="1" noChangeArrowheads="1"/>
          </p:cNvSpPr>
          <p:nvPr>
            <p:ph type="body" idx="1"/>
          </p:nvPr>
        </p:nvSpPr>
        <p:spPr>
          <a:xfrm>
            <a:off x="631825" y="1065213"/>
            <a:ext cx="6499225" cy="741362"/>
          </a:xfrm>
          <a:extLst>
            <a:ext uri="{909E8E84-426E-40dd-AFC4-6F175D3DCCD1}">
              <a14:hiddenFill xmlns:a14="http://schemas.microsoft.com/office/drawing/2010/main">
                <a:solidFill>
                  <a:srgbClr val="CCFFCC"/>
                </a:solidFill>
              </a14:hiddenFill>
            </a:ext>
          </a:extLst>
        </p:spPr>
        <p:txBody>
          <a:bodyPr/>
          <a:lstStyle/>
          <a:p>
            <a:pPr marL="0" indent="0" eaLnBrk="1" hangingPunct="1">
              <a:lnSpc>
                <a:spcPct val="90000"/>
              </a:lnSpc>
              <a:buFontTx/>
              <a:buNone/>
              <a:defRPr/>
            </a:pPr>
            <a:r>
              <a:rPr lang="en-US" sz="2700" smtClean="0"/>
              <a:t>how the burden of a tax is shared among </a:t>
            </a:r>
            <a:br>
              <a:rPr lang="en-US" sz="2700" smtClean="0"/>
            </a:br>
            <a:r>
              <a:rPr lang="en-US" sz="2700" smtClean="0"/>
              <a:t>market participants</a:t>
            </a:r>
          </a:p>
        </p:txBody>
      </p:sp>
      <p:grpSp>
        <p:nvGrpSpPr>
          <p:cNvPr id="43014" name="Group 7"/>
          <p:cNvGrpSpPr>
            <a:grpSpLocks/>
          </p:cNvGrpSpPr>
          <p:nvPr/>
        </p:nvGrpSpPr>
        <p:grpSpPr bwMode="auto">
          <a:xfrm>
            <a:off x="4360863" y="1757363"/>
            <a:ext cx="4422775" cy="3871912"/>
            <a:chOff x="2579" y="785"/>
            <a:chExt cx="2786" cy="2439"/>
          </a:xfrm>
        </p:grpSpPr>
        <p:grpSp>
          <p:nvGrpSpPr>
            <p:cNvPr id="43045" name="Group 8"/>
            <p:cNvGrpSpPr>
              <a:grpSpLocks/>
            </p:cNvGrpSpPr>
            <p:nvPr/>
          </p:nvGrpSpPr>
          <p:grpSpPr bwMode="auto">
            <a:xfrm>
              <a:off x="2697" y="1037"/>
              <a:ext cx="2409" cy="2049"/>
              <a:chOff x="1098" y="1361"/>
              <a:chExt cx="2116" cy="2027"/>
            </a:xfrm>
          </p:grpSpPr>
          <p:sp>
            <p:nvSpPr>
              <p:cNvPr id="262153" name="Line 9"/>
              <p:cNvSpPr>
                <a:spLocks noChangeShapeType="1"/>
              </p:cNvSpPr>
              <p:nvPr/>
            </p:nvSpPr>
            <p:spPr bwMode="auto">
              <a:xfrm>
                <a:off x="1102" y="1361"/>
                <a:ext cx="0" cy="2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62154" name="Line 10"/>
              <p:cNvSpPr>
                <a:spLocks noChangeShapeType="1"/>
              </p:cNvSpPr>
              <p:nvPr/>
            </p:nvSpPr>
            <p:spPr bwMode="auto">
              <a:xfrm>
                <a:off x="1098" y="3388"/>
                <a:ext cx="211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62155" name="Text Box 11"/>
            <p:cNvSpPr txBox="1">
              <a:spLocks noChangeArrowheads="1"/>
            </p:cNvSpPr>
            <p:nvPr/>
          </p:nvSpPr>
          <p:spPr bwMode="auto">
            <a:xfrm>
              <a:off x="2579" y="785"/>
              <a:ext cx="26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P</a:t>
              </a:r>
            </a:p>
          </p:txBody>
        </p:sp>
        <p:sp>
          <p:nvSpPr>
            <p:cNvPr id="262156" name="Text Box 12"/>
            <p:cNvSpPr txBox="1">
              <a:spLocks noChangeArrowheads="1"/>
            </p:cNvSpPr>
            <p:nvPr/>
          </p:nvSpPr>
          <p:spPr bwMode="auto">
            <a:xfrm>
              <a:off x="5075" y="2936"/>
              <a:ext cx="29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Q</a:t>
              </a:r>
            </a:p>
          </p:txBody>
        </p:sp>
      </p:grpSp>
      <p:grpSp>
        <p:nvGrpSpPr>
          <p:cNvPr id="43015" name="Group 13"/>
          <p:cNvGrpSpPr>
            <a:grpSpLocks/>
          </p:cNvGrpSpPr>
          <p:nvPr/>
        </p:nvGrpSpPr>
        <p:grpSpPr bwMode="auto">
          <a:xfrm>
            <a:off x="5686425" y="2116138"/>
            <a:ext cx="2730500" cy="2649537"/>
            <a:chOff x="3414" y="1004"/>
            <a:chExt cx="1720" cy="1669"/>
          </a:xfrm>
        </p:grpSpPr>
        <p:sp>
          <p:nvSpPr>
            <p:cNvPr id="262158" name="Line 14"/>
            <p:cNvSpPr>
              <a:spLocks noChangeShapeType="1"/>
            </p:cNvSpPr>
            <p:nvPr/>
          </p:nvSpPr>
          <p:spPr bwMode="auto">
            <a:xfrm>
              <a:off x="3414" y="1004"/>
              <a:ext cx="1417" cy="1470"/>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62159" name="Text Box 15"/>
            <p:cNvSpPr txBox="1">
              <a:spLocks noChangeArrowheads="1"/>
            </p:cNvSpPr>
            <p:nvPr/>
          </p:nvSpPr>
          <p:spPr bwMode="auto">
            <a:xfrm>
              <a:off x="4748" y="2385"/>
              <a:ext cx="38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D</a:t>
              </a:r>
              <a:r>
                <a:rPr lang="en-US" b="1" baseline="-25000">
                  <a:cs typeface="Arial" charset="0"/>
                </a:rPr>
                <a:t>1</a:t>
              </a:r>
            </a:p>
          </p:txBody>
        </p:sp>
      </p:grpSp>
      <p:grpSp>
        <p:nvGrpSpPr>
          <p:cNvPr id="43016" name="Group 16"/>
          <p:cNvGrpSpPr>
            <a:grpSpLocks/>
          </p:cNvGrpSpPr>
          <p:nvPr/>
        </p:nvGrpSpPr>
        <p:grpSpPr bwMode="auto">
          <a:xfrm>
            <a:off x="3382963" y="3105150"/>
            <a:ext cx="3773487" cy="2720975"/>
            <a:chOff x="1963" y="1627"/>
            <a:chExt cx="2377" cy="1714"/>
          </a:xfrm>
        </p:grpSpPr>
        <p:grpSp>
          <p:nvGrpSpPr>
            <p:cNvPr id="43037" name="Group 17"/>
            <p:cNvGrpSpPr>
              <a:grpSpLocks/>
            </p:cNvGrpSpPr>
            <p:nvPr/>
          </p:nvGrpSpPr>
          <p:grpSpPr bwMode="auto">
            <a:xfrm>
              <a:off x="2703" y="1746"/>
              <a:ext cx="1425" cy="1333"/>
              <a:chOff x="357" y="2450"/>
              <a:chExt cx="795" cy="646"/>
            </a:xfrm>
          </p:grpSpPr>
          <p:sp>
            <p:nvSpPr>
              <p:cNvPr id="262162" name="Line 18"/>
              <p:cNvSpPr>
                <a:spLocks noChangeShapeType="1"/>
              </p:cNvSpPr>
              <p:nvPr/>
            </p:nvSpPr>
            <p:spPr bwMode="auto">
              <a:xfrm>
                <a:off x="357" y="2450"/>
                <a:ext cx="795"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62163" name="Line 19"/>
              <p:cNvSpPr>
                <a:spLocks noChangeShapeType="1"/>
              </p:cNvSpPr>
              <p:nvPr/>
            </p:nvSpPr>
            <p:spPr bwMode="auto">
              <a:xfrm>
                <a:off x="1152" y="2451"/>
                <a:ext cx="0" cy="645"/>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62164" name="Oval 20"/>
            <p:cNvSpPr>
              <a:spLocks noChangeArrowheads="1"/>
            </p:cNvSpPr>
            <p:nvPr/>
          </p:nvSpPr>
          <p:spPr bwMode="auto">
            <a:xfrm>
              <a:off x="4081" y="1699"/>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62165" name="Text Box 21"/>
            <p:cNvSpPr txBox="1">
              <a:spLocks noChangeArrowheads="1"/>
            </p:cNvSpPr>
            <p:nvPr/>
          </p:nvSpPr>
          <p:spPr bwMode="auto">
            <a:xfrm>
              <a:off x="1963" y="1627"/>
              <a:ext cx="721"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bIns="0">
              <a:spAutoFit/>
            </a:bodyPr>
            <a:lstStyle/>
            <a:p>
              <a:pPr algn="r">
                <a:spcBef>
                  <a:spcPct val="50000"/>
                </a:spcBef>
                <a:defRPr/>
              </a:pPr>
              <a:r>
                <a:rPr lang="en-US">
                  <a:cs typeface="Arial" charset="0"/>
                </a:rPr>
                <a:t>$10.00</a:t>
              </a:r>
            </a:p>
          </p:txBody>
        </p:sp>
        <p:sp>
          <p:nvSpPr>
            <p:cNvPr id="262166" name="Text Box 22"/>
            <p:cNvSpPr txBox="1">
              <a:spLocks noChangeArrowheads="1"/>
            </p:cNvSpPr>
            <p:nvPr/>
          </p:nvSpPr>
          <p:spPr bwMode="auto">
            <a:xfrm>
              <a:off x="3969" y="3111"/>
              <a:ext cx="371"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500</a:t>
              </a:r>
            </a:p>
          </p:txBody>
        </p:sp>
      </p:grpSp>
      <p:grpSp>
        <p:nvGrpSpPr>
          <p:cNvPr id="43017" name="Group 23"/>
          <p:cNvGrpSpPr>
            <a:grpSpLocks/>
          </p:cNvGrpSpPr>
          <p:nvPr/>
        </p:nvGrpSpPr>
        <p:grpSpPr bwMode="auto">
          <a:xfrm>
            <a:off x="5232400" y="2641600"/>
            <a:ext cx="2730500" cy="2649538"/>
            <a:chOff x="3128" y="1335"/>
            <a:chExt cx="1720" cy="1669"/>
          </a:xfrm>
        </p:grpSpPr>
        <p:sp>
          <p:nvSpPr>
            <p:cNvPr id="262168" name="Line 24"/>
            <p:cNvSpPr>
              <a:spLocks noChangeShapeType="1"/>
            </p:cNvSpPr>
            <p:nvPr/>
          </p:nvSpPr>
          <p:spPr bwMode="auto">
            <a:xfrm>
              <a:off x="3128" y="1335"/>
              <a:ext cx="1417" cy="1470"/>
            </a:xfrm>
            <a:prstGeom prst="line">
              <a:avLst/>
            </a:prstGeom>
            <a:noFill/>
            <a:ln w="38100">
              <a:solidFill>
                <a:srgbClr val="A5002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62169" name="Text Box 25"/>
            <p:cNvSpPr txBox="1">
              <a:spLocks noChangeArrowheads="1"/>
            </p:cNvSpPr>
            <p:nvPr/>
          </p:nvSpPr>
          <p:spPr bwMode="auto">
            <a:xfrm>
              <a:off x="4462" y="2716"/>
              <a:ext cx="38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D</a:t>
              </a:r>
              <a:r>
                <a:rPr lang="en-US" b="1" baseline="-25000">
                  <a:cs typeface="Arial" charset="0"/>
                </a:rPr>
                <a:t>2</a:t>
              </a:r>
            </a:p>
          </p:txBody>
        </p:sp>
      </p:grpSp>
      <p:grpSp>
        <p:nvGrpSpPr>
          <p:cNvPr id="43018" name="Group 29"/>
          <p:cNvGrpSpPr>
            <a:grpSpLocks/>
          </p:cNvGrpSpPr>
          <p:nvPr/>
        </p:nvGrpSpPr>
        <p:grpSpPr bwMode="auto">
          <a:xfrm>
            <a:off x="2711450" y="2479675"/>
            <a:ext cx="3616325" cy="457200"/>
            <a:chOff x="1708" y="1562"/>
            <a:chExt cx="2278" cy="288"/>
          </a:xfrm>
        </p:grpSpPr>
        <p:grpSp>
          <p:nvGrpSpPr>
            <p:cNvPr id="43030" name="Group 30"/>
            <p:cNvGrpSpPr>
              <a:grpSpLocks/>
            </p:cNvGrpSpPr>
            <p:nvPr/>
          </p:nvGrpSpPr>
          <p:grpSpPr bwMode="auto">
            <a:xfrm>
              <a:off x="2121" y="1589"/>
              <a:ext cx="1865" cy="230"/>
              <a:chOff x="1947" y="1263"/>
              <a:chExt cx="1865" cy="230"/>
            </a:xfrm>
          </p:grpSpPr>
          <p:sp>
            <p:nvSpPr>
              <p:cNvPr id="262175" name="Line 31"/>
              <p:cNvSpPr>
                <a:spLocks noChangeShapeType="1"/>
              </p:cNvSpPr>
              <p:nvPr/>
            </p:nvSpPr>
            <p:spPr bwMode="auto">
              <a:xfrm>
                <a:off x="2700" y="1376"/>
                <a:ext cx="1072"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62176" name="Oval 32"/>
              <p:cNvSpPr>
                <a:spLocks noChangeArrowheads="1"/>
              </p:cNvSpPr>
              <p:nvPr/>
            </p:nvSpPr>
            <p:spPr bwMode="auto">
              <a:xfrm>
                <a:off x="3724" y="1330"/>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62177" name="Text Box 33"/>
              <p:cNvSpPr txBox="1">
                <a:spLocks noChangeArrowheads="1"/>
              </p:cNvSpPr>
              <p:nvPr/>
            </p:nvSpPr>
            <p:spPr bwMode="auto">
              <a:xfrm>
                <a:off x="1947" y="1263"/>
                <a:ext cx="737"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bIns="0">
                <a:spAutoFit/>
              </a:bodyPr>
              <a:lstStyle/>
              <a:p>
                <a:pPr algn="r">
                  <a:spcBef>
                    <a:spcPct val="50000"/>
                  </a:spcBef>
                  <a:defRPr/>
                </a:pPr>
                <a:r>
                  <a:rPr lang="en-US">
                    <a:cs typeface="Arial" charset="0"/>
                  </a:rPr>
                  <a:t>$11.00</a:t>
                </a:r>
              </a:p>
            </p:txBody>
          </p:sp>
        </p:grpSp>
        <p:sp>
          <p:nvSpPr>
            <p:cNvPr id="262178" name="Text Box 34"/>
            <p:cNvSpPr txBox="1">
              <a:spLocks noChangeArrowheads="1"/>
            </p:cNvSpPr>
            <p:nvPr/>
          </p:nvSpPr>
          <p:spPr bwMode="auto">
            <a:xfrm>
              <a:off x="1708" y="1562"/>
              <a:ext cx="50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b="1" i="1">
                  <a:cs typeface="Arial" charset="0"/>
                </a:rPr>
                <a:t>P</a:t>
              </a:r>
              <a:r>
                <a:rPr lang="en-US" b="1" i="1" baseline="-25000">
                  <a:cs typeface="Arial" charset="0"/>
                </a:rPr>
                <a:t>B</a:t>
              </a:r>
              <a:r>
                <a:rPr lang="en-US">
                  <a:cs typeface="Arial" charset="0"/>
                </a:rPr>
                <a:t> =</a:t>
              </a:r>
              <a:endParaRPr lang="en-US" b="1" i="1" baseline="-25000">
                <a:cs typeface="Arial" charset="0"/>
              </a:endParaRPr>
            </a:p>
          </p:txBody>
        </p:sp>
      </p:grpSp>
      <p:grpSp>
        <p:nvGrpSpPr>
          <p:cNvPr id="43019" name="Group 35"/>
          <p:cNvGrpSpPr>
            <a:grpSpLocks/>
          </p:cNvGrpSpPr>
          <p:nvPr/>
        </p:nvGrpSpPr>
        <p:grpSpPr bwMode="auto">
          <a:xfrm>
            <a:off x="2870200" y="3484563"/>
            <a:ext cx="3460750" cy="457200"/>
            <a:chOff x="1808" y="2195"/>
            <a:chExt cx="2180" cy="288"/>
          </a:xfrm>
        </p:grpSpPr>
        <p:grpSp>
          <p:nvGrpSpPr>
            <p:cNvPr id="43025" name="Group 36"/>
            <p:cNvGrpSpPr>
              <a:grpSpLocks/>
            </p:cNvGrpSpPr>
            <p:nvPr/>
          </p:nvGrpSpPr>
          <p:grpSpPr bwMode="auto">
            <a:xfrm>
              <a:off x="2263" y="2220"/>
              <a:ext cx="1725" cy="230"/>
              <a:chOff x="2091" y="1887"/>
              <a:chExt cx="1725" cy="230"/>
            </a:xfrm>
          </p:grpSpPr>
          <p:sp>
            <p:nvSpPr>
              <p:cNvPr id="262181" name="Line 37"/>
              <p:cNvSpPr>
                <a:spLocks noChangeShapeType="1"/>
              </p:cNvSpPr>
              <p:nvPr/>
            </p:nvSpPr>
            <p:spPr bwMode="auto">
              <a:xfrm>
                <a:off x="2700" y="2005"/>
                <a:ext cx="1072"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262182" name="Oval 38"/>
              <p:cNvSpPr>
                <a:spLocks noChangeArrowheads="1"/>
              </p:cNvSpPr>
              <p:nvPr/>
            </p:nvSpPr>
            <p:spPr bwMode="auto">
              <a:xfrm>
                <a:off x="3728" y="1958"/>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62183" name="Text Box 39"/>
              <p:cNvSpPr txBox="1">
                <a:spLocks noChangeArrowheads="1"/>
              </p:cNvSpPr>
              <p:nvPr/>
            </p:nvSpPr>
            <p:spPr bwMode="auto">
              <a:xfrm>
                <a:off x="2091" y="1887"/>
                <a:ext cx="593"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bIns="0">
                <a:spAutoFit/>
              </a:bodyPr>
              <a:lstStyle/>
              <a:p>
                <a:pPr algn="r">
                  <a:spcBef>
                    <a:spcPct val="50000"/>
                  </a:spcBef>
                  <a:defRPr/>
                </a:pPr>
                <a:r>
                  <a:rPr lang="en-US">
                    <a:cs typeface="Arial" charset="0"/>
                  </a:rPr>
                  <a:t>$9.50</a:t>
                </a:r>
              </a:p>
            </p:txBody>
          </p:sp>
        </p:grpSp>
        <p:sp>
          <p:nvSpPr>
            <p:cNvPr id="262184" name="Text Box 40"/>
            <p:cNvSpPr txBox="1">
              <a:spLocks noChangeArrowheads="1"/>
            </p:cNvSpPr>
            <p:nvPr/>
          </p:nvSpPr>
          <p:spPr bwMode="auto">
            <a:xfrm>
              <a:off x="1808" y="2195"/>
              <a:ext cx="50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b="1" i="1">
                  <a:cs typeface="Arial" charset="0"/>
                </a:rPr>
                <a:t>P</a:t>
              </a:r>
              <a:r>
                <a:rPr lang="en-US" b="1" i="1" baseline="-25000">
                  <a:cs typeface="Arial" charset="0"/>
                </a:rPr>
                <a:t>S</a:t>
              </a:r>
              <a:r>
                <a:rPr lang="en-US">
                  <a:cs typeface="Arial" charset="0"/>
                </a:rPr>
                <a:t> =</a:t>
              </a:r>
              <a:endParaRPr lang="en-US" b="1" i="1" baseline="-25000">
                <a:cs typeface="Arial" charset="0"/>
              </a:endParaRPr>
            </a:p>
          </p:txBody>
        </p:sp>
      </p:grpSp>
      <p:grpSp>
        <p:nvGrpSpPr>
          <p:cNvPr id="43020" name="Group 42"/>
          <p:cNvGrpSpPr>
            <a:grpSpLocks/>
          </p:cNvGrpSpPr>
          <p:nvPr/>
        </p:nvGrpSpPr>
        <p:grpSpPr bwMode="auto">
          <a:xfrm>
            <a:off x="6332538" y="2635250"/>
            <a:ext cx="842962" cy="1058863"/>
            <a:chOff x="3989" y="1656"/>
            <a:chExt cx="531" cy="667"/>
          </a:xfrm>
        </p:grpSpPr>
        <p:sp>
          <p:nvSpPr>
            <p:cNvPr id="262187" name="AutoShape 43"/>
            <p:cNvSpPr>
              <a:spLocks/>
            </p:cNvSpPr>
            <p:nvPr/>
          </p:nvSpPr>
          <p:spPr bwMode="auto">
            <a:xfrm flipH="1">
              <a:off x="3989" y="1702"/>
              <a:ext cx="118" cy="621"/>
            </a:xfrm>
            <a:prstGeom prst="leftBrace">
              <a:avLst>
                <a:gd name="adj1" fmla="val 57110"/>
                <a:gd name="adj2" fmla="val 49435"/>
              </a:avLst>
            </a:prstGeom>
            <a:noFill/>
            <a:ln w="31750">
              <a:solidFill>
                <a:srgbClr val="0066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262188" name="Text Box 44"/>
            <p:cNvSpPr txBox="1">
              <a:spLocks noChangeArrowheads="1"/>
            </p:cNvSpPr>
            <p:nvPr/>
          </p:nvSpPr>
          <p:spPr bwMode="auto">
            <a:xfrm>
              <a:off x="4078" y="1656"/>
              <a:ext cx="44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solidFill>
                    <a:srgbClr val="006600"/>
                  </a:solidFill>
                  <a:cs typeface="Arial" charset="0"/>
                </a:rPr>
                <a:t>Tax</a:t>
              </a:r>
            </a:p>
          </p:txBody>
        </p:sp>
        <p:sp>
          <p:nvSpPr>
            <p:cNvPr id="262189" name="Line 45"/>
            <p:cNvSpPr>
              <a:spLocks noChangeShapeType="1"/>
            </p:cNvSpPr>
            <p:nvPr/>
          </p:nvSpPr>
          <p:spPr bwMode="auto">
            <a:xfrm flipV="1">
              <a:off x="4135" y="1888"/>
              <a:ext cx="140" cy="1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262192" name="Rectangle 48"/>
          <p:cNvSpPr>
            <a:spLocks noChangeArrowheads="1"/>
          </p:cNvSpPr>
          <p:nvPr/>
        </p:nvSpPr>
        <p:spPr bwMode="auto">
          <a:xfrm>
            <a:off x="454025" y="2271713"/>
            <a:ext cx="2101850" cy="3065462"/>
          </a:xfrm>
          <a:prstGeom prst="rect">
            <a:avLst/>
          </a:prstGeom>
          <a:solidFill>
            <a:srgbClr val="CCFFCC"/>
          </a:solidFill>
          <a:ln>
            <a:noFill/>
          </a:ln>
          <a:effectLst>
            <a:outerShdw blurRad="63500" dist="71842" dir="2700000" algn="ctr" rotWithShape="0">
              <a:schemeClr val="bg2">
                <a:alpha val="74998"/>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lstStyle/>
          <a:p>
            <a:pPr>
              <a:defRPr/>
            </a:pPr>
            <a:r>
              <a:rPr lang="en-US" sz="2600">
                <a:cs typeface="Arial" charset="0"/>
              </a:rPr>
              <a:t>Because </a:t>
            </a:r>
            <a:br>
              <a:rPr lang="en-US" sz="2600">
                <a:cs typeface="Arial" charset="0"/>
              </a:rPr>
            </a:br>
            <a:r>
              <a:rPr lang="en-US" sz="2600">
                <a:cs typeface="Arial" charset="0"/>
              </a:rPr>
              <a:t>of the tax, </a:t>
            </a:r>
            <a:br>
              <a:rPr lang="en-US" sz="2600">
                <a:cs typeface="Arial" charset="0"/>
              </a:rPr>
            </a:br>
            <a:r>
              <a:rPr lang="en-US" sz="2600">
                <a:cs typeface="Arial" charset="0"/>
              </a:rPr>
              <a:t>buyers pay </a:t>
            </a:r>
            <a:br>
              <a:rPr lang="en-US" sz="2600">
                <a:cs typeface="Arial" charset="0"/>
              </a:rPr>
            </a:br>
            <a:r>
              <a:rPr lang="en-US" sz="2600">
                <a:cs typeface="Arial" charset="0"/>
              </a:rPr>
              <a:t>$1.00 more,</a:t>
            </a:r>
          </a:p>
          <a:p>
            <a:pPr>
              <a:spcBef>
                <a:spcPct val="20000"/>
              </a:spcBef>
              <a:defRPr/>
            </a:pPr>
            <a:r>
              <a:rPr lang="en-US" sz="2600">
                <a:cs typeface="Arial" charset="0"/>
              </a:rPr>
              <a:t>sellers get </a:t>
            </a:r>
            <a:br>
              <a:rPr lang="en-US" sz="2600">
                <a:cs typeface="Arial" charset="0"/>
              </a:rPr>
            </a:br>
            <a:r>
              <a:rPr lang="en-US" sz="2600">
                <a:cs typeface="Arial" charset="0"/>
              </a:rPr>
              <a:t>$0.50 less.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2149"/>
                                        </p:tgtEl>
                                        <p:attrNameLst>
                                          <p:attrName>style.visibility</p:attrName>
                                        </p:attrNameLst>
                                      </p:cBhvr>
                                      <p:to>
                                        <p:strVal val="visible"/>
                                      </p:to>
                                    </p:set>
                                    <p:animEffect transition="in" filter="wipe(left)">
                                      <p:cBhvr>
                                        <p:cTn id="7" dur="500"/>
                                        <p:tgtEl>
                                          <p:spTgt spid="2621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62150">
                                            <p:txEl>
                                              <p:pRg st="0" end="0"/>
                                            </p:txEl>
                                          </p:spTgt>
                                        </p:tgtEl>
                                        <p:attrNameLst>
                                          <p:attrName>style.visibility</p:attrName>
                                        </p:attrNameLst>
                                      </p:cBhvr>
                                      <p:to>
                                        <p:strVal val="visible"/>
                                      </p:to>
                                    </p:set>
                                    <p:animEffect transition="in" filter="wipe(left)">
                                      <p:cBhvr>
                                        <p:cTn id="10" dur="500"/>
                                        <p:tgtEl>
                                          <p:spTgt spid="262150">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262192"/>
                                        </p:tgtEl>
                                        <p:attrNameLst>
                                          <p:attrName>style.visibility</p:attrName>
                                        </p:attrNameLst>
                                      </p:cBhvr>
                                      <p:to>
                                        <p:strVal val="visible"/>
                                      </p:to>
                                    </p:set>
                                    <p:animEffect transition="in" filter="dissolve">
                                      <p:cBhvr>
                                        <p:cTn id="15" dur="500"/>
                                        <p:tgtEl>
                                          <p:spTgt spid="262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49" grpId="0"/>
      <p:bldP spid="262150" grpId="0" build="p"/>
      <p:bldP spid="26219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057" name="Group 2"/>
          <p:cNvGrpSpPr>
            <a:grpSpLocks/>
          </p:cNvGrpSpPr>
          <p:nvPr/>
        </p:nvGrpSpPr>
        <p:grpSpPr bwMode="auto">
          <a:xfrm>
            <a:off x="5072063" y="2278063"/>
            <a:ext cx="3176587" cy="2274887"/>
            <a:chOff x="3027" y="1106"/>
            <a:chExt cx="2001" cy="1433"/>
          </a:xfrm>
        </p:grpSpPr>
        <p:sp>
          <p:nvSpPr>
            <p:cNvPr id="122883" name="Line 3"/>
            <p:cNvSpPr>
              <a:spLocks noChangeShapeType="1"/>
            </p:cNvSpPr>
            <p:nvPr/>
          </p:nvSpPr>
          <p:spPr bwMode="auto">
            <a:xfrm flipV="1">
              <a:off x="3027" y="1316"/>
              <a:ext cx="1696" cy="1223"/>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22884" name="Text Box 4"/>
            <p:cNvSpPr txBox="1">
              <a:spLocks noChangeArrowheads="1"/>
            </p:cNvSpPr>
            <p:nvPr/>
          </p:nvSpPr>
          <p:spPr bwMode="auto">
            <a:xfrm>
              <a:off x="4642" y="1106"/>
              <a:ext cx="38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S</a:t>
              </a:r>
              <a:r>
                <a:rPr lang="en-US" b="1" baseline="-25000">
                  <a:cs typeface="Arial" charset="0"/>
                </a:rPr>
                <a:t>1</a:t>
              </a:r>
            </a:p>
          </p:txBody>
        </p:sp>
      </p:grpSp>
      <p:sp>
        <p:nvSpPr>
          <p:cNvPr id="122885" name="Rectangle 5"/>
          <p:cNvSpPr>
            <a:spLocks noGrp="1" noChangeArrowheads="1"/>
          </p:cNvSpPr>
          <p:nvPr>
            <p:ph type="title"/>
          </p:nvPr>
        </p:nvSpPr>
        <p:spPr>
          <a:xfrm>
            <a:off x="0" y="207963"/>
            <a:ext cx="9144000" cy="649287"/>
          </a:xfrm>
        </p:spPr>
        <p:txBody>
          <a:bodyPr/>
          <a:lstStyle/>
          <a:p>
            <a:pPr eaLnBrk="1" hangingPunct="1">
              <a:defRPr/>
            </a:pPr>
            <a:r>
              <a:rPr lang="en-US" sz="3600" b="1" smtClean="0">
                <a:solidFill>
                  <a:schemeClr val="accent2"/>
                </a:solidFill>
              </a:rPr>
              <a:t>A Tax on Sellers</a:t>
            </a:r>
            <a:endParaRPr lang="en-US" smtClean="0"/>
          </a:p>
        </p:txBody>
      </p:sp>
      <p:sp>
        <p:nvSpPr>
          <p:cNvPr id="122886" name="Rectangle 6"/>
          <p:cNvSpPr>
            <a:spLocks noGrp="1" noChangeArrowheads="1"/>
          </p:cNvSpPr>
          <p:nvPr>
            <p:ph type="body" idx="1"/>
          </p:nvPr>
        </p:nvSpPr>
        <p:spPr>
          <a:xfrm>
            <a:off x="0" y="812800"/>
            <a:ext cx="2463800" cy="2533650"/>
          </a:xfrm>
          <a:solidFill>
            <a:srgbClr val="CCFFCC"/>
          </a:solidFill>
          <a:effectLst>
            <a:outerShdw blurRad="63500" dist="71842" dir="2700000" algn="ctr" rotWithShape="0">
              <a:schemeClr val="bg2">
                <a:alpha val="74998"/>
              </a:schemeClr>
            </a:outerShdw>
          </a:effectLst>
        </p:spPr>
        <p:txBody>
          <a:bodyPr/>
          <a:lstStyle/>
          <a:p>
            <a:pPr marL="0" indent="0" eaLnBrk="1" hangingPunct="1">
              <a:lnSpc>
                <a:spcPct val="90000"/>
              </a:lnSpc>
              <a:buFontTx/>
              <a:buNone/>
              <a:defRPr/>
            </a:pPr>
            <a:r>
              <a:rPr lang="en-US" sz="3000" smtClean="0"/>
              <a:t>A tax on sellers shifts the </a:t>
            </a:r>
            <a:r>
              <a:rPr lang="en-US" sz="3000" b="1" i="1" smtClean="0"/>
              <a:t>S</a:t>
            </a:r>
            <a:r>
              <a:rPr lang="en-US" sz="3000" smtClean="0"/>
              <a:t> curve up by the amount of the tax. </a:t>
            </a:r>
          </a:p>
        </p:txBody>
      </p:sp>
      <p:grpSp>
        <p:nvGrpSpPr>
          <p:cNvPr id="45060" name="Group 7"/>
          <p:cNvGrpSpPr>
            <a:grpSpLocks/>
          </p:cNvGrpSpPr>
          <p:nvPr/>
        </p:nvGrpSpPr>
        <p:grpSpPr bwMode="auto">
          <a:xfrm>
            <a:off x="4360863" y="1757363"/>
            <a:ext cx="4422775" cy="3871912"/>
            <a:chOff x="2579" y="785"/>
            <a:chExt cx="2786" cy="2439"/>
          </a:xfrm>
        </p:grpSpPr>
        <p:grpSp>
          <p:nvGrpSpPr>
            <p:cNvPr id="45096" name="Group 8"/>
            <p:cNvGrpSpPr>
              <a:grpSpLocks/>
            </p:cNvGrpSpPr>
            <p:nvPr/>
          </p:nvGrpSpPr>
          <p:grpSpPr bwMode="auto">
            <a:xfrm>
              <a:off x="2697" y="1037"/>
              <a:ext cx="2409" cy="2049"/>
              <a:chOff x="1098" y="1361"/>
              <a:chExt cx="2116" cy="2027"/>
            </a:xfrm>
          </p:grpSpPr>
          <p:sp>
            <p:nvSpPr>
              <p:cNvPr id="122889" name="Line 9"/>
              <p:cNvSpPr>
                <a:spLocks noChangeShapeType="1"/>
              </p:cNvSpPr>
              <p:nvPr/>
            </p:nvSpPr>
            <p:spPr bwMode="auto">
              <a:xfrm>
                <a:off x="1102" y="1361"/>
                <a:ext cx="0" cy="2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22890" name="Line 10"/>
              <p:cNvSpPr>
                <a:spLocks noChangeShapeType="1"/>
              </p:cNvSpPr>
              <p:nvPr/>
            </p:nvSpPr>
            <p:spPr bwMode="auto">
              <a:xfrm>
                <a:off x="1098" y="3388"/>
                <a:ext cx="211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122891" name="Text Box 11"/>
            <p:cNvSpPr txBox="1">
              <a:spLocks noChangeArrowheads="1"/>
            </p:cNvSpPr>
            <p:nvPr/>
          </p:nvSpPr>
          <p:spPr bwMode="auto">
            <a:xfrm>
              <a:off x="2579" y="785"/>
              <a:ext cx="26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P</a:t>
              </a:r>
            </a:p>
          </p:txBody>
        </p:sp>
        <p:sp>
          <p:nvSpPr>
            <p:cNvPr id="122892" name="Text Box 12"/>
            <p:cNvSpPr txBox="1">
              <a:spLocks noChangeArrowheads="1"/>
            </p:cNvSpPr>
            <p:nvPr/>
          </p:nvSpPr>
          <p:spPr bwMode="auto">
            <a:xfrm>
              <a:off x="5075" y="2936"/>
              <a:ext cx="29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Q</a:t>
              </a:r>
            </a:p>
          </p:txBody>
        </p:sp>
      </p:grpSp>
      <p:grpSp>
        <p:nvGrpSpPr>
          <p:cNvPr id="45061" name="Group 13"/>
          <p:cNvGrpSpPr>
            <a:grpSpLocks/>
          </p:cNvGrpSpPr>
          <p:nvPr/>
        </p:nvGrpSpPr>
        <p:grpSpPr bwMode="auto">
          <a:xfrm>
            <a:off x="5686425" y="2116138"/>
            <a:ext cx="2730500" cy="2649537"/>
            <a:chOff x="3414" y="1004"/>
            <a:chExt cx="1720" cy="1669"/>
          </a:xfrm>
        </p:grpSpPr>
        <p:sp>
          <p:nvSpPr>
            <p:cNvPr id="122894" name="Line 14"/>
            <p:cNvSpPr>
              <a:spLocks noChangeShapeType="1"/>
            </p:cNvSpPr>
            <p:nvPr/>
          </p:nvSpPr>
          <p:spPr bwMode="auto">
            <a:xfrm>
              <a:off x="3414" y="1004"/>
              <a:ext cx="1417" cy="1470"/>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22895" name="Text Box 15"/>
            <p:cNvSpPr txBox="1">
              <a:spLocks noChangeArrowheads="1"/>
            </p:cNvSpPr>
            <p:nvPr/>
          </p:nvSpPr>
          <p:spPr bwMode="auto">
            <a:xfrm>
              <a:off x="4748" y="2385"/>
              <a:ext cx="38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D</a:t>
              </a:r>
              <a:r>
                <a:rPr lang="en-US" b="1" baseline="-25000">
                  <a:cs typeface="Arial" charset="0"/>
                </a:rPr>
                <a:t>1</a:t>
              </a:r>
            </a:p>
          </p:txBody>
        </p:sp>
      </p:grpSp>
      <p:grpSp>
        <p:nvGrpSpPr>
          <p:cNvPr id="45062" name="Group 16"/>
          <p:cNvGrpSpPr>
            <a:grpSpLocks/>
          </p:cNvGrpSpPr>
          <p:nvPr/>
        </p:nvGrpSpPr>
        <p:grpSpPr bwMode="auto">
          <a:xfrm>
            <a:off x="3382963" y="3105150"/>
            <a:ext cx="3773487" cy="2720975"/>
            <a:chOff x="1963" y="1627"/>
            <a:chExt cx="2377" cy="1714"/>
          </a:xfrm>
        </p:grpSpPr>
        <p:grpSp>
          <p:nvGrpSpPr>
            <p:cNvPr id="45088" name="Group 17"/>
            <p:cNvGrpSpPr>
              <a:grpSpLocks/>
            </p:cNvGrpSpPr>
            <p:nvPr/>
          </p:nvGrpSpPr>
          <p:grpSpPr bwMode="auto">
            <a:xfrm>
              <a:off x="2703" y="1746"/>
              <a:ext cx="1425" cy="1333"/>
              <a:chOff x="357" y="2450"/>
              <a:chExt cx="795" cy="646"/>
            </a:xfrm>
          </p:grpSpPr>
          <p:sp>
            <p:nvSpPr>
              <p:cNvPr id="122898" name="Line 18"/>
              <p:cNvSpPr>
                <a:spLocks noChangeShapeType="1"/>
              </p:cNvSpPr>
              <p:nvPr/>
            </p:nvSpPr>
            <p:spPr bwMode="auto">
              <a:xfrm>
                <a:off x="357" y="2450"/>
                <a:ext cx="795"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22899" name="Line 19"/>
              <p:cNvSpPr>
                <a:spLocks noChangeShapeType="1"/>
              </p:cNvSpPr>
              <p:nvPr/>
            </p:nvSpPr>
            <p:spPr bwMode="auto">
              <a:xfrm>
                <a:off x="1152" y="2451"/>
                <a:ext cx="0" cy="645"/>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122900" name="Oval 20"/>
            <p:cNvSpPr>
              <a:spLocks noChangeArrowheads="1"/>
            </p:cNvSpPr>
            <p:nvPr/>
          </p:nvSpPr>
          <p:spPr bwMode="auto">
            <a:xfrm>
              <a:off x="4081" y="1699"/>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22901" name="Text Box 21"/>
            <p:cNvSpPr txBox="1">
              <a:spLocks noChangeArrowheads="1"/>
            </p:cNvSpPr>
            <p:nvPr/>
          </p:nvSpPr>
          <p:spPr bwMode="auto">
            <a:xfrm>
              <a:off x="1963" y="1627"/>
              <a:ext cx="721"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bIns="0">
              <a:spAutoFit/>
            </a:bodyPr>
            <a:lstStyle/>
            <a:p>
              <a:pPr algn="r">
                <a:spcBef>
                  <a:spcPct val="50000"/>
                </a:spcBef>
                <a:defRPr/>
              </a:pPr>
              <a:r>
                <a:rPr lang="en-US">
                  <a:cs typeface="Arial" charset="0"/>
                </a:rPr>
                <a:t>$10.00</a:t>
              </a:r>
            </a:p>
          </p:txBody>
        </p:sp>
        <p:sp>
          <p:nvSpPr>
            <p:cNvPr id="122902" name="Text Box 22"/>
            <p:cNvSpPr txBox="1">
              <a:spLocks noChangeArrowheads="1"/>
            </p:cNvSpPr>
            <p:nvPr/>
          </p:nvSpPr>
          <p:spPr bwMode="auto">
            <a:xfrm>
              <a:off x="3969" y="3111"/>
              <a:ext cx="371"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500</a:t>
              </a:r>
            </a:p>
          </p:txBody>
        </p:sp>
      </p:grpSp>
      <p:grpSp>
        <p:nvGrpSpPr>
          <p:cNvPr id="122907" name="Group 27"/>
          <p:cNvGrpSpPr>
            <a:grpSpLocks/>
          </p:cNvGrpSpPr>
          <p:nvPr/>
        </p:nvGrpSpPr>
        <p:grpSpPr bwMode="auto">
          <a:xfrm>
            <a:off x="4802188" y="1890713"/>
            <a:ext cx="2600325" cy="1857375"/>
            <a:chOff x="2857" y="862"/>
            <a:chExt cx="1638" cy="1170"/>
          </a:xfrm>
        </p:grpSpPr>
        <p:sp>
          <p:nvSpPr>
            <p:cNvPr id="122908" name="Line 28"/>
            <p:cNvSpPr>
              <a:spLocks noChangeShapeType="1"/>
            </p:cNvSpPr>
            <p:nvPr/>
          </p:nvSpPr>
          <p:spPr bwMode="auto">
            <a:xfrm flipV="1">
              <a:off x="2857" y="1072"/>
              <a:ext cx="1333" cy="960"/>
            </a:xfrm>
            <a:prstGeom prst="line">
              <a:avLst/>
            </a:prstGeom>
            <a:noFill/>
            <a:ln w="38100">
              <a:solidFill>
                <a:srgbClr val="A5002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22909" name="Text Box 29"/>
            <p:cNvSpPr txBox="1">
              <a:spLocks noChangeArrowheads="1"/>
            </p:cNvSpPr>
            <p:nvPr/>
          </p:nvSpPr>
          <p:spPr bwMode="auto">
            <a:xfrm>
              <a:off x="4109" y="862"/>
              <a:ext cx="38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b="1" i="1">
                  <a:cs typeface="Arial" charset="0"/>
                </a:rPr>
                <a:t>S</a:t>
              </a:r>
              <a:r>
                <a:rPr lang="en-US" b="1" baseline="-25000">
                  <a:cs typeface="Arial" charset="0"/>
                </a:rPr>
                <a:t>2</a:t>
              </a:r>
            </a:p>
          </p:txBody>
        </p:sp>
      </p:grpSp>
      <p:grpSp>
        <p:nvGrpSpPr>
          <p:cNvPr id="122929" name="Group 49"/>
          <p:cNvGrpSpPr>
            <a:grpSpLocks/>
          </p:cNvGrpSpPr>
          <p:nvPr/>
        </p:nvGrpSpPr>
        <p:grpSpPr bwMode="auto">
          <a:xfrm>
            <a:off x="5913438" y="2711450"/>
            <a:ext cx="588962" cy="3114675"/>
            <a:chOff x="3725" y="1708"/>
            <a:chExt cx="371" cy="1962"/>
          </a:xfrm>
        </p:grpSpPr>
        <p:sp>
          <p:nvSpPr>
            <p:cNvPr id="122906" name="Line 26"/>
            <p:cNvSpPr>
              <a:spLocks noChangeShapeType="1"/>
            </p:cNvSpPr>
            <p:nvPr/>
          </p:nvSpPr>
          <p:spPr bwMode="auto">
            <a:xfrm>
              <a:off x="3940" y="1708"/>
              <a:ext cx="0" cy="1699"/>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22910" name="Text Box 30"/>
            <p:cNvSpPr txBox="1">
              <a:spLocks noChangeArrowheads="1"/>
            </p:cNvSpPr>
            <p:nvPr/>
          </p:nvSpPr>
          <p:spPr bwMode="auto">
            <a:xfrm>
              <a:off x="3725" y="3440"/>
              <a:ext cx="371"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defRPr/>
              </a:pPr>
              <a:r>
                <a:rPr lang="en-US">
                  <a:cs typeface="Arial" charset="0"/>
                </a:rPr>
                <a:t>430</a:t>
              </a:r>
            </a:p>
          </p:txBody>
        </p:sp>
      </p:grpSp>
      <p:grpSp>
        <p:nvGrpSpPr>
          <p:cNvPr id="122931" name="Group 51"/>
          <p:cNvGrpSpPr>
            <a:grpSpLocks/>
          </p:cNvGrpSpPr>
          <p:nvPr/>
        </p:nvGrpSpPr>
        <p:grpSpPr bwMode="auto">
          <a:xfrm>
            <a:off x="2711450" y="2479675"/>
            <a:ext cx="3616325" cy="457200"/>
            <a:chOff x="1708" y="1562"/>
            <a:chExt cx="2278" cy="288"/>
          </a:xfrm>
        </p:grpSpPr>
        <p:grpSp>
          <p:nvGrpSpPr>
            <p:cNvPr id="45079" name="Group 35"/>
            <p:cNvGrpSpPr>
              <a:grpSpLocks/>
            </p:cNvGrpSpPr>
            <p:nvPr/>
          </p:nvGrpSpPr>
          <p:grpSpPr bwMode="auto">
            <a:xfrm>
              <a:off x="2121" y="1589"/>
              <a:ext cx="1865" cy="230"/>
              <a:chOff x="1947" y="1263"/>
              <a:chExt cx="1865" cy="230"/>
            </a:xfrm>
          </p:grpSpPr>
          <p:sp>
            <p:nvSpPr>
              <p:cNvPr id="122916" name="Line 36"/>
              <p:cNvSpPr>
                <a:spLocks noChangeShapeType="1"/>
              </p:cNvSpPr>
              <p:nvPr/>
            </p:nvSpPr>
            <p:spPr bwMode="auto">
              <a:xfrm>
                <a:off x="2700" y="1376"/>
                <a:ext cx="1072"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22917" name="Oval 37"/>
              <p:cNvSpPr>
                <a:spLocks noChangeArrowheads="1"/>
              </p:cNvSpPr>
              <p:nvPr/>
            </p:nvSpPr>
            <p:spPr bwMode="auto">
              <a:xfrm>
                <a:off x="3724" y="1330"/>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22918" name="Text Box 38"/>
              <p:cNvSpPr txBox="1">
                <a:spLocks noChangeArrowheads="1"/>
              </p:cNvSpPr>
              <p:nvPr/>
            </p:nvSpPr>
            <p:spPr bwMode="auto">
              <a:xfrm>
                <a:off x="1947" y="1263"/>
                <a:ext cx="737"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bIns="0">
                <a:spAutoFit/>
              </a:bodyPr>
              <a:lstStyle/>
              <a:p>
                <a:pPr algn="r">
                  <a:spcBef>
                    <a:spcPct val="50000"/>
                  </a:spcBef>
                  <a:defRPr/>
                </a:pPr>
                <a:r>
                  <a:rPr lang="en-US">
                    <a:cs typeface="Arial" charset="0"/>
                  </a:rPr>
                  <a:t>$11.00</a:t>
                </a:r>
              </a:p>
            </p:txBody>
          </p:sp>
        </p:grpSp>
        <p:sp>
          <p:nvSpPr>
            <p:cNvPr id="122919" name="Text Box 39"/>
            <p:cNvSpPr txBox="1">
              <a:spLocks noChangeArrowheads="1"/>
            </p:cNvSpPr>
            <p:nvPr/>
          </p:nvSpPr>
          <p:spPr bwMode="auto">
            <a:xfrm>
              <a:off x="1708" y="1562"/>
              <a:ext cx="50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b="1" i="1">
                  <a:cs typeface="Arial" charset="0"/>
                </a:rPr>
                <a:t>P</a:t>
              </a:r>
              <a:r>
                <a:rPr lang="en-US" b="1" i="1" baseline="-25000">
                  <a:cs typeface="Arial" charset="0"/>
                </a:rPr>
                <a:t>B</a:t>
              </a:r>
              <a:r>
                <a:rPr lang="en-US">
                  <a:cs typeface="Arial" charset="0"/>
                </a:rPr>
                <a:t> =</a:t>
              </a:r>
              <a:endParaRPr lang="en-US" b="1" i="1" baseline="-25000">
                <a:cs typeface="Arial" charset="0"/>
              </a:endParaRPr>
            </a:p>
          </p:txBody>
        </p:sp>
      </p:grpSp>
      <p:grpSp>
        <p:nvGrpSpPr>
          <p:cNvPr id="122930" name="Group 50"/>
          <p:cNvGrpSpPr>
            <a:grpSpLocks/>
          </p:cNvGrpSpPr>
          <p:nvPr/>
        </p:nvGrpSpPr>
        <p:grpSpPr bwMode="auto">
          <a:xfrm>
            <a:off x="2870200" y="3484563"/>
            <a:ext cx="3460750" cy="457200"/>
            <a:chOff x="1808" y="2195"/>
            <a:chExt cx="2180" cy="288"/>
          </a:xfrm>
        </p:grpSpPr>
        <p:grpSp>
          <p:nvGrpSpPr>
            <p:cNvPr id="45074" name="Group 31"/>
            <p:cNvGrpSpPr>
              <a:grpSpLocks/>
            </p:cNvGrpSpPr>
            <p:nvPr/>
          </p:nvGrpSpPr>
          <p:grpSpPr bwMode="auto">
            <a:xfrm>
              <a:off x="2263" y="2220"/>
              <a:ext cx="1725" cy="230"/>
              <a:chOff x="2091" y="1887"/>
              <a:chExt cx="1725" cy="230"/>
            </a:xfrm>
          </p:grpSpPr>
          <p:sp>
            <p:nvSpPr>
              <p:cNvPr id="122912" name="Line 32"/>
              <p:cNvSpPr>
                <a:spLocks noChangeShapeType="1"/>
              </p:cNvSpPr>
              <p:nvPr/>
            </p:nvSpPr>
            <p:spPr bwMode="auto">
              <a:xfrm>
                <a:off x="2700" y="2005"/>
                <a:ext cx="1072"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sp>
            <p:nvSpPr>
              <p:cNvPr id="122913" name="Oval 33"/>
              <p:cNvSpPr>
                <a:spLocks noChangeArrowheads="1"/>
              </p:cNvSpPr>
              <p:nvPr/>
            </p:nvSpPr>
            <p:spPr bwMode="auto">
              <a:xfrm>
                <a:off x="3728" y="1958"/>
                <a:ext cx="88" cy="87"/>
              </a:xfrm>
              <a:prstGeom prst="ellipse">
                <a:avLst/>
              </a:prstGeom>
              <a:solidFill>
                <a:srgbClr val="000000"/>
              </a:solidFill>
              <a:ln>
                <a:noFill/>
              </a:ln>
              <a:effectLst/>
              <a:extLst>
                <a:ext uri="{91240B29-F687-4f45-9708-019B960494DF}">
                  <a14:hiddenLine xmlns:a14="http://schemas.microsoft.com/office/drawing/2010/main" w="9525">
                    <a:solidFill>
                      <a:srgbClr val="4D4D4D"/>
                    </a:solidFill>
                    <a:prstDash val="dash"/>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22914" name="Text Box 34"/>
              <p:cNvSpPr txBox="1">
                <a:spLocks noChangeArrowheads="1"/>
              </p:cNvSpPr>
              <p:nvPr/>
            </p:nvSpPr>
            <p:spPr bwMode="auto">
              <a:xfrm>
                <a:off x="2091" y="1887"/>
                <a:ext cx="593"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bIns="0">
                <a:spAutoFit/>
              </a:bodyPr>
              <a:lstStyle/>
              <a:p>
                <a:pPr algn="r">
                  <a:spcBef>
                    <a:spcPct val="50000"/>
                  </a:spcBef>
                  <a:defRPr/>
                </a:pPr>
                <a:r>
                  <a:rPr lang="en-US">
                    <a:cs typeface="Arial" charset="0"/>
                  </a:rPr>
                  <a:t>$9.50</a:t>
                </a:r>
              </a:p>
            </p:txBody>
          </p:sp>
        </p:grpSp>
        <p:sp>
          <p:nvSpPr>
            <p:cNvPr id="122920" name="Text Box 40"/>
            <p:cNvSpPr txBox="1">
              <a:spLocks noChangeArrowheads="1"/>
            </p:cNvSpPr>
            <p:nvPr/>
          </p:nvSpPr>
          <p:spPr bwMode="auto">
            <a:xfrm>
              <a:off x="1808" y="2195"/>
              <a:ext cx="50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b="1" i="1">
                  <a:cs typeface="Arial" charset="0"/>
                </a:rPr>
                <a:t>P</a:t>
              </a:r>
              <a:r>
                <a:rPr lang="en-US" b="1" i="1" baseline="-25000">
                  <a:cs typeface="Arial" charset="0"/>
                </a:rPr>
                <a:t>S</a:t>
              </a:r>
              <a:r>
                <a:rPr lang="en-US">
                  <a:cs typeface="Arial" charset="0"/>
                </a:rPr>
                <a:t> =</a:t>
              </a:r>
              <a:endParaRPr lang="en-US" b="1" i="1" baseline="-25000">
                <a:cs typeface="Arial" charset="0"/>
              </a:endParaRPr>
            </a:p>
          </p:txBody>
        </p:sp>
      </p:grpSp>
      <p:sp>
        <p:nvSpPr>
          <p:cNvPr id="122922" name="Line 42"/>
          <p:cNvSpPr>
            <a:spLocks noChangeShapeType="1"/>
          </p:cNvSpPr>
          <p:nvPr/>
        </p:nvSpPr>
        <p:spPr bwMode="auto">
          <a:xfrm flipH="1" flipV="1">
            <a:off x="6259513" y="2709863"/>
            <a:ext cx="1587" cy="987425"/>
          </a:xfrm>
          <a:prstGeom prst="line">
            <a:avLst/>
          </a:prstGeom>
          <a:noFill/>
          <a:ln w="38100">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nvGrpSpPr>
          <p:cNvPr id="122928" name="Group 48"/>
          <p:cNvGrpSpPr>
            <a:grpSpLocks/>
          </p:cNvGrpSpPr>
          <p:nvPr/>
        </p:nvGrpSpPr>
        <p:grpSpPr bwMode="auto">
          <a:xfrm>
            <a:off x="6332538" y="2635250"/>
            <a:ext cx="842962" cy="1058863"/>
            <a:chOff x="3989" y="1656"/>
            <a:chExt cx="531" cy="667"/>
          </a:xfrm>
        </p:grpSpPr>
        <p:sp>
          <p:nvSpPr>
            <p:cNvPr id="122923" name="AutoShape 43"/>
            <p:cNvSpPr>
              <a:spLocks/>
            </p:cNvSpPr>
            <p:nvPr/>
          </p:nvSpPr>
          <p:spPr bwMode="auto">
            <a:xfrm flipH="1">
              <a:off x="3989" y="1702"/>
              <a:ext cx="118" cy="621"/>
            </a:xfrm>
            <a:prstGeom prst="leftBrace">
              <a:avLst>
                <a:gd name="adj1" fmla="val 57110"/>
                <a:gd name="adj2" fmla="val 49435"/>
              </a:avLst>
            </a:prstGeom>
            <a:noFill/>
            <a:ln w="31750">
              <a:solidFill>
                <a:srgbClr val="0066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800">
                <a:cs typeface="Arial" charset="0"/>
              </a:endParaRPr>
            </a:p>
          </p:txBody>
        </p:sp>
        <p:sp>
          <p:nvSpPr>
            <p:cNvPr id="122924" name="Text Box 44"/>
            <p:cNvSpPr txBox="1">
              <a:spLocks noChangeArrowheads="1"/>
            </p:cNvSpPr>
            <p:nvPr/>
          </p:nvSpPr>
          <p:spPr bwMode="auto">
            <a:xfrm>
              <a:off x="4078" y="1656"/>
              <a:ext cx="44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defRPr/>
              </a:pPr>
              <a:r>
                <a:rPr lang="en-US">
                  <a:solidFill>
                    <a:srgbClr val="006600"/>
                  </a:solidFill>
                  <a:cs typeface="Arial" charset="0"/>
                </a:rPr>
                <a:t>Tax</a:t>
              </a:r>
            </a:p>
          </p:txBody>
        </p:sp>
        <p:sp>
          <p:nvSpPr>
            <p:cNvPr id="122925" name="Line 45"/>
            <p:cNvSpPr>
              <a:spLocks noChangeShapeType="1"/>
            </p:cNvSpPr>
            <p:nvPr/>
          </p:nvSpPr>
          <p:spPr bwMode="auto">
            <a:xfrm flipV="1">
              <a:off x="4135" y="1888"/>
              <a:ext cx="140" cy="1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cs typeface="Arial" charset="0"/>
              </a:endParaRPr>
            </a:p>
          </p:txBody>
        </p:sp>
      </p:grpSp>
      <p:sp>
        <p:nvSpPr>
          <p:cNvPr id="122926" name="Text Box 46"/>
          <p:cNvSpPr txBox="1">
            <a:spLocks noChangeArrowheads="1"/>
          </p:cNvSpPr>
          <p:nvPr/>
        </p:nvSpPr>
        <p:spPr bwMode="auto">
          <a:xfrm>
            <a:off x="4814888" y="1003300"/>
            <a:ext cx="347980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600">
                <a:cs typeface="Arial" charset="0"/>
              </a:rPr>
              <a:t>Effects of a $1.50 per unit tax on sellers</a:t>
            </a:r>
          </a:p>
        </p:txBody>
      </p:sp>
      <p:sp>
        <p:nvSpPr>
          <p:cNvPr id="122927" name="Rectangle 47"/>
          <p:cNvSpPr>
            <a:spLocks noChangeArrowheads="1"/>
          </p:cNvSpPr>
          <p:nvPr/>
        </p:nvSpPr>
        <p:spPr bwMode="auto">
          <a:xfrm>
            <a:off x="298450" y="3629025"/>
            <a:ext cx="2173288" cy="2613025"/>
          </a:xfrm>
          <a:prstGeom prst="rect">
            <a:avLst/>
          </a:prstGeom>
          <a:solidFill>
            <a:srgbClr val="CCFFCC"/>
          </a:solidFill>
          <a:ln>
            <a:noFill/>
          </a:ln>
          <a:effectLst>
            <a:outerShdw blurRad="63500" dist="71842" dir="2700000" algn="ctr" rotWithShape="0">
              <a:schemeClr val="bg2">
                <a:alpha val="74998"/>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lstStyle/>
          <a:p>
            <a:pPr>
              <a:defRPr/>
            </a:pPr>
            <a:r>
              <a:rPr lang="en-US" sz="2600">
                <a:cs typeface="Arial" charset="0"/>
              </a:rPr>
              <a:t>The price buyers pay rises, the price sellers receive falls, eq</a:t>
            </a:r>
            <a:r>
              <a:rPr lang="ja-JP" altLang="en-US" sz="2600">
                <a:latin typeface="Arial"/>
                <a:cs typeface="Arial" charset="0"/>
              </a:rPr>
              <a:t>’</a:t>
            </a:r>
            <a:r>
              <a:rPr lang="en-US" sz="2600">
                <a:cs typeface="Arial" charset="0"/>
              </a:rPr>
              <a:t>m </a:t>
            </a:r>
            <a:r>
              <a:rPr lang="en-US" sz="2600" b="1" i="1">
                <a:cs typeface="Arial" charset="0"/>
              </a:rPr>
              <a:t>Q</a:t>
            </a:r>
            <a:r>
              <a:rPr lang="en-US" sz="2600">
                <a:cs typeface="Arial" charset="0"/>
              </a:rPr>
              <a:t> falls.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2886"/>
                                        </p:tgtEl>
                                        <p:attrNameLst>
                                          <p:attrName>style.visibility</p:attrName>
                                        </p:attrNameLst>
                                      </p:cBhvr>
                                      <p:to>
                                        <p:strVal val="visible"/>
                                      </p:to>
                                    </p:set>
                                    <p:animEffect transition="in" filter="dissolve">
                                      <p:cBhvr>
                                        <p:cTn id="7" dur="500"/>
                                        <p:tgtEl>
                                          <p:spTgt spid="1228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122922"/>
                                        </p:tgtEl>
                                        <p:attrNameLst>
                                          <p:attrName>style.visibility</p:attrName>
                                        </p:attrNameLst>
                                      </p:cBhvr>
                                      <p:to>
                                        <p:strVal val="visible"/>
                                      </p:to>
                                    </p:set>
                                    <p:animEffect transition="in" filter="wipe(down)">
                                      <p:cBhvr>
                                        <p:cTn id="12" dur="500"/>
                                        <p:tgtEl>
                                          <p:spTgt spid="122922"/>
                                        </p:tgtEl>
                                      </p:cBhvr>
                                    </p:animEffect>
                                  </p:childTnLst>
                                </p:cTn>
                              </p:par>
                            </p:childTnLst>
                          </p:cTn>
                        </p:par>
                        <p:par>
                          <p:cTn id="13" fill="hold" nodeType="afterGroup">
                            <p:stCondLst>
                              <p:cond delay="500"/>
                            </p:stCondLst>
                            <p:childTnLst>
                              <p:par>
                                <p:cTn id="14" presetID="18" presetClass="entr" presetSubtype="12" fill="hold" nodeType="afterEffect">
                                  <p:stCondLst>
                                    <p:cond delay="0"/>
                                  </p:stCondLst>
                                  <p:childTnLst>
                                    <p:set>
                                      <p:cBhvr>
                                        <p:cTn id="15" dur="1" fill="hold">
                                          <p:stCondLst>
                                            <p:cond delay="0"/>
                                          </p:stCondLst>
                                        </p:cTn>
                                        <p:tgtEl>
                                          <p:spTgt spid="122907"/>
                                        </p:tgtEl>
                                        <p:attrNameLst>
                                          <p:attrName>style.visibility</p:attrName>
                                        </p:attrNameLst>
                                      </p:cBhvr>
                                      <p:to>
                                        <p:strVal val="visible"/>
                                      </p:to>
                                    </p:set>
                                    <p:animEffect transition="in" filter="strips(downLeft)">
                                      <p:cBhvr>
                                        <p:cTn id="16" dur="500"/>
                                        <p:tgtEl>
                                          <p:spTgt spid="122907"/>
                                        </p:tgtEl>
                                      </p:cBhvr>
                                    </p:animEffect>
                                  </p:childTnLst>
                                </p:cTn>
                              </p:par>
                            </p:childTnLst>
                          </p:cTn>
                        </p:par>
                        <p:par>
                          <p:cTn id="17" fill="hold" nodeType="afterGroup">
                            <p:stCondLst>
                              <p:cond delay="1000"/>
                            </p:stCondLst>
                            <p:childTnLst>
                              <p:par>
                                <p:cTn id="18" presetID="18" presetClass="entr" presetSubtype="12" fill="hold" nodeType="afterEffect">
                                  <p:stCondLst>
                                    <p:cond delay="0"/>
                                  </p:stCondLst>
                                  <p:childTnLst>
                                    <p:set>
                                      <p:cBhvr>
                                        <p:cTn id="19" dur="1" fill="hold">
                                          <p:stCondLst>
                                            <p:cond delay="0"/>
                                          </p:stCondLst>
                                        </p:cTn>
                                        <p:tgtEl>
                                          <p:spTgt spid="122928"/>
                                        </p:tgtEl>
                                        <p:attrNameLst>
                                          <p:attrName>style.visibility</p:attrName>
                                        </p:attrNameLst>
                                      </p:cBhvr>
                                      <p:to>
                                        <p:strVal val="visible"/>
                                      </p:to>
                                    </p:set>
                                    <p:animEffect transition="in" filter="strips(downLeft)">
                                      <p:cBhvr>
                                        <p:cTn id="20" dur="500"/>
                                        <p:tgtEl>
                                          <p:spTgt spid="12292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122927"/>
                                        </p:tgtEl>
                                        <p:attrNameLst>
                                          <p:attrName>style.visibility</p:attrName>
                                        </p:attrNameLst>
                                      </p:cBhvr>
                                      <p:to>
                                        <p:strVal val="visible"/>
                                      </p:to>
                                    </p:set>
                                    <p:animEffect transition="in" filter="dissolve">
                                      <p:cBhvr>
                                        <p:cTn id="25" dur="500"/>
                                        <p:tgtEl>
                                          <p:spTgt spid="122927"/>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2" fill="hold" nodeType="clickEffect">
                                  <p:stCondLst>
                                    <p:cond delay="0"/>
                                  </p:stCondLst>
                                  <p:childTnLst>
                                    <p:set>
                                      <p:cBhvr>
                                        <p:cTn id="29" dur="1" fill="hold">
                                          <p:stCondLst>
                                            <p:cond delay="0"/>
                                          </p:stCondLst>
                                        </p:cTn>
                                        <p:tgtEl>
                                          <p:spTgt spid="122931"/>
                                        </p:tgtEl>
                                        <p:attrNameLst>
                                          <p:attrName>style.visibility</p:attrName>
                                        </p:attrNameLst>
                                      </p:cBhvr>
                                      <p:to>
                                        <p:strVal val="visible"/>
                                      </p:to>
                                    </p:set>
                                    <p:animEffect transition="in" filter="wipe(right)">
                                      <p:cBhvr>
                                        <p:cTn id="30" dur="500"/>
                                        <p:tgtEl>
                                          <p:spTgt spid="122931"/>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2" fill="hold" nodeType="clickEffect">
                                  <p:stCondLst>
                                    <p:cond delay="0"/>
                                  </p:stCondLst>
                                  <p:childTnLst>
                                    <p:set>
                                      <p:cBhvr>
                                        <p:cTn id="34" dur="1" fill="hold">
                                          <p:stCondLst>
                                            <p:cond delay="0"/>
                                          </p:stCondLst>
                                        </p:cTn>
                                        <p:tgtEl>
                                          <p:spTgt spid="122930"/>
                                        </p:tgtEl>
                                        <p:attrNameLst>
                                          <p:attrName>style.visibility</p:attrName>
                                        </p:attrNameLst>
                                      </p:cBhvr>
                                      <p:to>
                                        <p:strVal val="visible"/>
                                      </p:to>
                                    </p:set>
                                    <p:animEffect transition="in" filter="wipe(right)">
                                      <p:cBhvr>
                                        <p:cTn id="35" dur="500"/>
                                        <p:tgtEl>
                                          <p:spTgt spid="122930"/>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1" fill="hold" nodeType="clickEffect">
                                  <p:stCondLst>
                                    <p:cond delay="0"/>
                                  </p:stCondLst>
                                  <p:childTnLst>
                                    <p:set>
                                      <p:cBhvr>
                                        <p:cTn id="39" dur="1" fill="hold">
                                          <p:stCondLst>
                                            <p:cond delay="0"/>
                                          </p:stCondLst>
                                        </p:cTn>
                                        <p:tgtEl>
                                          <p:spTgt spid="122929"/>
                                        </p:tgtEl>
                                        <p:attrNameLst>
                                          <p:attrName>style.visibility</p:attrName>
                                        </p:attrNameLst>
                                      </p:cBhvr>
                                      <p:to>
                                        <p:strVal val="visible"/>
                                      </p:to>
                                    </p:set>
                                    <p:animEffect transition="in" filter="wipe(up)">
                                      <p:cBhvr>
                                        <p:cTn id="40" dur="500"/>
                                        <p:tgtEl>
                                          <p:spTgt spid="1229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6" grpId="0" bldLvl="5" animBg="1"/>
      <p:bldP spid="122927" grpId="0" bldLvl="5" animBg="1"/>
    </p:bld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Osaka"/>
        <a:cs typeface="Osaka"/>
      </a:majorFont>
      <a:minorFont>
        <a:latin typeface="Arial"/>
        <a:ea typeface="Osaka"/>
        <a:cs typeface="Osak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Japanese Art">
  <a:themeElements>
    <a:clrScheme name="Japanese Art 1">
      <a:dk1>
        <a:srgbClr val="000000"/>
      </a:dk1>
      <a:lt1>
        <a:srgbClr val="D9C641"/>
      </a:lt1>
      <a:dk2>
        <a:srgbClr val="23005F"/>
      </a:dk2>
      <a:lt2>
        <a:srgbClr val="808080"/>
      </a:lt2>
      <a:accent1>
        <a:srgbClr val="C70000"/>
      </a:accent1>
      <a:accent2>
        <a:srgbClr val="5554FF"/>
      </a:accent2>
      <a:accent3>
        <a:srgbClr val="E9DFB0"/>
      </a:accent3>
      <a:accent4>
        <a:srgbClr val="000000"/>
      </a:accent4>
      <a:accent5>
        <a:srgbClr val="E0AAAA"/>
      </a:accent5>
      <a:accent6>
        <a:srgbClr val="4C4BE7"/>
      </a:accent6>
      <a:hlink>
        <a:srgbClr val="009999"/>
      </a:hlink>
      <a:folHlink>
        <a:srgbClr val="99CC00"/>
      </a:folHlink>
    </a:clrScheme>
    <a:fontScheme name="Japanese Art">
      <a:majorFont>
        <a:latin typeface="Futura"/>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Japanese Art 1">
        <a:dk1>
          <a:srgbClr val="000000"/>
        </a:dk1>
        <a:lt1>
          <a:srgbClr val="D9C641"/>
        </a:lt1>
        <a:dk2>
          <a:srgbClr val="23005F"/>
        </a:dk2>
        <a:lt2>
          <a:srgbClr val="808080"/>
        </a:lt2>
        <a:accent1>
          <a:srgbClr val="C70000"/>
        </a:accent1>
        <a:accent2>
          <a:srgbClr val="5554FF"/>
        </a:accent2>
        <a:accent3>
          <a:srgbClr val="E9DFB0"/>
        </a:accent3>
        <a:accent4>
          <a:srgbClr val="000000"/>
        </a:accent4>
        <a:accent5>
          <a:srgbClr val="E0AAAA"/>
        </a:accent5>
        <a:accent6>
          <a:srgbClr val="4C4BE7"/>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2004:Templates:Presentations:Designs:Japanese Art</Template>
  <TotalTime>2144</TotalTime>
  <Words>2675</Words>
  <Application>Microsoft Macintosh PowerPoint</Application>
  <PresentationFormat>On-screen Show (4:3)</PresentationFormat>
  <Paragraphs>630</Paragraphs>
  <Slides>58</Slides>
  <Notes>58</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58</vt:i4>
      </vt:variant>
    </vt:vector>
  </HeadingPairs>
  <TitlesOfParts>
    <vt:vector size="61" baseType="lpstr">
      <vt:lpstr>Blank Presentation</vt:lpstr>
      <vt:lpstr>Japanese Art</vt:lpstr>
      <vt:lpstr>Chart</vt:lpstr>
      <vt:lpstr>Unit IV</vt:lpstr>
      <vt:lpstr>In this chapter, look for the answers to these questions:</vt:lpstr>
      <vt:lpstr>In this chapter, look for the answers to these questions:</vt:lpstr>
      <vt:lpstr>Government Policies That Alter the Private Market Outcome</vt:lpstr>
      <vt:lpstr>Taxes</vt:lpstr>
      <vt:lpstr>EXAMPLE 1:   The Market for Pizza</vt:lpstr>
      <vt:lpstr>A Tax on Buyers</vt:lpstr>
      <vt:lpstr>The Incidence of a Tax:</vt:lpstr>
      <vt:lpstr>A Tax on Sellers</vt:lpstr>
      <vt:lpstr>The Outcome Is the Same in Both Cases!</vt:lpstr>
      <vt:lpstr>A C T I V E  L E A R N I N G  1:    Effects of a tax</vt:lpstr>
      <vt:lpstr>A C T I V E  L E A R N I N G  1:    Answers</vt:lpstr>
      <vt:lpstr>Elasticity and Tax Incidence</vt:lpstr>
      <vt:lpstr>Elasticity and Tax Incidence</vt:lpstr>
      <vt:lpstr>Elasticity and Tax Incidence</vt:lpstr>
      <vt:lpstr>CASE STUDY:  Who Pays the Luxury Tax?</vt:lpstr>
      <vt:lpstr>CASE STUDY:  Who Pays the Luxury Tax?</vt:lpstr>
      <vt:lpstr>So, what do we know so far?</vt:lpstr>
      <vt:lpstr>The Effects of a Tax</vt:lpstr>
      <vt:lpstr>The Effects of a Tax</vt:lpstr>
      <vt:lpstr>The Effects of a Tax</vt:lpstr>
      <vt:lpstr>The Effects of a Tax</vt:lpstr>
      <vt:lpstr>The Effects of a Tax</vt:lpstr>
      <vt:lpstr>The Effects of a Tax</vt:lpstr>
      <vt:lpstr>About the Deadweight Loss</vt:lpstr>
      <vt:lpstr>A C T I V E  L E A R N I N G  2:    Analysis of tax</vt:lpstr>
      <vt:lpstr>A C T I V E  L E A R N I N G  2:    Answers to A</vt:lpstr>
      <vt:lpstr>A C T I V E  L E A R N I N G  2:    Answers to B</vt:lpstr>
      <vt:lpstr>What Determines the Size of the DWL?</vt:lpstr>
      <vt:lpstr>DWL and the Elasticity of Supply</vt:lpstr>
      <vt:lpstr>DWL and the Elasticity of Supply</vt:lpstr>
      <vt:lpstr>DWL and the Elasticity of Supply</vt:lpstr>
      <vt:lpstr>DWL and the Elasticity of Supply</vt:lpstr>
      <vt:lpstr>Why Elasticity Affects the Size of DWL</vt:lpstr>
      <vt:lpstr>A C T I V E  L E A R N I N G  3:  Elasticity and DWL of a tax</vt:lpstr>
      <vt:lpstr>A C T I V E  L E A R N I N G  3:    Answers</vt:lpstr>
      <vt:lpstr>A C T I V E  L E A R N I N G  3:    Answers</vt:lpstr>
      <vt:lpstr>A C T I V E  L E A R N I N G  3:    Answers</vt:lpstr>
      <vt:lpstr>A C T I V E  L E A R N I N G  3:    Discussion question</vt:lpstr>
      <vt:lpstr>The Effects of Changing the Size of the Tax</vt:lpstr>
      <vt:lpstr>DWL and the Size of the Tax</vt:lpstr>
      <vt:lpstr>DWL and the Size of the Tax</vt:lpstr>
      <vt:lpstr>DWL and the Size of the Tax</vt:lpstr>
      <vt:lpstr>Revenue and the Size of the Tax</vt:lpstr>
      <vt:lpstr>Revenue and the Size of the Tax</vt:lpstr>
      <vt:lpstr>Revenue and the Size of the Tax</vt:lpstr>
      <vt:lpstr>Taxes and Efficiency</vt:lpstr>
      <vt:lpstr>Administrative Burden</vt:lpstr>
      <vt:lpstr>Marginal vs. Average Tax Rates</vt:lpstr>
      <vt:lpstr>Lump-Sum Taxes</vt:lpstr>
      <vt:lpstr>Taxes and Equity</vt:lpstr>
      <vt:lpstr>The Benefits Principle</vt:lpstr>
      <vt:lpstr>The Ability-To-Pay Principle</vt:lpstr>
      <vt:lpstr>Three Tax Systems</vt:lpstr>
      <vt:lpstr>Examples of the Three Tax Systems</vt:lpstr>
      <vt:lpstr>U.S. Federal Income Tax Rates:  2010 (Married Filing Jointly)</vt:lpstr>
      <vt:lpstr>CHAPTER SUMMARY</vt:lpstr>
      <vt:lpstr>CHAPTER SUMMARY</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Ron Cronovich</dc:creator>
  <cp:lastModifiedBy>Mrb66</cp:lastModifiedBy>
  <cp:revision>198</cp:revision>
  <cp:lastPrinted>2012-02-17T16:01:38Z</cp:lastPrinted>
  <dcterms:created xsi:type="dcterms:W3CDTF">2004-09-20T14:52:58Z</dcterms:created>
  <dcterms:modified xsi:type="dcterms:W3CDTF">2012-03-03T18:19:31Z</dcterms:modified>
</cp:coreProperties>
</file>